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1413"/>
    <a:srgbClr val="A41916"/>
    <a:srgbClr val="9915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5C3C82-E560-452A-B67B-9ED65D96947B}"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A85E-F583-434F-B35A-1A915801E2DB}" type="slidenum">
              <a:rPr lang="en-US" smtClean="0"/>
              <a:t>‹#›</a:t>
            </a:fld>
            <a:endParaRPr lang="en-US"/>
          </a:p>
        </p:txBody>
      </p:sp>
    </p:spTree>
    <p:extLst>
      <p:ext uri="{BB962C8B-B14F-4D97-AF65-F5344CB8AC3E}">
        <p14:creationId xmlns:p14="http://schemas.microsoft.com/office/powerpoint/2010/main" val="356393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C3C82-E560-452A-B67B-9ED65D96947B}"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A85E-F583-434F-B35A-1A915801E2DB}" type="slidenum">
              <a:rPr lang="en-US" smtClean="0"/>
              <a:t>‹#›</a:t>
            </a:fld>
            <a:endParaRPr lang="en-US"/>
          </a:p>
        </p:txBody>
      </p:sp>
    </p:spTree>
    <p:extLst>
      <p:ext uri="{BB962C8B-B14F-4D97-AF65-F5344CB8AC3E}">
        <p14:creationId xmlns:p14="http://schemas.microsoft.com/office/powerpoint/2010/main" val="219721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C3C82-E560-452A-B67B-9ED65D96947B}"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A85E-F583-434F-B35A-1A915801E2DB}" type="slidenum">
              <a:rPr lang="en-US" smtClean="0"/>
              <a:t>‹#›</a:t>
            </a:fld>
            <a:endParaRPr lang="en-US"/>
          </a:p>
        </p:txBody>
      </p:sp>
    </p:spTree>
    <p:extLst>
      <p:ext uri="{BB962C8B-B14F-4D97-AF65-F5344CB8AC3E}">
        <p14:creationId xmlns:p14="http://schemas.microsoft.com/office/powerpoint/2010/main" val="191007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C3C82-E560-452A-B67B-9ED65D96947B}"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A85E-F583-434F-B35A-1A915801E2DB}" type="slidenum">
              <a:rPr lang="en-US" smtClean="0"/>
              <a:t>‹#›</a:t>
            </a:fld>
            <a:endParaRPr lang="en-US"/>
          </a:p>
        </p:txBody>
      </p:sp>
    </p:spTree>
    <p:extLst>
      <p:ext uri="{BB962C8B-B14F-4D97-AF65-F5344CB8AC3E}">
        <p14:creationId xmlns:p14="http://schemas.microsoft.com/office/powerpoint/2010/main" val="178366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C3C82-E560-452A-B67B-9ED65D96947B}"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A85E-F583-434F-B35A-1A915801E2DB}" type="slidenum">
              <a:rPr lang="en-US" smtClean="0"/>
              <a:t>‹#›</a:t>
            </a:fld>
            <a:endParaRPr lang="en-US"/>
          </a:p>
        </p:txBody>
      </p:sp>
    </p:spTree>
    <p:extLst>
      <p:ext uri="{BB962C8B-B14F-4D97-AF65-F5344CB8AC3E}">
        <p14:creationId xmlns:p14="http://schemas.microsoft.com/office/powerpoint/2010/main" val="257736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5C3C82-E560-452A-B67B-9ED65D96947B}"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FA85E-F583-434F-B35A-1A915801E2DB}" type="slidenum">
              <a:rPr lang="en-US" smtClean="0"/>
              <a:t>‹#›</a:t>
            </a:fld>
            <a:endParaRPr lang="en-US"/>
          </a:p>
        </p:txBody>
      </p:sp>
    </p:spTree>
    <p:extLst>
      <p:ext uri="{BB962C8B-B14F-4D97-AF65-F5344CB8AC3E}">
        <p14:creationId xmlns:p14="http://schemas.microsoft.com/office/powerpoint/2010/main" val="271198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5C3C82-E560-452A-B67B-9ED65D96947B}"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FA85E-F583-434F-B35A-1A915801E2DB}" type="slidenum">
              <a:rPr lang="en-US" smtClean="0"/>
              <a:t>‹#›</a:t>
            </a:fld>
            <a:endParaRPr lang="en-US"/>
          </a:p>
        </p:txBody>
      </p:sp>
    </p:spTree>
    <p:extLst>
      <p:ext uri="{BB962C8B-B14F-4D97-AF65-F5344CB8AC3E}">
        <p14:creationId xmlns:p14="http://schemas.microsoft.com/office/powerpoint/2010/main" val="169166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5C3C82-E560-452A-B67B-9ED65D96947B}"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FA85E-F583-434F-B35A-1A915801E2DB}" type="slidenum">
              <a:rPr lang="en-US" smtClean="0"/>
              <a:t>‹#›</a:t>
            </a:fld>
            <a:endParaRPr lang="en-US"/>
          </a:p>
        </p:txBody>
      </p:sp>
    </p:spTree>
    <p:extLst>
      <p:ext uri="{BB962C8B-B14F-4D97-AF65-F5344CB8AC3E}">
        <p14:creationId xmlns:p14="http://schemas.microsoft.com/office/powerpoint/2010/main" val="59846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C3C82-E560-452A-B67B-9ED65D96947B}"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FA85E-F583-434F-B35A-1A915801E2DB}" type="slidenum">
              <a:rPr lang="en-US" smtClean="0"/>
              <a:t>‹#›</a:t>
            </a:fld>
            <a:endParaRPr lang="en-US"/>
          </a:p>
        </p:txBody>
      </p:sp>
    </p:spTree>
    <p:extLst>
      <p:ext uri="{BB962C8B-B14F-4D97-AF65-F5344CB8AC3E}">
        <p14:creationId xmlns:p14="http://schemas.microsoft.com/office/powerpoint/2010/main" val="314063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C3C82-E560-452A-B67B-9ED65D96947B}"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FA85E-F583-434F-B35A-1A915801E2DB}" type="slidenum">
              <a:rPr lang="en-US" smtClean="0"/>
              <a:t>‹#›</a:t>
            </a:fld>
            <a:endParaRPr lang="en-US"/>
          </a:p>
        </p:txBody>
      </p:sp>
    </p:spTree>
    <p:extLst>
      <p:ext uri="{BB962C8B-B14F-4D97-AF65-F5344CB8AC3E}">
        <p14:creationId xmlns:p14="http://schemas.microsoft.com/office/powerpoint/2010/main" val="270854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C3C82-E560-452A-B67B-9ED65D96947B}"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FA85E-F583-434F-B35A-1A915801E2DB}" type="slidenum">
              <a:rPr lang="en-US" smtClean="0"/>
              <a:t>‹#›</a:t>
            </a:fld>
            <a:endParaRPr lang="en-US"/>
          </a:p>
        </p:txBody>
      </p:sp>
    </p:spTree>
    <p:extLst>
      <p:ext uri="{BB962C8B-B14F-4D97-AF65-F5344CB8AC3E}">
        <p14:creationId xmlns:p14="http://schemas.microsoft.com/office/powerpoint/2010/main" val="303836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C3C82-E560-452A-B67B-9ED65D96947B}" type="datetimeFigureOut">
              <a:rPr lang="en-US" smtClean="0"/>
              <a:t>2/28/2020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FA85E-F583-434F-B35A-1A915801E2DB}" type="slidenum">
              <a:rPr lang="en-US" smtClean="0"/>
              <a:t>‹#›</a:t>
            </a:fld>
            <a:endParaRPr lang="en-US"/>
          </a:p>
        </p:txBody>
      </p:sp>
    </p:spTree>
    <p:extLst>
      <p:ext uri="{BB962C8B-B14F-4D97-AF65-F5344CB8AC3E}">
        <p14:creationId xmlns:p14="http://schemas.microsoft.com/office/powerpoint/2010/main" val="167466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90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3631763"/>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2:6</a:t>
            </a:r>
          </a:p>
          <a:p>
            <a:pPr algn="ctr"/>
            <a:r>
              <a:rPr lang="en-US" sz="4400" b="1" dirty="0" smtClean="0">
                <a:solidFill>
                  <a:schemeClr val="bg1"/>
                </a:solidFill>
                <a:latin typeface="Arial Narrow" panose="020B0606020202030204" pitchFamily="34" charset="0"/>
              </a:rPr>
              <a:t>But one testified in a certain place, saying: “What is man that You are mindful of him, or the son of man that You take care of him?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638332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3631763"/>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2:7</a:t>
            </a:r>
          </a:p>
          <a:p>
            <a:pPr algn="ctr"/>
            <a:r>
              <a:rPr lang="en-US" sz="4400" b="1" dirty="0" smtClean="0">
                <a:solidFill>
                  <a:schemeClr val="bg1"/>
                </a:solidFill>
                <a:latin typeface="Arial Narrow" panose="020B0606020202030204" pitchFamily="34" charset="0"/>
              </a:rPr>
              <a:t>You have made him a little lower than the angels; You have crowned him with glory and honor, and set him over the works of Your hands.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35460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308872"/>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2:8</a:t>
            </a:r>
          </a:p>
          <a:p>
            <a:pPr algn="ctr"/>
            <a:r>
              <a:rPr lang="en-US" sz="4400" b="1" dirty="0" smtClean="0">
                <a:solidFill>
                  <a:schemeClr val="bg1"/>
                </a:solidFill>
                <a:latin typeface="Arial Narrow" panose="020B0606020202030204" pitchFamily="34" charset="0"/>
              </a:rPr>
              <a:t>You have put all things in subjection under his feet.”  For in that He put all in subjection under him, He left nothing that is not put under him. But now we do not yet see all things put under him.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18461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308872"/>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2:9</a:t>
            </a:r>
          </a:p>
          <a:p>
            <a:pPr algn="ctr"/>
            <a:r>
              <a:rPr lang="en-US" sz="4400" b="1" dirty="0" smtClean="0">
                <a:solidFill>
                  <a:schemeClr val="bg1"/>
                </a:solidFill>
                <a:latin typeface="Arial Narrow" panose="020B0606020202030204" pitchFamily="34" charset="0"/>
              </a:rPr>
              <a:t>But we see Jesus, who was made a little lower than the angels, for the suffering of death crowned with glory and honor, that He, by the grace of God, might taste death for everyone.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03977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3631763"/>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Ephesians 1:20</a:t>
            </a:r>
          </a:p>
          <a:p>
            <a:pPr algn="ctr"/>
            <a:r>
              <a:rPr lang="en-US" sz="4400" b="1" dirty="0" smtClean="0">
                <a:solidFill>
                  <a:schemeClr val="bg1"/>
                </a:solidFill>
                <a:latin typeface="Arial Narrow" panose="020B0606020202030204" pitchFamily="34" charset="0"/>
              </a:rPr>
              <a:t>which He worked in Christ when </a:t>
            </a:r>
          </a:p>
          <a:p>
            <a:pPr algn="ctr"/>
            <a:r>
              <a:rPr lang="en-US" sz="4400" b="1" dirty="0" smtClean="0">
                <a:solidFill>
                  <a:schemeClr val="bg1"/>
                </a:solidFill>
                <a:latin typeface="Arial Narrow" panose="020B0606020202030204" pitchFamily="34" charset="0"/>
              </a:rPr>
              <a:t>He raised Him from the dead and seated Him at His right hand in the heavenly places,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9153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3631763"/>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Ephesians 1:21</a:t>
            </a:r>
          </a:p>
          <a:p>
            <a:pPr algn="ctr"/>
            <a:r>
              <a:rPr lang="en-US" sz="4400" b="1" dirty="0" smtClean="0">
                <a:solidFill>
                  <a:schemeClr val="bg1"/>
                </a:solidFill>
                <a:latin typeface="Arial Narrow" panose="020B0606020202030204" pitchFamily="34" charset="0"/>
              </a:rPr>
              <a:t>far above all principality and power and might and dominion, and every name that is named, not only in this age but also in that which is to come.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202080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954655"/>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Ephesians 1:22</a:t>
            </a:r>
          </a:p>
          <a:p>
            <a:pPr algn="ctr"/>
            <a:r>
              <a:rPr lang="en-US" sz="4400" b="1" dirty="0" smtClean="0">
                <a:solidFill>
                  <a:schemeClr val="bg1"/>
                </a:solidFill>
                <a:latin typeface="Arial Narrow" panose="020B0606020202030204" pitchFamily="34" charset="0"/>
              </a:rPr>
              <a:t>And He put all things under His feet, and gave Him to be head over all things to the church,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2261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277547"/>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Ephesians 1:23</a:t>
            </a:r>
          </a:p>
          <a:p>
            <a:pPr algn="ctr"/>
            <a:r>
              <a:rPr lang="en-US" sz="4400" b="1" dirty="0" smtClean="0">
                <a:solidFill>
                  <a:schemeClr val="bg1"/>
                </a:solidFill>
                <a:latin typeface="Arial Narrow" panose="020B0606020202030204" pitchFamily="34" charset="0"/>
              </a:rPr>
              <a:t>which is His body, the fullness of Him who fills all in all.</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5800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087395"/>
            <a:ext cx="9144000" cy="4154984"/>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Jesus' humanity </a:t>
            </a:r>
          </a:p>
          <a:p>
            <a:pPr algn="ctr"/>
            <a:r>
              <a:rPr lang="en-US" sz="6600" b="1" dirty="0" smtClean="0">
                <a:effectLst>
                  <a:outerShdw blurRad="38100" dist="38100" dir="2700000" algn="tl">
                    <a:srgbClr val="000000">
                      <a:alpha val="43137"/>
                    </a:srgbClr>
                  </a:outerShdw>
                </a:effectLst>
                <a:latin typeface="Arial Narrow" panose="020B0606020202030204" pitchFamily="34" charset="0"/>
              </a:rPr>
              <a:t>enabled Him to be the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CAPTAIN</a:t>
            </a:r>
            <a:r>
              <a:rPr lang="en-US" sz="6600" b="1" dirty="0" smtClean="0">
                <a:effectLst>
                  <a:outerShdw blurRad="38100" dist="38100" dir="2700000" algn="tl">
                    <a:srgbClr val="000000">
                      <a:alpha val="43137"/>
                    </a:srgbClr>
                  </a:outerShdw>
                </a:effectLst>
                <a:latin typeface="Arial Narrow" panose="020B0606020202030204" pitchFamily="34" charset="0"/>
              </a:rPr>
              <a:t> of our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SALVATION</a:t>
            </a:r>
            <a:r>
              <a:rPr lang="en-US" sz="6600" b="1" dirty="0" smtClean="0">
                <a:effectLst>
                  <a:outerShdw blurRad="38100" dist="38100" dir="2700000" algn="tl">
                    <a:srgbClr val="000000">
                      <a:alpha val="43137"/>
                    </a:srgbClr>
                  </a:outerShdw>
                </a:effectLst>
                <a:latin typeface="Arial Narrow" panose="020B0606020202030204" pitchFamily="34" charset="0"/>
              </a:rPr>
              <a:t>".</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2859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308872"/>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2:10</a:t>
            </a:r>
          </a:p>
          <a:p>
            <a:pPr algn="ctr"/>
            <a:r>
              <a:rPr lang="en-US" sz="4400" b="1" dirty="0" smtClean="0">
                <a:solidFill>
                  <a:schemeClr val="bg1"/>
                </a:solidFill>
                <a:latin typeface="Arial Narrow" panose="020B0606020202030204" pitchFamily="34" charset="0"/>
              </a:rPr>
              <a:t>For it was fitting for Him, for whom are all things and by whom are all things, </a:t>
            </a:r>
          </a:p>
          <a:p>
            <a:pPr algn="ctr"/>
            <a:r>
              <a:rPr lang="en-US" sz="4400" b="1" dirty="0" smtClean="0">
                <a:solidFill>
                  <a:schemeClr val="bg1"/>
                </a:solidFill>
                <a:latin typeface="Arial Narrow" panose="020B0606020202030204" pitchFamily="34" charset="0"/>
              </a:rPr>
              <a:t>in bringing many sons to glory, </a:t>
            </a:r>
          </a:p>
          <a:p>
            <a:pPr algn="ctr"/>
            <a:r>
              <a:rPr lang="en-US" sz="4400" b="1" dirty="0" smtClean="0">
                <a:solidFill>
                  <a:schemeClr val="bg1"/>
                </a:solidFill>
                <a:latin typeface="Arial Narrow" panose="020B0606020202030204" pitchFamily="34" charset="0"/>
              </a:rPr>
              <a:t>to make the captain of their salvation perfect through sufferings.</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10159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5663089"/>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Genesis 1:26</a:t>
            </a:r>
          </a:p>
          <a:p>
            <a:pPr algn="ctr"/>
            <a:r>
              <a:rPr lang="en-US" sz="4400" b="1" dirty="0" smtClean="0">
                <a:solidFill>
                  <a:schemeClr val="bg1"/>
                </a:solidFill>
                <a:latin typeface="Arial Narrow" panose="020B0606020202030204" pitchFamily="34" charset="0"/>
              </a:rPr>
              <a:t>Then God said, “Let Us make man in Our image, according to Our likeness; let them have dominion over the fish of the sea, over the birds of the air, and over the cattle, over all the earth and over every creeping thing that creeps on the earth.”</a:t>
            </a:r>
            <a:r>
              <a:rPr lang="en-US" sz="4400" b="1" dirty="0" smtClean="0">
                <a:solidFill>
                  <a:schemeClr val="bg1"/>
                </a:solidFill>
                <a:latin typeface="Garamond" panose="02020404030301010803" pitchFamily="18" charset="0"/>
              </a:rPr>
              <a:t>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56443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3631763"/>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2:11</a:t>
            </a:r>
          </a:p>
          <a:p>
            <a:pPr algn="ctr"/>
            <a:r>
              <a:rPr lang="en-US" sz="4400" b="1" dirty="0" smtClean="0">
                <a:solidFill>
                  <a:schemeClr val="bg1"/>
                </a:solidFill>
                <a:latin typeface="Arial Narrow" panose="020B0606020202030204" pitchFamily="34" charset="0"/>
              </a:rPr>
              <a:t>For both He who sanctifies and those who are being sanctified are all of one, for which reason He is not ashamed </a:t>
            </a:r>
          </a:p>
          <a:p>
            <a:pPr algn="ctr"/>
            <a:r>
              <a:rPr lang="en-US" sz="4400" b="1" dirty="0" smtClean="0">
                <a:solidFill>
                  <a:schemeClr val="bg1"/>
                </a:solidFill>
                <a:latin typeface="Arial Narrow" panose="020B0606020202030204" pitchFamily="34" charset="0"/>
              </a:rPr>
              <a:t>to call them brethren,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311655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954655"/>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2:12</a:t>
            </a:r>
          </a:p>
          <a:p>
            <a:pPr algn="ctr"/>
            <a:r>
              <a:rPr lang="en-US" sz="4400" b="1" dirty="0" smtClean="0">
                <a:solidFill>
                  <a:schemeClr val="bg1"/>
                </a:solidFill>
                <a:latin typeface="Arial Narrow" panose="020B0606020202030204" pitchFamily="34" charset="0"/>
              </a:rPr>
              <a:t>saying: “I will declare Your name to </a:t>
            </a:r>
          </a:p>
          <a:p>
            <a:pPr algn="ctr"/>
            <a:r>
              <a:rPr lang="en-US" sz="4400" b="1" dirty="0" smtClean="0">
                <a:solidFill>
                  <a:schemeClr val="bg1"/>
                </a:solidFill>
                <a:latin typeface="Arial Narrow" panose="020B0606020202030204" pitchFamily="34" charset="0"/>
              </a:rPr>
              <a:t>My brethren; In the midst of the assembly I will sing praise to You.”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807903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954655"/>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2:13</a:t>
            </a:r>
          </a:p>
          <a:p>
            <a:pPr algn="ctr"/>
            <a:r>
              <a:rPr lang="en-US" sz="4400" b="1" dirty="0" smtClean="0">
                <a:solidFill>
                  <a:schemeClr val="bg1"/>
                </a:solidFill>
                <a:latin typeface="Arial Narrow" panose="020B0606020202030204" pitchFamily="34" charset="0"/>
              </a:rPr>
              <a:t>And again: “I will put My trust in Him.” And again: “Here am I and the children whom God has given Me.”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6651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954655"/>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John 17:22</a:t>
            </a:r>
          </a:p>
          <a:p>
            <a:pPr algn="ctr"/>
            <a:r>
              <a:rPr lang="en-US" sz="4400" b="1" dirty="0" smtClean="0">
                <a:solidFill>
                  <a:schemeClr val="bg1"/>
                </a:solidFill>
                <a:latin typeface="Arial Narrow" panose="020B0606020202030204" pitchFamily="34" charset="0"/>
              </a:rPr>
              <a:t>And the glory which You gave Me I have given them, that they may be one just as We are one: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40132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308872"/>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John 17:23</a:t>
            </a:r>
          </a:p>
          <a:p>
            <a:pPr algn="ctr"/>
            <a:r>
              <a:rPr lang="en-US" sz="4400" b="1" dirty="0" smtClean="0">
                <a:solidFill>
                  <a:schemeClr val="bg1"/>
                </a:solidFill>
                <a:latin typeface="Arial Narrow" panose="020B0606020202030204" pitchFamily="34" charset="0"/>
              </a:rPr>
              <a:t>I in them, and You in Me; that they may be made perfect in one, and that the world may know that You have sent Me, and have loved them as You have </a:t>
            </a:r>
          </a:p>
          <a:p>
            <a:pPr algn="ctr"/>
            <a:r>
              <a:rPr lang="en-US" sz="4400" b="1" dirty="0" smtClean="0">
                <a:solidFill>
                  <a:schemeClr val="bg1"/>
                </a:solidFill>
                <a:latin typeface="Arial Narrow" panose="020B0606020202030204" pitchFamily="34" charset="0"/>
              </a:rPr>
              <a:t>loved Me.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01908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308872"/>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John 17:24</a:t>
            </a:r>
          </a:p>
          <a:p>
            <a:pPr algn="ctr"/>
            <a:r>
              <a:rPr lang="en-US" sz="4400" b="1" dirty="0" smtClean="0">
                <a:solidFill>
                  <a:schemeClr val="bg1"/>
                </a:solidFill>
                <a:latin typeface="Arial Narrow" panose="020B0606020202030204" pitchFamily="34" charset="0"/>
              </a:rPr>
              <a:t>“Father, I desire that they also whom You gave Me may be with Me where </a:t>
            </a:r>
          </a:p>
          <a:p>
            <a:pPr algn="ctr"/>
            <a:r>
              <a:rPr lang="en-US" sz="4400" b="1" dirty="0" smtClean="0">
                <a:solidFill>
                  <a:schemeClr val="bg1"/>
                </a:solidFill>
                <a:latin typeface="Arial Narrow" panose="020B0606020202030204" pitchFamily="34" charset="0"/>
              </a:rPr>
              <a:t>I am, that they may behold My glory which You have given Me; for You loved Me before the foundation of the world.</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466697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383958"/>
            <a:ext cx="9144000" cy="3139321"/>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Jesus' humanity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DISARMED</a:t>
            </a:r>
            <a:r>
              <a:rPr lang="en-US" sz="6600" b="1" dirty="0" smtClean="0">
                <a:effectLst>
                  <a:outerShdw blurRad="38100" dist="38100" dir="2700000" algn="tl">
                    <a:srgbClr val="000000">
                      <a:alpha val="43137"/>
                    </a:srgbClr>
                  </a:outerShdw>
                </a:effectLst>
                <a:latin typeface="Arial Narrow" panose="020B0606020202030204" pitchFamily="34" charset="0"/>
              </a:rPr>
              <a:t> Satan and delivered us from death.</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916120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985980"/>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2:14</a:t>
            </a:r>
          </a:p>
          <a:p>
            <a:pPr algn="ctr"/>
            <a:r>
              <a:rPr lang="en-US" sz="4400" b="1" dirty="0" smtClean="0">
                <a:solidFill>
                  <a:schemeClr val="bg1"/>
                </a:solidFill>
                <a:latin typeface="Arial Narrow" panose="020B0606020202030204" pitchFamily="34" charset="0"/>
              </a:rPr>
              <a:t>Inasmuch then as the children have partaken of flesh and blood, He Himself likewise shared in the same, </a:t>
            </a:r>
          </a:p>
          <a:p>
            <a:pPr algn="ctr"/>
            <a:r>
              <a:rPr lang="en-US" sz="4400" b="1" dirty="0" smtClean="0">
                <a:solidFill>
                  <a:schemeClr val="bg1"/>
                </a:solidFill>
                <a:latin typeface="Arial Narrow" panose="020B0606020202030204" pitchFamily="34" charset="0"/>
              </a:rPr>
              <a:t>that through death He might destroy him who had the power of death,</a:t>
            </a:r>
          </a:p>
          <a:p>
            <a:pPr algn="ctr"/>
            <a:r>
              <a:rPr lang="en-US" sz="4400" b="1" dirty="0" smtClean="0">
                <a:solidFill>
                  <a:schemeClr val="bg1"/>
                </a:solidFill>
                <a:latin typeface="Arial Narrow" panose="020B0606020202030204" pitchFamily="34" charset="0"/>
              </a:rPr>
              <a:t>that is, the devil,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168886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954655"/>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2:15</a:t>
            </a:r>
          </a:p>
          <a:p>
            <a:pPr algn="ctr"/>
            <a:r>
              <a:rPr lang="en-US" sz="4400" b="1" dirty="0" smtClean="0">
                <a:solidFill>
                  <a:schemeClr val="bg1"/>
                </a:solidFill>
                <a:latin typeface="Arial Narrow" panose="020B0606020202030204" pitchFamily="34" charset="0"/>
              </a:rPr>
              <a:t>and release those who through fear of death were all their lifetime subject to bondage.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22046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954655"/>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2:16</a:t>
            </a:r>
          </a:p>
          <a:p>
            <a:pPr algn="ctr"/>
            <a:r>
              <a:rPr lang="en-US" sz="4400" b="1" dirty="0" smtClean="0">
                <a:solidFill>
                  <a:schemeClr val="bg1"/>
                </a:solidFill>
                <a:latin typeface="Arial Narrow" panose="020B0606020202030204" pitchFamily="34" charset="0"/>
              </a:rPr>
              <a:t>For indeed He does not give aid to angels, but He does give aid to the </a:t>
            </a:r>
          </a:p>
          <a:p>
            <a:pPr algn="ctr"/>
            <a:r>
              <a:rPr lang="en-US" sz="4400" b="1" dirty="0" smtClean="0">
                <a:solidFill>
                  <a:schemeClr val="bg1"/>
                </a:solidFill>
                <a:latin typeface="Arial Narrow" panose="020B0606020202030204" pitchFamily="34" charset="0"/>
              </a:rPr>
              <a:t>seed of Abraham.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82789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954655"/>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Genesis 1:27</a:t>
            </a:r>
          </a:p>
          <a:p>
            <a:pPr algn="ctr"/>
            <a:r>
              <a:rPr lang="en-US" sz="4400" b="1" dirty="0" smtClean="0">
                <a:solidFill>
                  <a:schemeClr val="bg1"/>
                </a:solidFill>
                <a:latin typeface="Arial Narrow" panose="020B0606020202030204" pitchFamily="34" charset="0"/>
              </a:rPr>
              <a:t>So God created man in His own image; in the image of God He created him; male and female He created them.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835096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308872"/>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Job 1:12</a:t>
            </a:r>
          </a:p>
          <a:p>
            <a:pPr algn="ctr"/>
            <a:r>
              <a:rPr lang="en-US" sz="4400" b="1" dirty="0" smtClean="0">
                <a:solidFill>
                  <a:schemeClr val="bg1"/>
                </a:solidFill>
                <a:latin typeface="Arial Narrow" panose="020B0606020202030204" pitchFamily="34" charset="0"/>
              </a:rPr>
              <a:t>And the Lord said to Satan, “Behold, </a:t>
            </a:r>
          </a:p>
          <a:p>
            <a:pPr algn="ctr"/>
            <a:r>
              <a:rPr lang="en-US" sz="4400" b="1" dirty="0" smtClean="0">
                <a:solidFill>
                  <a:schemeClr val="bg1"/>
                </a:solidFill>
                <a:latin typeface="Arial Narrow" panose="020B0606020202030204" pitchFamily="34" charset="0"/>
              </a:rPr>
              <a:t>all that he has is in your power; </a:t>
            </a:r>
          </a:p>
          <a:p>
            <a:pPr algn="ctr"/>
            <a:r>
              <a:rPr lang="en-US" sz="4400" b="1" dirty="0" smtClean="0">
                <a:solidFill>
                  <a:schemeClr val="bg1"/>
                </a:solidFill>
                <a:latin typeface="Arial Narrow" panose="020B0606020202030204" pitchFamily="34" charset="0"/>
              </a:rPr>
              <a:t>only do not lay a hand on his person.” So Satan went out from the presence </a:t>
            </a:r>
          </a:p>
          <a:p>
            <a:pPr algn="ctr"/>
            <a:r>
              <a:rPr lang="en-US" sz="4400" b="1" dirty="0" smtClean="0">
                <a:solidFill>
                  <a:schemeClr val="bg1"/>
                </a:solidFill>
                <a:latin typeface="Arial Narrow" panose="020B0606020202030204" pitchFamily="34" charset="0"/>
              </a:rPr>
              <a:t>of the Lord.</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971773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277547"/>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Job 2:6</a:t>
            </a:r>
          </a:p>
          <a:p>
            <a:pPr algn="ctr"/>
            <a:r>
              <a:rPr lang="en-US" sz="4400" b="1" dirty="0" smtClean="0">
                <a:solidFill>
                  <a:schemeClr val="bg1"/>
                </a:solidFill>
                <a:latin typeface="Arial Narrow" panose="020B0606020202030204" pitchFamily="34" charset="0"/>
              </a:rPr>
              <a:t>And the Lord said to Satan, “Behold, </a:t>
            </a:r>
          </a:p>
          <a:p>
            <a:pPr algn="ctr"/>
            <a:r>
              <a:rPr lang="en-US" sz="4400" b="1" dirty="0" smtClean="0">
                <a:solidFill>
                  <a:schemeClr val="bg1"/>
                </a:solidFill>
                <a:latin typeface="Arial Narrow" panose="020B0606020202030204" pitchFamily="34" charset="0"/>
              </a:rPr>
              <a:t>he is in your hand, but spare his life.”</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646700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277547"/>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1 Corinthians 15:55</a:t>
            </a:r>
          </a:p>
          <a:p>
            <a:pPr algn="ctr"/>
            <a:r>
              <a:rPr lang="en-US" sz="4400" b="1" dirty="0" smtClean="0">
                <a:solidFill>
                  <a:schemeClr val="bg1"/>
                </a:solidFill>
                <a:latin typeface="Arial Narrow" panose="020B0606020202030204" pitchFamily="34" charset="0"/>
              </a:rPr>
              <a:t>“O Death, where is your sting? </a:t>
            </a:r>
          </a:p>
          <a:p>
            <a:pPr algn="ctr"/>
            <a:r>
              <a:rPr lang="en-US" sz="4400" b="1" dirty="0" smtClean="0">
                <a:solidFill>
                  <a:schemeClr val="bg1"/>
                </a:solidFill>
                <a:latin typeface="Arial Narrow" panose="020B0606020202030204" pitchFamily="34" charset="0"/>
              </a:rPr>
              <a:t>O Hades, where is your victory?”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950419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277547"/>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1 Corinthians 15:56</a:t>
            </a:r>
          </a:p>
          <a:p>
            <a:pPr algn="ctr"/>
            <a:r>
              <a:rPr lang="en-US" sz="4400" b="1" dirty="0" smtClean="0">
                <a:solidFill>
                  <a:schemeClr val="bg1"/>
                </a:solidFill>
                <a:latin typeface="Arial Narrow" panose="020B0606020202030204" pitchFamily="34" charset="0"/>
              </a:rPr>
              <a:t>The sting of death is sin, and the strength of sin is the law.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88013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954655"/>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1 Corinthians 15:57</a:t>
            </a:r>
          </a:p>
          <a:p>
            <a:pPr algn="ctr"/>
            <a:r>
              <a:rPr lang="en-US" sz="4400" b="1" dirty="0" smtClean="0">
                <a:solidFill>
                  <a:schemeClr val="bg1"/>
                </a:solidFill>
                <a:latin typeface="Arial Narrow" panose="020B0606020202030204" pitchFamily="34" charset="0"/>
              </a:rPr>
              <a:t>But thanks be to God, who gives </a:t>
            </a:r>
          </a:p>
          <a:p>
            <a:pPr algn="ctr"/>
            <a:r>
              <a:rPr lang="en-US" sz="4400" b="1" dirty="0" smtClean="0">
                <a:solidFill>
                  <a:schemeClr val="bg1"/>
                </a:solidFill>
                <a:latin typeface="Arial Narrow" panose="020B0606020202030204" pitchFamily="34" charset="0"/>
              </a:rPr>
              <a:t>us the victory through our </a:t>
            </a:r>
          </a:p>
          <a:p>
            <a:pPr algn="ctr"/>
            <a:r>
              <a:rPr lang="en-US" sz="4400" b="1" dirty="0" smtClean="0">
                <a:solidFill>
                  <a:schemeClr val="bg1"/>
                </a:solidFill>
                <a:latin typeface="Arial Narrow" panose="020B0606020202030204" pitchFamily="34" charset="0"/>
              </a:rPr>
              <a:t>Lord Jesus Christ.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29832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308872"/>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1 Corinthians 15:58</a:t>
            </a:r>
          </a:p>
          <a:p>
            <a:pPr algn="ctr"/>
            <a:r>
              <a:rPr lang="en-US" sz="4400" b="1" dirty="0" smtClean="0">
                <a:solidFill>
                  <a:schemeClr val="bg1"/>
                </a:solidFill>
                <a:latin typeface="Arial Narrow" panose="020B0606020202030204" pitchFamily="34" charset="0"/>
              </a:rPr>
              <a:t>Therefore, my beloved brethren, </a:t>
            </a:r>
          </a:p>
          <a:p>
            <a:pPr algn="ctr"/>
            <a:r>
              <a:rPr lang="en-US" sz="4400" b="1" dirty="0" smtClean="0">
                <a:solidFill>
                  <a:schemeClr val="bg1"/>
                </a:solidFill>
                <a:latin typeface="Arial Narrow" panose="020B0606020202030204" pitchFamily="34" charset="0"/>
              </a:rPr>
              <a:t>be steadfast, immovable, always abounding in the work of the Lord, knowing that your labor is not in vain </a:t>
            </a:r>
          </a:p>
          <a:p>
            <a:pPr algn="ctr"/>
            <a:r>
              <a:rPr lang="en-US" sz="4400" b="1" dirty="0" smtClean="0">
                <a:solidFill>
                  <a:schemeClr val="bg1"/>
                </a:solidFill>
                <a:latin typeface="Arial Narrow" panose="020B0606020202030204" pitchFamily="34" charset="0"/>
              </a:rPr>
              <a:t>in the Lord.</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877672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383958"/>
            <a:ext cx="9144000" cy="3139321"/>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Jesus' humanity enables Him to be a sympathetic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HIGH</a:t>
            </a:r>
            <a:r>
              <a:rPr lang="en-US" sz="6600" b="1" dirty="0" smtClean="0">
                <a:effectLst>
                  <a:outerShdw blurRad="38100" dist="38100" dir="2700000" algn="tl">
                    <a:srgbClr val="000000">
                      <a:alpha val="43137"/>
                    </a:srgbClr>
                  </a:outerShdw>
                </a:effectLst>
                <a:latin typeface="Arial Narrow" panose="020B0606020202030204" pitchFamily="34" charset="0"/>
              </a:rPr>
              <a:t>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PRIEST</a:t>
            </a:r>
            <a:r>
              <a:rPr lang="en-US" sz="6600" b="1" dirty="0" smtClean="0">
                <a:effectLst>
                  <a:outerShdw blurRad="38100" dist="38100" dir="2700000" algn="tl">
                    <a:srgbClr val="000000">
                      <a:alpha val="43137"/>
                    </a:srgbClr>
                  </a:outerShdw>
                </a:effectLst>
                <a:latin typeface="Arial Narrow" panose="020B0606020202030204" pitchFamily="34" charset="0"/>
              </a:rPr>
              <a:t>.</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19402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308872"/>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2:17</a:t>
            </a:r>
          </a:p>
          <a:p>
            <a:pPr algn="ctr"/>
            <a:r>
              <a:rPr lang="en-US" sz="4400" b="1" dirty="0" smtClean="0">
                <a:solidFill>
                  <a:schemeClr val="bg1"/>
                </a:solidFill>
                <a:latin typeface="Arial Narrow" panose="020B0606020202030204" pitchFamily="34" charset="0"/>
              </a:rPr>
              <a:t>Therefore, in all things He had to be made like His brethren, that He might be a merciful and faithful High Priest in things pertaining to God, to make propitiation for the sins of the people.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660825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954655"/>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2:18</a:t>
            </a:r>
          </a:p>
          <a:p>
            <a:pPr algn="ctr"/>
            <a:r>
              <a:rPr lang="en-US" sz="4400" b="1" dirty="0" smtClean="0">
                <a:solidFill>
                  <a:schemeClr val="bg1"/>
                </a:solidFill>
                <a:latin typeface="Arial Narrow" panose="020B0606020202030204" pitchFamily="34" charset="0"/>
              </a:rPr>
              <a:t>For in that He Himself has suffered, being tempted, He is able to aid those who are tempted.</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13842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65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985980"/>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Genesis 1:28</a:t>
            </a:r>
          </a:p>
          <a:p>
            <a:pPr algn="ctr"/>
            <a:r>
              <a:rPr lang="en-US" sz="4400" b="1" dirty="0" smtClean="0">
                <a:solidFill>
                  <a:schemeClr val="bg1"/>
                </a:solidFill>
                <a:latin typeface="Arial Narrow" panose="020B0606020202030204" pitchFamily="34" charset="0"/>
              </a:rPr>
              <a:t>Then God blessed them, and God said to them, “Be fruitful and multiply; </a:t>
            </a:r>
          </a:p>
          <a:p>
            <a:pPr algn="ctr"/>
            <a:r>
              <a:rPr lang="en-US" sz="4400" b="1" dirty="0" smtClean="0">
                <a:solidFill>
                  <a:schemeClr val="bg1"/>
                </a:solidFill>
                <a:latin typeface="Arial Narrow" panose="020B0606020202030204" pitchFamily="34" charset="0"/>
              </a:rPr>
              <a:t>fill the earth and subdue it; have dominion over the fish of the sea, </a:t>
            </a:r>
          </a:p>
          <a:p>
            <a:pPr algn="ctr"/>
            <a:r>
              <a:rPr lang="en-US" sz="4400" b="1" dirty="0" smtClean="0">
                <a:solidFill>
                  <a:schemeClr val="bg1"/>
                </a:solidFill>
                <a:latin typeface="Arial Narrow" panose="020B0606020202030204" pitchFamily="34" charset="0"/>
              </a:rPr>
              <a:t>over the birds of the air, and over every living thing that moves on the earth.”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2772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308872"/>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Genesis 1:29</a:t>
            </a:r>
          </a:p>
          <a:p>
            <a:pPr algn="ctr"/>
            <a:r>
              <a:rPr lang="en-US" sz="4400" b="1" dirty="0" smtClean="0">
                <a:solidFill>
                  <a:schemeClr val="bg1"/>
                </a:solidFill>
                <a:latin typeface="Arial Narrow" panose="020B0606020202030204" pitchFamily="34" charset="0"/>
              </a:rPr>
              <a:t>And God said, “See, I have given you every herb that yields seed which is on the face of all the earth, and every tree whose fruit yields seed; to you it shall be for food.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4236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4308872"/>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Genesis 1:30</a:t>
            </a:r>
          </a:p>
          <a:p>
            <a:pPr algn="ctr"/>
            <a:r>
              <a:rPr lang="en-US" sz="4400" b="1" dirty="0" smtClean="0">
                <a:solidFill>
                  <a:schemeClr val="bg1"/>
                </a:solidFill>
                <a:latin typeface="Arial Narrow" panose="020B0606020202030204" pitchFamily="34" charset="0"/>
              </a:rPr>
              <a:t>Also, to every beast of the earth, </a:t>
            </a:r>
          </a:p>
          <a:p>
            <a:pPr algn="ctr"/>
            <a:r>
              <a:rPr lang="en-US" sz="4400" b="1" dirty="0" smtClean="0">
                <a:solidFill>
                  <a:schemeClr val="bg1"/>
                </a:solidFill>
                <a:latin typeface="Arial Narrow" panose="020B0606020202030204" pitchFamily="34" charset="0"/>
              </a:rPr>
              <a:t>to every bird of the air, and to everything that creeps on the earth, </a:t>
            </a:r>
          </a:p>
          <a:p>
            <a:pPr algn="ctr"/>
            <a:r>
              <a:rPr lang="en-US" sz="4400" b="1" dirty="0" smtClean="0">
                <a:solidFill>
                  <a:schemeClr val="bg1"/>
                </a:solidFill>
                <a:latin typeface="Arial Narrow" panose="020B0606020202030204" pitchFamily="34" charset="0"/>
              </a:rPr>
              <a:t>in which there is life, I have given every green herb for food”; and it was so.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4736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3631763"/>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Genesis 1:31</a:t>
            </a:r>
          </a:p>
          <a:p>
            <a:pPr algn="ctr"/>
            <a:r>
              <a:rPr lang="en-US" sz="4400" b="1" dirty="0" smtClean="0">
                <a:solidFill>
                  <a:schemeClr val="bg1"/>
                </a:solidFill>
                <a:latin typeface="Arial Narrow" panose="020B0606020202030204" pitchFamily="34" charset="0"/>
              </a:rPr>
              <a:t>Then God saw everything that He had made, and indeed it was very good. </a:t>
            </a:r>
          </a:p>
          <a:p>
            <a:pPr algn="ctr"/>
            <a:r>
              <a:rPr lang="en-US" sz="4400" b="1" dirty="0" smtClean="0">
                <a:solidFill>
                  <a:schemeClr val="bg1"/>
                </a:solidFill>
                <a:latin typeface="Arial Narrow" panose="020B0606020202030204" pitchFamily="34" charset="0"/>
              </a:rPr>
              <a:t>So the evening and the morning were the sixth day.</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55503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087395"/>
            <a:ext cx="9144000" cy="4154984"/>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Narrow" panose="020B0606020202030204" pitchFamily="34" charset="0"/>
              </a:rPr>
              <a:t>Jesus' humanity </a:t>
            </a:r>
          </a:p>
          <a:p>
            <a:pPr algn="ctr"/>
            <a:r>
              <a:rPr lang="en-US" sz="6600" b="1" dirty="0" smtClean="0">
                <a:effectLst>
                  <a:outerShdw blurRad="38100" dist="38100" dir="2700000" algn="tl">
                    <a:srgbClr val="000000">
                      <a:alpha val="43137"/>
                    </a:srgbClr>
                  </a:outerShdw>
                </a:effectLst>
                <a:latin typeface="Arial Narrow" panose="020B0606020202030204" pitchFamily="34" charset="0"/>
              </a:rPr>
              <a:t>enabled Him to </a:t>
            </a:r>
          </a:p>
          <a:p>
            <a:pPr algn="ct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REGAIN</a:t>
            </a:r>
            <a:r>
              <a:rPr lang="en-US" sz="6600" b="1" dirty="0" smtClean="0">
                <a:effectLst>
                  <a:outerShdw blurRad="38100" dist="38100" dir="2700000" algn="tl">
                    <a:srgbClr val="000000">
                      <a:alpha val="43137"/>
                    </a:srgbClr>
                  </a:outerShdw>
                </a:effectLst>
                <a:latin typeface="Arial Narrow" panose="020B0606020202030204" pitchFamily="34" charset="0"/>
              </a:rPr>
              <a:t> man's lost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DOMINION</a:t>
            </a:r>
            <a:r>
              <a:rPr lang="en-US" sz="6600" b="1" dirty="0" smtClean="0">
                <a:effectLst>
                  <a:outerShdw blurRad="38100" dist="38100" dir="2700000" algn="tl">
                    <a:srgbClr val="000000">
                      <a:alpha val="43137"/>
                    </a:srgbClr>
                  </a:outerShdw>
                </a:effectLst>
                <a:latin typeface="Arial Narrow" panose="020B0606020202030204" pitchFamily="34" charset="0"/>
              </a:rPr>
              <a:t>.</a:t>
            </a:r>
            <a:endParaRPr lang="en-US" sz="66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8252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64757"/>
            <a:ext cx="8913340" cy="2954655"/>
          </a:xfrm>
          <a:prstGeom prst="rect">
            <a:avLst/>
          </a:prstGeom>
          <a:noFill/>
        </p:spPr>
        <p:txBody>
          <a:bodyPr wrap="square" rtlCol="0">
            <a:spAutoFit/>
          </a:bodyPr>
          <a:lstStyle/>
          <a:p>
            <a:pPr algn="ctr"/>
            <a:r>
              <a:rPr lang="en-US" sz="5400" b="1" u="sng" dirty="0" smtClean="0">
                <a:solidFill>
                  <a:srgbClr val="FFFF00"/>
                </a:solidFill>
                <a:latin typeface="Arial Narrow" panose="020B0606020202030204" pitchFamily="34" charset="0"/>
              </a:rPr>
              <a:t>Hebrews 2:5</a:t>
            </a:r>
          </a:p>
          <a:p>
            <a:pPr algn="ctr"/>
            <a:r>
              <a:rPr lang="en-US" sz="4400" b="1" dirty="0" smtClean="0">
                <a:solidFill>
                  <a:schemeClr val="bg1"/>
                </a:solidFill>
                <a:latin typeface="Arial Narrow" panose="020B0606020202030204" pitchFamily="34" charset="0"/>
              </a:rPr>
              <a:t>For He has not put the world to come, of which we speak, in subjection to angels. </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89155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1131</Words>
  <Application>Microsoft Office PowerPoint</Application>
  <PresentationFormat>On-screen Show (4:3)</PresentationFormat>
  <Paragraphs>97</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Narrow</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4</cp:revision>
  <dcterms:created xsi:type="dcterms:W3CDTF">2020-02-28T15:08:25Z</dcterms:created>
  <dcterms:modified xsi:type="dcterms:W3CDTF">2020-02-28T15:45:45Z</dcterms:modified>
</cp:coreProperties>
</file>