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72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938BFAD-57F3-458C-9EE0-E65CEF25BF69}" type="datetimeFigureOut">
              <a:rPr lang="en-US" smtClean="0"/>
              <a:t>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FACF9A-181B-4FC3-826A-57333BC78A14}" type="slidenum">
              <a:rPr lang="en-US" smtClean="0"/>
              <a:t>‹#›</a:t>
            </a:fld>
            <a:endParaRPr lang="en-US"/>
          </a:p>
        </p:txBody>
      </p:sp>
    </p:spTree>
    <p:extLst>
      <p:ext uri="{BB962C8B-B14F-4D97-AF65-F5344CB8AC3E}">
        <p14:creationId xmlns:p14="http://schemas.microsoft.com/office/powerpoint/2010/main" val="1043990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938BFAD-57F3-458C-9EE0-E65CEF25BF69}" type="datetimeFigureOut">
              <a:rPr lang="en-US" smtClean="0"/>
              <a:t>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FACF9A-181B-4FC3-826A-57333BC78A14}" type="slidenum">
              <a:rPr lang="en-US" smtClean="0"/>
              <a:t>‹#›</a:t>
            </a:fld>
            <a:endParaRPr lang="en-US"/>
          </a:p>
        </p:txBody>
      </p:sp>
    </p:spTree>
    <p:extLst>
      <p:ext uri="{BB962C8B-B14F-4D97-AF65-F5344CB8AC3E}">
        <p14:creationId xmlns:p14="http://schemas.microsoft.com/office/powerpoint/2010/main" val="1063785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938BFAD-57F3-458C-9EE0-E65CEF25BF69}" type="datetimeFigureOut">
              <a:rPr lang="en-US" smtClean="0"/>
              <a:t>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FACF9A-181B-4FC3-826A-57333BC78A14}" type="slidenum">
              <a:rPr lang="en-US" smtClean="0"/>
              <a:t>‹#›</a:t>
            </a:fld>
            <a:endParaRPr lang="en-US"/>
          </a:p>
        </p:txBody>
      </p:sp>
    </p:spTree>
    <p:extLst>
      <p:ext uri="{BB962C8B-B14F-4D97-AF65-F5344CB8AC3E}">
        <p14:creationId xmlns:p14="http://schemas.microsoft.com/office/powerpoint/2010/main" val="81365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938BFAD-57F3-458C-9EE0-E65CEF25BF69}" type="datetimeFigureOut">
              <a:rPr lang="en-US" smtClean="0"/>
              <a:t>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FACF9A-181B-4FC3-826A-57333BC78A14}" type="slidenum">
              <a:rPr lang="en-US" smtClean="0"/>
              <a:t>‹#›</a:t>
            </a:fld>
            <a:endParaRPr lang="en-US"/>
          </a:p>
        </p:txBody>
      </p:sp>
    </p:spTree>
    <p:extLst>
      <p:ext uri="{BB962C8B-B14F-4D97-AF65-F5344CB8AC3E}">
        <p14:creationId xmlns:p14="http://schemas.microsoft.com/office/powerpoint/2010/main" val="2534665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38BFAD-57F3-458C-9EE0-E65CEF25BF69}" type="datetimeFigureOut">
              <a:rPr lang="en-US" smtClean="0"/>
              <a:t>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FACF9A-181B-4FC3-826A-57333BC78A14}" type="slidenum">
              <a:rPr lang="en-US" smtClean="0"/>
              <a:t>‹#›</a:t>
            </a:fld>
            <a:endParaRPr lang="en-US"/>
          </a:p>
        </p:txBody>
      </p:sp>
    </p:spTree>
    <p:extLst>
      <p:ext uri="{BB962C8B-B14F-4D97-AF65-F5344CB8AC3E}">
        <p14:creationId xmlns:p14="http://schemas.microsoft.com/office/powerpoint/2010/main" val="3902511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938BFAD-57F3-458C-9EE0-E65CEF25BF69}" type="datetimeFigureOut">
              <a:rPr lang="en-US" smtClean="0"/>
              <a:t>2/28/2020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FACF9A-181B-4FC3-826A-57333BC78A14}" type="slidenum">
              <a:rPr lang="en-US" smtClean="0"/>
              <a:t>‹#›</a:t>
            </a:fld>
            <a:endParaRPr lang="en-US"/>
          </a:p>
        </p:txBody>
      </p:sp>
    </p:spTree>
    <p:extLst>
      <p:ext uri="{BB962C8B-B14F-4D97-AF65-F5344CB8AC3E}">
        <p14:creationId xmlns:p14="http://schemas.microsoft.com/office/powerpoint/2010/main" val="4135298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938BFAD-57F3-458C-9EE0-E65CEF25BF69}" type="datetimeFigureOut">
              <a:rPr lang="en-US" smtClean="0"/>
              <a:t>2/28/2020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FACF9A-181B-4FC3-826A-57333BC78A14}" type="slidenum">
              <a:rPr lang="en-US" smtClean="0"/>
              <a:t>‹#›</a:t>
            </a:fld>
            <a:endParaRPr lang="en-US"/>
          </a:p>
        </p:txBody>
      </p:sp>
    </p:spTree>
    <p:extLst>
      <p:ext uri="{BB962C8B-B14F-4D97-AF65-F5344CB8AC3E}">
        <p14:creationId xmlns:p14="http://schemas.microsoft.com/office/powerpoint/2010/main" val="1577739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938BFAD-57F3-458C-9EE0-E65CEF25BF69}" type="datetimeFigureOut">
              <a:rPr lang="en-US" smtClean="0"/>
              <a:t>2/28/2020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FACF9A-181B-4FC3-826A-57333BC78A14}" type="slidenum">
              <a:rPr lang="en-US" smtClean="0"/>
              <a:t>‹#›</a:t>
            </a:fld>
            <a:endParaRPr lang="en-US"/>
          </a:p>
        </p:txBody>
      </p:sp>
    </p:spTree>
    <p:extLst>
      <p:ext uri="{BB962C8B-B14F-4D97-AF65-F5344CB8AC3E}">
        <p14:creationId xmlns:p14="http://schemas.microsoft.com/office/powerpoint/2010/main" val="15790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38BFAD-57F3-458C-9EE0-E65CEF25BF69}" type="datetimeFigureOut">
              <a:rPr lang="en-US" smtClean="0"/>
              <a:t>2/28/2020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FACF9A-181B-4FC3-826A-57333BC78A14}" type="slidenum">
              <a:rPr lang="en-US" smtClean="0"/>
              <a:t>‹#›</a:t>
            </a:fld>
            <a:endParaRPr lang="en-US"/>
          </a:p>
        </p:txBody>
      </p:sp>
    </p:spTree>
    <p:extLst>
      <p:ext uri="{BB962C8B-B14F-4D97-AF65-F5344CB8AC3E}">
        <p14:creationId xmlns:p14="http://schemas.microsoft.com/office/powerpoint/2010/main" val="4169728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38BFAD-57F3-458C-9EE0-E65CEF25BF69}" type="datetimeFigureOut">
              <a:rPr lang="en-US" smtClean="0"/>
              <a:t>2/28/2020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FACF9A-181B-4FC3-826A-57333BC78A14}" type="slidenum">
              <a:rPr lang="en-US" smtClean="0"/>
              <a:t>‹#›</a:t>
            </a:fld>
            <a:endParaRPr lang="en-US"/>
          </a:p>
        </p:txBody>
      </p:sp>
    </p:spTree>
    <p:extLst>
      <p:ext uri="{BB962C8B-B14F-4D97-AF65-F5344CB8AC3E}">
        <p14:creationId xmlns:p14="http://schemas.microsoft.com/office/powerpoint/2010/main" val="760686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38BFAD-57F3-458C-9EE0-E65CEF25BF69}" type="datetimeFigureOut">
              <a:rPr lang="en-US" smtClean="0"/>
              <a:t>2/28/2020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FACF9A-181B-4FC3-826A-57333BC78A14}" type="slidenum">
              <a:rPr lang="en-US" smtClean="0"/>
              <a:t>‹#›</a:t>
            </a:fld>
            <a:endParaRPr lang="en-US"/>
          </a:p>
        </p:txBody>
      </p:sp>
    </p:spTree>
    <p:extLst>
      <p:ext uri="{BB962C8B-B14F-4D97-AF65-F5344CB8AC3E}">
        <p14:creationId xmlns:p14="http://schemas.microsoft.com/office/powerpoint/2010/main" val="281176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38BFAD-57F3-458C-9EE0-E65CEF25BF69}" type="datetimeFigureOut">
              <a:rPr lang="en-US" smtClean="0"/>
              <a:t>2/28/2020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FACF9A-181B-4FC3-826A-57333BC78A14}" type="slidenum">
              <a:rPr lang="en-US" smtClean="0"/>
              <a:t>‹#›</a:t>
            </a:fld>
            <a:endParaRPr lang="en-US"/>
          </a:p>
        </p:txBody>
      </p:sp>
    </p:spTree>
    <p:extLst>
      <p:ext uri="{BB962C8B-B14F-4D97-AF65-F5344CB8AC3E}">
        <p14:creationId xmlns:p14="http://schemas.microsoft.com/office/powerpoint/2010/main" val="3942448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15089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0" y="2075935"/>
            <a:ext cx="9144000" cy="2123658"/>
          </a:xfrm>
          <a:prstGeom prst="rect">
            <a:avLst/>
          </a:prstGeom>
          <a:noFill/>
        </p:spPr>
        <p:txBody>
          <a:bodyPr wrap="square" rtlCol="0">
            <a:spAutoFit/>
          </a:bodyPr>
          <a:lstStyle/>
          <a:p>
            <a:pPr algn="ctr"/>
            <a:r>
              <a:rPr lang="en-US" sz="6600" b="1" dirty="0" smtClean="0">
                <a:solidFill>
                  <a:schemeClr val="bg1"/>
                </a:solidFill>
                <a:effectLst>
                  <a:outerShdw blurRad="38100" dist="38100" dir="2700000" algn="tl">
                    <a:srgbClr val="000000">
                      <a:alpha val="43137"/>
                    </a:srgbClr>
                  </a:outerShdw>
                </a:effectLst>
                <a:latin typeface="Arial Narrow" panose="020B0606020202030204" pitchFamily="34" charset="0"/>
              </a:rPr>
              <a:t>Do not </a:t>
            </a:r>
            <a:r>
              <a:rPr lang="en-US" sz="6600" b="1" u="sng" dirty="0" smtClean="0">
                <a:solidFill>
                  <a:srgbClr val="FFFF00"/>
                </a:solidFill>
                <a:effectLst>
                  <a:outerShdw blurRad="38100" dist="38100" dir="2700000" algn="tl">
                    <a:srgbClr val="000000">
                      <a:alpha val="43137"/>
                    </a:srgbClr>
                  </a:outerShdw>
                </a:effectLst>
                <a:latin typeface="Arial Narrow" panose="020B0606020202030204" pitchFamily="34" charset="0"/>
              </a:rPr>
              <a:t>DISOBEY</a:t>
            </a:r>
            <a:r>
              <a:rPr lang="en-US" sz="6600" b="1" dirty="0" smtClean="0">
                <a:solidFill>
                  <a:schemeClr val="bg1"/>
                </a:solidFill>
                <a:effectLst>
                  <a:outerShdw blurRad="38100" dist="38100" dir="2700000" algn="tl">
                    <a:srgbClr val="000000">
                      <a:alpha val="43137"/>
                    </a:srgbClr>
                  </a:outerShdw>
                </a:effectLst>
                <a:latin typeface="Arial Narrow" panose="020B0606020202030204" pitchFamily="34" charset="0"/>
              </a:rPr>
              <a:t> the </a:t>
            </a:r>
          </a:p>
          <a:p>
            <a:pPr algn="ctr"/>
            <a:r>
              <a:rPr lang="en-US" sz="6600" b="1" dirty="0" smtClean="0">
                <a:solidFill>
                  <a:schemeClr val="bg1"/>
                </a:solidFill>
                <a:effectLst>
                  <a:outerShdw blurRad="38100" dist="38100" dir="2700000" algn="tl">
                    <a:srgbClr val="000000">
                      <a:alpha val="43137"/>
                    </a:srgbClr>
                  </a:outerShdw>
                </a:effectLst>
                <a:latin typeface="Arial Narrow" panose="020B0606020202030204" pitchFamily="34" charset="0"/>
              </a:rPr>
              <a:t>Word of God. </a:t>
            </a:r>
            <a:endParaRPr lang="en-US" sz="66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14590696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172995" y="197708"/>
            <a:ext cx="8789773" cy="6070893"/>
          </a:xfrm>
          <a:prstGeom prst="rect">
            <a:avLst/>
          </a:prstGeom>
          <a:noFill/>
        </p:spPr>
        <p:txBody>
          <a:bodyPr wrap="square" rtlCol="0">
            <a:spAutoFit/>
          </a:bodyPr>
          <a:lstStyle/>
          <a:p>
            <a:pPr algn="ctr"/>
            <a:r>
              <a:rPr lang="en-US" sz="5400" b="1" u="sng" dirty="0" smtClean="0">
                <a:solidFill>
                  <a:srgbClr val="FFFF00"/>
                </a:solidFill>
                <a:effectLst>
                  <a:outerShdw blurRad="38100" dist="38100" dir="2700000" algn="tl">
                    <a:srgbClr val="000000">
                      <a:alpha val="43137"/>
                    </a:srgbClr>
                  </a:outerShdw>
                </a:effectLst>
                <a:latin typeface="Arial Narrow" panose="020B0606020202030204" pitchFamily="34" charset="0"/>
              </a:rPr>
              <a:t>Jeremiah 15:6</a:t>
            </a:r>
          </a:p>
          <a:p>
            <a:pPr algn="ctr"/>
            <a:endParaRPr lang="en-US" sz="1050" b="1" dirty="0" smtClean="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r>
              <a:rPr lang="en-US" sz="5400" b="1" dirty="0" smtClean="0">
                <a:solidFill>
                  <a:schemeClr val="bg1"/>
                </a:solidFill>
                <a:effectLst>
                  <a:outerShdw blurRad="38100" dist="38100" dir="2700000" algn="tl">
                    <a:srgbClr val="000000">
                      <a:alpha val="43137"/>
                    </a:srgbClr>
                  </a:outerShdw>
                </a:effectLst>
                <a:latin typeface="Arial Narrow" panose="020B0606020202030204" pitchFamily="34" charset="0"/>
              </a:rPr>
              <a:t>You have forsaken Me,” says the Lord, “You have gone backward. Therefore I will stretch out My hand against you and destroy you; I am weary of relenting!</a:t>
            </a:r>
            <a:endParaRPr lang="en-US" sz="54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4701749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172995" y="197708"/>
            <a:ext cx="8789773" cy="6040115"/>
          </a:xfrm>
          <a:prstGeom prst="rect">
            <a:avLst/>
          </a:prstGeom>
          <a:noFill/>
        </p:spPr>
        <p:txBody>
          <a:bodyPr wrap="square" rtlCol="0">
            <a:spAutoFit/>
          </a:bodyPr>
          <a:lstStyle/>
          <a:p>
            <a:pPr algn="ctr"/>
            <a:r>
              <a:rPr lang="en-US" sz="5400" b="1" u="sng" dirty="0" smtClean="0">
                <a:solidFill>
                  <a:srgbClr val="FFFF00"/>
                </a:solidFill>
                <a:effectLst>
                  <a:outerShdw blurRad="38100" dist="38100" dir="2700000" algn="tl">
                    <a:srgbClr val="000000">
                      <a:alpha val="43137"/>
                    </a:srgbClr>
                  </a:outerShdw>
                </a:effectLst>
                <a:latin typeface="Arial Narrow" panose="020B0606020202030204" pitchFamily="34" charset="0"/>
              </a:rPr>
              <a:t>Joshua 1:8</a:t>
            </a:r>
          </a:p>
          <a:p>
            <a:pPr algn="ctr"/>
            <a:endParaRPr lang="en-US" sz="1050" b="1" dirty="0" smtClean="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r>
              <a:rPr lang="en-US" sz="4600" b="1" dirty="0" smtClean="0">
                <a:solidFill>
                  <a:schemeClr val="bg1"/>
                </a:solidFill>
                <a:effectLst>
                  <a:outerShdw blurRad="38100" dist="38100" dir="2700000" algn="tl">
                    <a:srgbClr val="000000">
                      <a:alpha val="43137"/>
                    </a:srgbClr>
                  </a:outerShdw>
                </a:effectLst>
                <a:latin typeface="Arial Narrow" panose="020B0606020202030204" pitchFamily="34" charset="0"/>
              </a:rPr>
              <a:t>This Book of the Law shall not depart from your mouth, but you shall meditate in it day and night, that you may observe to do according to all that is written in it. For then you will make your way prosperous, and then you will have good success.</a:t>
            </a:r>
            <a:endParaRPr lang="en-US" sz="46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8226230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21110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172995" y="197708"/>
            <a:ext cx="8789773" cy="4431983"/>
          </a:xfrm>
          <a:prstGeom prst="rect">
            <a:avLst/>
          </a:prstGeom>
          <a:noFill/>
        </p:spPr>
        <p:txBody>
          <a:bodyPr wrap="square" rtlCol="0">
            <a:spAutoFit/>
          </a:bodyPr>
          <a:lstStyle/>
          <a:p>
            <a:pPr algn="ctr"/>
            <a:r>
              <a:rPr lang="en-US" sz="5400" b="1" u="sng" dirty="0" smtClean="0">
                <a:solidFill>
                  <a:srgbClr val="FFFF00"/>
                </a:solidFill>
                <a:effectLst>
                  <a:outerShdw blurRad="38100" dist="38100" dir="2700000" algn="tl">
                    <a:srgbClr val="000000">
                      <a:alpha val="43137"/>
                    </a:srgbClr>
                  </a:outerShdw>
                </a:effectLst>
                <a:latin typeface="Arial Narrow" panose="020B0606020202030204" pitchFamily="34" charset="0"/>
              </a:rPr>
              <a:t>Hebrews 2:1</a:t>
            </a:r>
          </a:p>
          <a:p>
            <a:pPr algn="ctr"/>
            <a:endParaRPr lang="en-US" sz="1050" b="1" dirty="0" smtClean="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r>
              <a:rPr lang="en-US" sz="5400" b="1" dirty="0" smtClean="0">
                <a:solidFill>
                  <a:schemeClr val="bg1"/>
                </a:solidFill>
                <a:effectLst>
                  <a:outerShdw blurRad="38100" dist="38100" dir="2700000" algn="tl">
                    <a:srgbClr val="000000">
                      <a:alpha val="43137"/>
                    </a:srgbClr>
                  </a:outerShdw>
                </a:effectLst>
                <a:latin typeface="Arial Narrow" panose="020B0606020202030204" pitchFamily="34" charset="0"/>
              </a:rPr>
              <a:t>Therefore we must give the more earnest heed to the things we have heard, lest we drift away. </a:t>
            </a:r>
            <a:endParaRPr lang="en-US" sz="54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1984033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172995" y="197708"/>
            <a:ext cx="8789773" cy="5239896"/>
          </a:xfrm>
          <a:prstGeom prst="rect">
            <a:avLst/>
          </a:prstGeom>
          <a:noFill/>
        </p:spPr>
        <p:txBody>
          <a:bodyPr wrap="square" rtlCol="0">
            <a:spAutoFit/>
          </a:bodyPr>
          <a:lstStyle/>
          <a:p>
            <a:pPr algn="ctr"/>
            <a:r>
              <a:rPr lang="en-US" sz="5400" b="1" u="sng" dirty="0" smtClean="0">
                <a:solidFill>
                  <a:srgbClr val="FFFF00"/>
                </a:solidFill>
                <a:effectLst>
                  <a:outerShdw blurRad="38100" dist="38100" dir="2700000" algn="tl">
                    <a:srgbClr val="000000">
                      <a:alpha val="43137"/>
                    </a:srgbClr>
                  </a:outerShdw>
                </a:effectLst>
                <a:latin typeface="Arial Narrow" panose="020B0606020202030204" pitchFamily="34" charset="0"/>
              </a:rPr>
              <a:t>Hebrews 2:2</a:t>
            </a:r>
          </a:p>
          <a:p>
            <a:pPr algn="ctr"/>
            <a:endParaRPr lang="en-US" sz="1050" b="1" dirty="0" smtClean="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r>
              <a:rPr lang="en-US" sz="5400" b="1" dirty="0" smtClean="0">
                <a:solidFill>
                  <a:schemeClr val="bg1"/>
                </a:solidFill>
                <a:effectLst>
                  <a:outerShdw blurRad="38100" dist="38100" dir="2700000" algn="tl">
                    <a:srgbClr val="000000">
                      <a:alpha val="43137"/>
                    </a:srgbClr>
                  </a:outerShdw>
                </a:effectLst>
                <a:latin typeface="Arial Narrow" panose="020B0606020202030204" pitchFamily="34" charset="0"/>
              </a:rPr>
              <a:t>For if the word spoken through angels proved steadfast, and every transgression and disobedience received a just reward, </a:t>
            </a:r>
            <a:endParaRPr lang="en-US" sz="54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27823986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172995" y="197708"/>
            <a:ext cx="8789773" cy="6070893"/>
          </a:xfrm>
          <a:prstGeom prst="rect">
            <a:avLst/>
          </a:prstGeom>
          <a:noFill/>
        </p:spPr>
        <p:txBody>
          <a:bodyPr wrap="square" rtlCol="0">
            <a:spAutoFit/>
          </a:bodyPr>
          <a:lstStyle/>
          <a:p>
            <a:pPr algn="ctr"/>
            <a:r>
              <a:rPr lang="en-US" sz="5400" b="1" u="sng" dirty="0" smtClean="0">
                <a:solidFill>
                  <a:srgbClr val="FFFF00"/>
                </a:solidFill>
                <a:effectLst>
                  <a:outerShdw blurRad="38100" dist="38100" dir="2700000" algn="tl">
                    <a:srgbClr val="000000">
                      <a:alpha val="43137"/>
                    </a:srgbClr>
                  </a:outerShdw>
                </a:effectLst>
                <a:latin typeface="Arial Narrow" panose="020B0606020202030204" pitchFamily="34" charset="0"/>
              </a:rPr>
              <a:t>Hebrews 2:3</a:t>
            </a:r>
          </a:p>
          <a:p>
            <a:pPr algn="ctr"/>
            <a:endParaRPr lang="en-US" sz="1050" b="1" dirty="0" smtClean="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r>
              <a:rPr lang="en-US" sz="5400" b="1" dirty="0" smtClean="0">
                <a:solidFill>
                  <a:schemeClr val="bg1"/>
                </a:solidFill>
                <a:effectLst>
                  <a:outerShdw blurRad="38100" dist="38100" dir="2700000" algn="tl">
                    <a:srgbClr val="000000">
                      <a:alpha val="43137"/>
                    </a:srgbClr>
                  </a:outerShdw>
                </a:effectLst>
                <a:latin typeface="Arial Narrow" panose="020B0606020202030204" pitchFamily="34" charset="0"/>
              </a:rPr>
              <a:t>how shall we escape if we neglect so great a salvation, which at the first began to be spoken by the Lord, and was confirmed to us by those who heard Him, </a:t>
            </a:r>
            <a:endParaRPr lang="en-US" sz="54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31222404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172995" y="197708"/>
            <a:ext cx="8789773" cy="5239896"/>
          </a:xfrm>
          <a:prstGeom prst="rect">
            <a:avLst/>
          </a:prstGeom>
          <a:noFill/>
        </p:spPr>
        <p:txBody>
          <a:bodyPr wrap="square" rtlCol="0">
            <a:spAutoFit/>
          </a:bodyPr>
          <a:lstStyle/>
          <a:p>
            <a:pPr algn="ctr"/>
            <a:r>
              <a:rPr lang="en-US" sz="5400" b="1" u="sng" dirty="0" smtClean="0">
                <a:solidFill>
                  <a:srgbClr val="FFFF00"/>
                </a:solidFill>
                <a:effectLst>
                  <a:outerShdw blurRad="38100" dist="38100" dir="2700000" algn="tl">
                    <a:srgbClr val="000000">
                      <a:alpha val="43137"/>
                    </a:srgbClr>
                  </a:outerShdw>
                </a:effectLst>
                <a:latin typeface="Arial Narrow" panose="020B0606020202030204" pitchFamily="34" charset="0"/>
              </a:rPr>
              <a:t>Hebrews 2:4</a:t>
            </a:r>
          </a:p>
          <a:p>
            <a:pPr algn="ctr"/>
            <a:endParaRPr lang="en-US" sz="1050" b="1" dirty="0" smtClean="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r>
              <a:rPr lang="en-US" sz="5400" b="1" dirty="0" smtClean="0">
                <a:solidFill>
                  <a:schemeClr val="bg1"/>
                </a:solidFill>
                <a:effectLst>
                  <a:outerShdw blurRad="38100" dist="38100" dir="2700000" algn="tl">
                    <a:srgbClr val="000000">
                      <a:alpha val="43137"/>
                    </a:srgbClr>
                  </a:outerShdw>
                </a:effectLst>
                <a:latin typeface="Arial Narrow" panose="020B0606020202030204" pitchFamily="34" charset="0"/>
              </a:rPr>
              <a:t>God also bearing witness both with signs and wonders, </a:t>
            </a:r>
          </a:p>
          <a:p>
            <a:pPr algn="ctr"/>
            <a:r>
              <a:rPr lang="en-US" sz="5400" b="1" dirty="0" smtClean="0">
                <a:solidFill>
                  <a:schemeClr val="bg1"/>
                </a:solidFill>
                <a:effectLst>
                  <a:outerShdw blurRad="38100" dist="38100" dir="2700000" algn="tl">
                    <a:srgbClr val="000000">
                      <a:alpha val="43137"/>
                    </a:srgbClr>
                  </a:outerShdw>
                </a:effectLst>
                <a:latin typeface="Arial Narrow" panose="020B0606020202030204" pitchFamily="34" charset="0"/>
              </a:rPr>
              <a:t>with various miracles, and gifts of the Holy Spirit, according to His own will?</a:t>
            </a:r>
            <a:endParaRPr lang="en-US" sz="54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39245777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0" y="2075935"/>
            <a:ext cx="9144000" cy="2123658"/>
          </a:xfrm>
          <a:prstGeom prst="rect">
            <a:avLst/>
          </a:prstGeom>
          <a:noFill/>
        </p:spPr>
        <p:txBody>
          <a:bodyPr wrap="square" rtlCol="0">
            <a:spAutoFit/>
          </a:bodyPr>
          <a:lstStyle/>
          <a:p>
            <a:pPr algn="ctr"/>
            <a:r>
              <a:rPr lang="en-US" sz="6600" b="1" dirty="0" smtClean="0">
                <a:solidFill>
                  <a:schemeClr val="bg1"/>
                </a:solidFill>
                <a:effectLst>
                  <a:outerShdw blurRad="38100" dist="38100" dir="2700000" algn="tl">
                    <a:srgbClr val="000000">
                      <a:alpha val="43137"/>
                    </a:srgbClr>
                  </a:outerShdw>
                </a:effectLst>
                <a:latin typeface="Arial Narrow" panose="020B0606020202030204" pitchFamily="34" charset="0"/>
              </a:rPr>
              <a:t>Do not </a:t>
            </a:r>
            <a:r>
              <a:rPr lang="en-US" sz="6600" b="1" u="sng" dirty="0" smtClean="0">
                <a:solidFill>
                  <a:srgbClr val="FFFF00"/>
                </a:solidFill>
                <a:effectLst>
                  <a:outerShdw blurRad="38100" dist="38100" dir="2700000" algn="tl">
                    <a:srgbClr val="000000">
                      <a:alpha val="43137"/>
                    </a:srgbClr>
                  </a:outerShdw>
                </a:effectLst>
                <a:latin typeface="Arial Narrow" panose="020B0606020202030204" pitchFamily="34" charset="0"/>
              </a:rPr>
              <a:t>DRIFT</a:t>
            </a:r>
            <a:r>
              <a:rPr lang="en-US" sz="6600" b="1" dirty="0" smtClean="0">
                <a:solidFill>
                  <a:schemeClr val="bg1"/>
                </a:solidFill>
                <a:effectLst>
                  <a:outerShdw blurRad="38100" dist="38100" dir="2700000" algn="tl">
                    <a:srgbClr val="000000">
                      <a:alpha val="43137"/>
                    </a:srgbClr>
                  </a:outerShdw>
                </a:effectLst>
                <a:latin typeface="Arial Narrow" panose="020B0606020202030204" pitchFamily="34" charset="0"/>
              </a:rPr>
              <a:t> from the Word of God. </a:t>
            </a:r>
            <a:endParaRPr lang="en-US" sz="66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6223895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0" y="2075935"/>
            <a:ext cx="9144000" cy="2123658"/>
          </a:xfrm>
          <a:prstGeom prst="rect">
            <a:avLst/>
          </a:prstGeom>
          <a:noFill/>
        </p:spPr>
        <p:txBody>
          <a:bodyPr wrap="square" rtlCol="0">
            <a:spAutoFit/>
          </a:bodyPr>
          <a:lstStyle/>
          <a:p>
            <a:pPr algn="ctr"/>
            <a:r>
              <a:rPr lang="en-US" sz="6600" b="1" dirty="0" smtClean="0">
                <a:solidFill>
                  <a:schemeClr val="bg1"/>
                </a:solidFill>
                <a:effectLst>
                  <a:outerShdw blurRad="38100" dist="38100" dir="2700000" algn="tl">
                    <a:srgbClr val="000000">
                      <a:alpha val="43137"/>
                    </a:srgbClr>
                  </a:outerShdw>
                </a:effectLst>
                <a:latin typeface="Arial Narrow" panose="020B0606020202030204" pitchFamily="34" charset="0"/>
              </a:rPr>
              <a:t>Do not </a:t>
            </a:r>
            <a:r>
              <a:rPr lang="en-US" sz="6600" b="1" u="sng" dirty="0" smtClean="0">
                <a:solidFill>
                  <a:srgbClr val="FFFF00"/>
                </a:solidFill>
                <a:effectLst>
                  <a:outerShdw blurRad="38100" dist="38100" dir="2700000" algn="tl">
                    <a:srgbClr val="000000">
                      <a:alpha val="43137"/>
                    </a:srgbClr>
                  </a:outerShdw>
                </a:effectLst>
                <a:latin typeface="Arial Narrow" panose="020B0606020202030204" pitchFamily="34" charset="0"/>
              </a:rPr>
              <a:t>DOUBT</a:t>
            </a:r>
            <a:r>
              <a:rPr lang="en-US" sz="6600" b="1" dirty="0" smtClean="0">
                <a:solidFill>
                  <a:schemeClr val="bg1"/>
                </a:solidFill>
                <a:effectLst>
                  <a:outerShdw blurRad="38100" dist="38100" dir="2700000" algn="tl">
                    <a:srgbClr val="000000">
                      <a:alpha val="43137"/>
                    </a:srgbClr>
                  </a:outerShdw>
                </a:effectLst>
                <a:latin typeface="Arial Narrow" panose="020B0606020202030204" pitchFamily="34" charset="0"/>
              </a:rPr>
              <a:t> the </a:t>
            </a:r>
          </a:p>
          <a:p>
            <a:pPr algn="ctr"/>
            <a:r>
              <a:rPr lang="en-US" sz="6600" b="1" dirty="0" smtClean="0">
                <a:solidFill>
                  <a:schemeClr val="bg1"/>
                </a:solidFill>
                <a:effectLst>
                  <a:outerShdw blurRad="38100" dist="38100" dir="2700000" algn="tl">
                    <a:srgbClr val="000000">
                      <a:alpha val="43137"/>
                    </a:srgbClr>
                  </a:outerShdw>
                </a:effectLst>
                <a:latin typeface="Arial Narrow" panose="020B0606020202030204" pitchFamily="34" charset="0"/>
              </a:rPr>
              <a:t>Word of God. </a:t>
            </a:r>
            <a:endParaRPr lang="en-US" sz="66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38908226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0" y="2075935"/>
            <a:ext cx="9144000" cy="2123658"/>
          </a:xfrm>
          <a:prstGeom prst="rect">
            <a:avLst/>
          </a:prstGeom>
          <a:noFill/>
        </p:spPr>
        <p:txBody>
          <a:bodyPr wrap="square" rtlCol="0">
            <a:spAutoFit/>
          </a:bodyPr>
          <a:lstStyle/>
          <a:p>
            <a:pPr algn="ctr"/>
            <a:r>
              <a:rPr lang="en-US" sz="6600" b="1" dirty="0" smtClean="0">
                <a:solidFill>
                  <a:schemeClr val="bg1"/>
                </a:solidFill>
                <a:effectLst>
                  <a:outerShdw blurRad="38100" dist="38100" dir="2700000" algn="tl">
                    <a:srgbClr val="000000">
                      <a:alpha val="43137"/>
                    </a:srgbClr>
                  </a:outerShdw>
                </a:effectLst>
                <a:latin typeface="Arial Narrow" panose="020B0606020202030204" pitchFamily="34" charset="0"/>
              </a:rPr>
              <a:t>Do not lose </a:t>
            </a:r>
            <a:r>
              <a:rPr lang="en-US" sz="6600" b="1" u="sng" dirty="0" smtClean="0">
                <a:solidFill>
                  <a:srgbClr val="FFFF00"/>
                </a:solidFill>
                <a:effectLst>
                  <a:outerShdw blurRad="38100" dist="38100" dir="2700000" algn="tl">
                    <a:srgbClr val="000000">
                      <a:alpha val="43137"/>
                    </a:srgbClr>
                  </a:outerShdw>
                </a:effectLst>
                <a:latin typeface="Arial Narrow" panose="020B0606020202030204" pitchFamily="34" charset="0"/>
              </a:rPr>
              <a:t>ZEAL</a:t>
            </a:r>
            <a:r>
              <a:rPr lang="en-US" sz="6600" b="1" dirty="0" smtClean="0">
                <a:solidFill>
                  <a:schemeClr val="bg1"/>
                </a:solidFill>
                <a:effectLst>
                  <a:outerShdw blurRad="38100" dist="38100" dir="2700000" algn="tl">
                    <a:srgbClr val="000000">
                      <a:alpha val="43137"/>
                    </a:srgbClr>
                  </a:outerShdw>
                </a:effectLst>
                <a:latin typeface="Arial Narrow" panose="020B0606020202030204" pitchFamily="34" charset="0"/>
              </a:rPr>
              <a:t> for the Word of God. </a:t>
            </a:r>
            <a:endParaRPr lang="en-US" sz="66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4059311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0" y="2075935"/>
            <a:ext cx="9144000" cy="2123658"/>
          </a:xfrm>
          <a:prstGeom prst="rect">
            <a:avLst/>
          </a:prstGeom>
          <a:noFill/>
        </p:spPr>
        <p:txBody>
          <a:bodyPr wrap="square" rtlCol="0">
            <a:spAutoFit/>
          </a:bodyPr>
          <a:lstStyle/>
          <a:p>
            <a:pPr algn="ctr"/>
            <a:r>
              <a:rPr lang="en-US" sz="6600" b="1" dirty="0" smtClean="0">
                <a:solidFill>
                  <a:schemeClr val="bg1"/>
                </a:solidFill>
                <a:effectLst>
                  <a:outerShdw blurRad="38100" dist="38100" dir="2700000" algn="tl">
                    <a:srgbClr val="000000">
                      <a:alpha val="43137"/>
                    </a:srgbClr>
                  </a:outerShdw>
                </a:effectLst>
                <a:latin typeface="Arial Narrow" panose="020B0606020202030204" pitchFamily="34" charset="0"/>
              </a:rPr>
              <a:t>Do not </a:t>
            </a:r>
            <a:r>
              <a:rPr lang="en-US" sz="6600" b="1" u="sng" dirty="0" smtClean="0">
                <a:solidFill>
                  <a:srgbClr val="FFFF00"/>
                </a:solidFill>
                <a:effectLst>
                  <a:outerShdw blurRad="38100" dist="38100" dir="2700000" algn="tl">
                    <a:srgbClr val="000000">
                      <a:alpha val="43137"/>
                    </a:srgbClr>
                  </a:outerShdw>
                </a:effectLst>
                <a:latin typeface="Arial Narrow" panose="020B0606020202030204" pitchFamily="34" charset="0"/>
              </a:rPr>
              <a:t>DESPISE</a:t>
            </a:r>
            <a:r>
              <a:rPr lang="en-US" sz="6600" b="1" dirty="0" smtClean="0">
                <a:solidFill>
                  <a:schemeClr val="bg1"/>
                </a:solidFill>
                <a:effectLst>
                  <a:outerShdw blurRad="38100" dist="38100" dir="2700000" algn="tl">
                    <a:srgbClr val="000000">
                      <a:alpha val="43137"/>
                    </a:srgbClr>
                  </a:outerShdw>
                </a:effectLst>
                <a:latin typeface="Arial Narrow" panose="020B0606020202030204" pitchFamily="34" charset="0"/>
              </a:rPr>
              <a:t> the </a:t>
            </a:r>
          </a:p>
          <a:p>
            <a:pPr algn="ctr"/>
            <a:r>
              <a:rPr lang="en-US" sz="6600" b="1" dirty="0" smtClean="0">
                <a:solidFill>
                  <a:schemeClr val="bg1"/>
                </a:solidFill>
                <a:effectLst>
                  <a:outerShdw blurRad="38100" dist="38100" dir="2700000" algn="tl">
                    <a:srgbClr val="000000">
                      <a:alpha val="43137"/>
                    </a:srgbClr>
                  </a:outerShdw>
                </a:effectLst>
                <a:latin typeface="Arial Narrow" panose="020B0606020202030204" pitchFamily="34" charset="0"/>
              </a:rPr>
              <a:t>Word of God. </a:t>
            </a:r>
            <a:endParaRPr lang="en-US" sz="66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13857152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TotalTime>
  <Words>245</Words>
  <Application>Microsoft Office PowerPoint</Application>
  <PresentationFormat>On-screen Show (4:3)</PresentationFormat>
  <Paragraphs>27</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Arial Narrow</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Seifert</dc:creator>
  <cp:lastModifiedBy>Heather Seifert</cp:lastModifiedBy>
  <cp:revision>3</cp:revision>
  <dcterms:created xsi:type="dcterms:W3CDTF">2020-02-28T16:07:52Z</dcterms:created>
  <dcterms:modified xsi:type="dcterms:W3CDTF">2020-02-28T16:49:09Z</dcterms:modified>
</cp:coreProperties>
</file>