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0003"/>
    <a:srgbClr val="9EB0D8"/>
    <a:srgbClr val="770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5F3424-FDC4-43F5-A2A2-3E9B4FE65821}"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319134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5F3424-FDC4-43F5-A2A2-3E9B4FE65821}"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302111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5F3424-FDC4-43F5-A2A2-3E9B4FE65821}"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163528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5F3424-FDC4-43F5-A2A2-3E9B4FE65821}"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32950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F3424-FDC4-43F5-A2A2-3E9B4FE65821}"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583969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5F3424-FDC4-43F5-A2A2-3E9B4FE65821}"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249026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5F3424-FDC4-43F5-A2A2-3E9B4FE65821}" type="datetimeFigureOut">
              <a:rPr lang="en-US" smtClean="0"/>
              <a:t>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366003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5F3424-FDC4-43F5-A2A2-3E9B4FE65821}" type="datetimeFigureOut">
              <a:rPr lang="en-US" smtClean="0"/>
              <a:t>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34328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F3424-FDC4-43F5-A2A2-3E9B4FE65821}" type="datetimeFigureOut">
              <a:rPr lang="en-US" smtClean="0"/>
              <a:t>2/21/2020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128114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F3424-FDC4-43F5-A2A2-3E9B4FE65821}"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251440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F3424-FDC4-43F5-A2A2-3E9B4FE65821}"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FF467-C783-4CDD-9177-844FE301D870}" type="slidenum">
              <a:rPr lang="en-US" smtClean="0"/>
              <a:t>‹#›</a:t>
            </a:fld>
            <a:endParaRPr lang="en-US"/>
          </a:p>
        </p:txBody>
      </p:sp>
    </p:spTree>
    <p:extLst>
      <p:ext uri="{BB962C8B-B14F-4D97-AF65-F5344CB8AC3E}">
        <p14:creationId xmlns:p14="http://schemas.microsoft.com/office/powerpoint/2010/main" val="269573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5F3424-FDC4-43F5-A2A2-3E9B4FE65821}" type="datetimeFigureOut">
              <a:rPr lang="en-US" smtClean="0"/>
              <a:t>2/21/2020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FF467-C783-4CDD-9177-844FE301D870}" type="slidenum">
              <a:rPr lang="en-US" smtClean="0"/>
              <a:t>‹#›</a:t>
            </a:fld>
            <a:endParaRPr lang="en-US"/>
          </a:p>
        </p:txBody>
      </p:sp>
    </p:spTree>
    <p:extLst>
      <p:ext uri="{BB962C8B-B14F-4D97-AF65-F5344CB8AC3E}">
        <p14:creationId xmlns:p14="http://schemas.microsoft.com/office/powerpoint/2010/main" val="2187861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9889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4493538"/>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1:5</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For to which of the angels did He ever say: “You are My Son, Today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I have begotten You”? And again: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“I will be to Him a Father, and He shall be to Me a Son”?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93422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1:6</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But when He again brings the firstborn into the world, He says: “Let all the angels of God worship Him.”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693270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1:7</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of the angels He says: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“Who makes His angels spirits and His ministers a flame of fire.”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4274781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1:8</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But to the Son He says: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“Your throne, O God, is forever and ever; A scepter of righteousness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is the scepter of Your kingdom.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37054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4493538"/>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1:9</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You have loved righteousness and hated lawlessness; Therefore God, Your God, has anointed You with the oil of gladness more than Your companions.”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821261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1:10</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“You, Lord, in the beginning laid the foundation of the earth,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the heavens are the work of Your hands.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357603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1:11</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They will perish, but You remain; And they will all grow old like a garment;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5589055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1:12</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Like a cloak You will fold them up, and they will be changed. But You are the same, and Your years will not fail.”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195905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1:13</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But to which of the angels has He ever said: “Sit at My right hand, </a:t>
            </a:r>
          </a:p>
          <a:p>
            <a:pPr algn="ctr"/>
            <a:r>
              <a:rPr lang="en-US" sz="4400" b="1" dirty="0">
                <a:effectLst>
                  <a:outerShdw blurRad="38100" dist="38100" dir="2700000" algn="tl">
                    <a:srgbClr val="000000">
                      <a:alpha val="43137"/>
                    </a:srgbClr>
                  </a:outerShdw>
                </a:effectLst>
                <a:latin typeface="Californian FB" panose="0207040306080B030204" pitchFamily="18" charset="0"/>
              </a:rPr>
              <a:t>t</a:t>
            </a:r>
            <a:r>
              <a:rPr lang="en-US" sz="4400" b="1" dirty="0" smtClean="0">
                <a:effectLst>
                  <a:outerShdw blurRad="38100" dist="38100" dir="2700000" algn="tl">
                    <a:srgbClr val="000000">
                      <a:alpha val="43137"/>
                    </a:srgbClr>
                  </a:outerShdw>
                </a:effectLst>
                <a:latin typeface="Californian FB" panose="0207040306080B030204" pitchFamily="18" charset="0"/>
              </a:rPr>
              <a:t>ill I make Your enemies Your footstool”?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357160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1:14</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Are they not all ministering spirits sent forth to minister for those who will inherit salvation?</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709378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94972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1:4</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having become so much better than the angels, as He has by inheritance obtained a more excellent name than they.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326329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110681" y="630478"/>
            <a:ext cx="4872681" cy="3785652"/>
          </a:xfrm>
          <a:prstGeom prst="rect">
            <a:avLst/>
          </a:prstGeom>
          <a:solidFill>
            <a:srgbClr val="9EB0D8">
              <a:alpha val="47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has a greater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INHERITANCE</a:t>
            </a:r>
            <a:r>
              <a:rPr lang="en-US" sz="4800" dirty="0" smtClean="0">
                <a:effectLst>
                  <a:outerShdw blurRad="38100" dist="38100" dir="2700000" algn="tl">
                    <a:srgbClr val="000000">
                      <a:alpha val="43137"/>
                    </a:srgbClr>
                  </a:outerShdw>
                </a:effectLst>
                <a:latin typeface="Californian FB" panose="0207040306080B030204" pitchFamily="18" charset="0"/>
              </a:rPr>
              <a:t>,</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dirty="0" smtClean="0">
                <a:effectLst>
                  <a:outerShdw blurRad="38100" dist="38100" dir="2700000" algn="tl">
                    <a:srgbClr val="000000">
                      <a:alpha val="43137"/>
                    </a:srgbClr>
                  </a:outerShdw>
                </a:effectLst>
                <a:latin typeface="Californian FB" panose="0207040306080B030204" pitchFamily="18" charset="0"/>
              </a:rPr>
              <a:t>and a greater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NAME</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dirty="0" smtClean="0">
                <a:effectLst>
                  <a:outerShdw blurRad="38100" dist="38100" dir="2700000" algn="tl">
                    <a:srgbClr val="000000">
                      <a:alpha val="43137"/>
                    </a:srgbClr>
                  </a:outerShdw>
                </a:effectLst>
                <a:latin typeface="Californian FB" panose="0207040306080B030204" pitchFamily="18" charset="0"/>
              </a:rPr>
              <a:t>than the angels.</a:t>
            </a:r>
            <a:endParaRPr lang="en-US" sz="4800"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844384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4493538"/>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1:5</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For to which of the angels did He ever say: “You are My Son, Today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I have begotten You”? And again: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“I will be to Him a Father, and He shall be to Me a Son”?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069704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44778" y="1462499"/>
            <a:ext cx="4872681" cy="2308324"/>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has a greater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RANK</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dirty="0" smtClean="0">
                <a:effectLst>
                  <a:outerShdw blurRad="38100" dist="38100" dir="2700000" algn="tl">
                    <a:srgbClr val="000000">
                      <a:alpha val="43137"/>
                    </a:srgbClr>
                  </a:outerShdw>
                </a:effectLst>
                <a:latin typeface="Californian FB" panose="0207040306080B030204" pitchFamily="18" charset="0"/>
              </a:rPr>
              <a:t>than any angel.</a:t>
            </a:r>
            <a:endParaRPr lang="en-US" sz="4800"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68948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1:6</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But when He again brings the firstborn into the world, He says: “Let all the angels of God worship Him.”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5488739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3954163" y="630478"/>
            <a:ext cx="5029200" cy="5262979"/>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than angels because of His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HUMANITY</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p>
          <a:p>
            <a:pPr algn="ctr"/>
            <a:r>
              <a:rPr lang="en-US" sz="4800" dirty="0" smtClean="0">
                <a:effectLst>
                  <a:outerShdw blurRad="38100" dist="38100" dir="2700000" algn="tl">
                    <a:srgbClr val="000000">
                      <a:alpha val="43137"/>
                    </a:srgbClr>
                  </a:outerShdw>
                </a:effectLst>
                <a:latin typeface="Californian FB" panose="0207040306080B030204" pitchFamily="18" charset="0"/>
              </a:rPr>
              <a:t>and  His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RESURRECTION</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dirty="0" smtClean="0">
                <a:effectLst>
                  <a:outerShdw blurRad="38100" dist="38100" dir="2700000" algn="tl">
                    <a:srgbClr val="000000">
                      <a:alpha val="43137"/>
                    </a:srgbClr>
                  </a:outerShdw>
                </a:effectLst>
                <a:latin typeface="Californian FB" panose="0207040306080B030204" pitchFamily="18" charset="0"/>
              </a:rPr>
              <a:t>from the dead.</a:t>
            </a:r>
            <a:endParaRPr lang="en-US" sz="4800"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7701914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1:7</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of the angels He says: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“Who makes His angels spirits and His ministers a flame of fire.”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762276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1:8</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But to the Son He says: “Your throne, O God, is forever and ever; A scepter of righteousness is the scepter of Your kingdom.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483745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44778" y="1462499"/>
            <a:ext cx="4872681" cy="2308324"/>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because He is the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ETERNAL</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KING</a:t>
            </a:r>
            <a:r>
              <a:rPr lang="en-US" sz="4800" b="1" dirty="0" smtClean="0">
                <a:effectLst>
                  <a:outerShdw blurRad="38100" dist="38100" dir="2700000" algn="tl">
                    <a:srgbClr val="000000">
                      <a:alpha val="43137"/>
                    </a:srgbClr>
                  </a:outerShdw>
                </a:effectLst>
                <a:latin typeface="Californian FB" panose="0207040306080B030204" pitchFamily="18" charset="0"/>
              </a:rPr>
              <a:t>.</a:t>
            </a:r>
            <a:endParaRPr lang="en-US" sz="48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8754656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4493538"/>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1:9</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You have loved righteousness and hated lawlessness; Therefore God, Your God, has anointed You with the oil of gladness more than Your companions.”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154553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5355312"/>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Galatians 3:19</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What purpose then does the law serve? It was added because of transgressions, till the Seed should come to whom the promise was made; and it was appointed through angels by the hand of a mediator.</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5280093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36540" y="1025894"/>
            <a:ext cx="4872681" cy="3785652"/>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than the angels because He is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ANOINTED</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dirty="0" smtClean="0">
                <a:effectLst>
                  <a:outerShdw blurRad="38100" dist="38100" dir="2700000" algn="tl">
                    <a:srgbClr val="000000">
                      <a:alpha val="43137"/>
                    </a:srgbClr>
                  </a:outerShdw>
                </a:effectLst>
                <a:latin typeface="Californian FB" panose="0207040306080B030204" pitchFamily="18" charset="0"/>
              </a:rPr>
              <a:t>and</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RIGHTEOUS</a:t>
            </a:r>
            <a:r>
              <a:rPr lang="en-US" sz="4800" dirty="0" smtClean="0">
                <a:effectLst>
                  <a:outerShdw blurRad="38100" dist="38100" dir="2700000" algn="tl">
                    <a:srgbClr val="000000">
                      <a:alpha val="43137"/>
                    </a:srgbClr>
                  </a:outerShdw>
                </a:effectLst>
                <a:latin typeface="Californian FB" panose="0207040306080B030204" pitchFamily="18" charset="0"/>
              </a:rPr>
              <a:t>.</a:t>
            </a:r>
            <a:endParaRPr lang="en-US" sz="48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170267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1:10</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“You, Lord, in the beginning laid the foundation of the earth,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the heavens are the work of Your hands.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5632768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36540" y="1025894"/>
            <a:ext cx="4872681" cy="3785652"/>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than the angels because He is the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CREATOR</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dirty="0" smtClean="0">
                <a:effectLst>
                  <a:outerShdw blurRad="38100" dist="38100" dir="2700000" algn="tl">
                    <a:srgbClr val="000000">
                      <a:alpha val="43137"/>
                    </a:srgbClr>
                  </a:outerShdw>
                </a:effectLst>
                <a:latin typeface="Californian FB" panose="0207040306080B030204" pitchFamily="18" charset="0"/>
              </a:rPr>
              <a:t>of all things.</a:t>
            </a:r>
            <a:endParaRPr lang="en-US" sz="48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3305289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2911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a:solidFill>
                  <a:prstClr val="white"/>
                </a:solidFill>
                <a:effectLst>
                  <a:outerShdw blurRad="38100" dist="38100" dir="2700000" algn="tl">
                    <a:srgbClr val="000000">
                      <a:alpha val="43137"/>
                    </a:srgbClr>
                  </a:outerShdw>
                </a:effectLst>
                <a:latin typeface="Californian FB" panose="0207040306080B030204" pitchFamily="18" charset="0"/>
              </a:rPr>
              <a:t>Hebrews 1:11</a:t>
            </a:r>
          </a:p>
          <a:p>
            <a:pPr algn="ctr"/>
            <a:endParaRPr lang="en-US" sz="1600" b="1" dirty="0">
              <a:solidFill>
                <a:prstClr val="black"/>
              </a:solidFill>
              <a:effectLst>
                <a:outerShdw blurRad="38100" dist="38100" dir="2700000" algn="tl">
                  <a:srgbClr val="000000">
                    <a:alpha val="43137"/>
                  </a:srgbClr>
                </a:outerShdw>
              </a:effectLst>
              <a:latin typeface="Californian FB" panose="0207040306080B030204" pitchFamily="18" charset="0"/>
            </a:endParaRPr>
          </a:p>
          <a:p>
            <a:pPr algn="ctr"/>
            <a:r>
              <a:rPr lang="en-US" sz="4400" b="1" dirty="0">
                <a:solidFill>
                  <a:prstClr val="black"/>
                </a:solidFill>
                <a:effectLst>
                  <a:outerShdw blurRad="38100" dist="38100" dir="2700000" algn="tl">
                    <a:srgbClr val="000000">
                      <a:alpha val="43137"/>
                    </a:srgbClr>
                  </a:outerShdw>
                </a:effectLst>
                <a:latin typeface="Californian FB" panose="0207040306080B030204" pitchFamily="18" charset="0"/>
              </a:rPr>
              <a:t>They will perish, but You remain; And they will all grow old like a garment; </a:t>
            </a:r>
          </a:p>
        </p:txBody>
      </p:sp>
    </p:spTree>
    <p:extLst>
      <p:ext uri="{BB962C8B-B14F-4D97-AF65-F5344CB8AC3E}">
        <p14:creationId xmlns:p14="http://schemas.microsoft.com/office/powerpoint/2010/main" val="22408836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a:solidFill>
                  <a:prstClr val="white"/>
                </a:solidFill>
                <a:effectLst>
                  <a:outerShdw blurRad="38100" dist="38100" dir="2700000" algn="tl">
                    <a:srgbClr val="000000">
                      <a:alpha val="43137"/>
                    </a:srgbClr>
                  </a:outerShdw>
                </a:effectLst>
                <a:latin typeface="Californian FB" panose="0207040306080B030204" pitchFamily="18" charset="0"/>
              </a:rPr>
              <a:t>Hebrews 1:12</a:t>
            </a:r>
          </a:p>
          <a:p>
            <a:pPr algn="ctr"/>
            <a:endParaRPr lang="en-US" sz="1600" b="1" dirty="0">
              <a:solidFill>
                <a:prstClr val="black"/>
              </a:solidFill>
              <a:effectLst>
                <a:outerShdw blurRad="38100" dist="38100" dir="2700000" algn="tl">
                  <a:srgbClr val="000000">
                    <a:alpha val="43137"/>
                  </a:srgbClr>
                </a:outerShdw>
              </a:effectLst>
              <a:latin typeface="Californian FB" panose="0207040306080B030204" pitchFamily="18" charset="0"/>
            </a:endParaRPr>
          </a:p>
          <a:p>
            <a:pPr algn="ctr"/>
            <a:r>
              <a:rPr lang="en-US" sz="4400" b="1" dirty="0">
                <a:solidFill>
                  <a:prstClr val="black"/>
                </a:solidFill>
                <a:effectLst>
                  <a:outerShdw blurRad="38100" dist="38100" dir="2700000" algn="tl">
                    <a:srgbClr val="000000">
                      <a:alpha val="43137"/>
                    </a:srgbClr>
                  </a:outerShdw>
                </a:effectLst>
                <a:latin typeface="Californian FB" panose="0207040306080B030204" pitchFamily="18" charset="0"/>
              </a:rPr>
              <a:t>Like a cloak You will fold them up, And they will be changed. </a:t>
            </a:r>
            <a:r>
              <a:rPr lang="en-US" sz="4400" b="1" dirty="0">
                <a:solidFill>
                  <a:prstClr val="black"/>
                </a:solidFill>
                <a:effectLst>
                  <a:outerShdw blurRad="38100" dist="38100" dir="2700000" algn="tl">
                    <a:srgbClr val="000000">
                      <a:alpha val="43137"/>
                    </a:srgbClr>
                  </a:outerShdw>
                </a:effectLst>
                <a:latin typeface="Californian FB" panose="0207040306080B030204" pitchFamily="18" charset="0"/>
              </a:rPr>
              <a:t>But You are the same, </a:t>
            </a:r>
            <a:r>
              <a:rPr lang="en-US" sz="4400" b="1" dirty="0" smtClean="0">
                <a:solidFill>
                  <a:prstClr val="black"/>
                </a:solidFill>
                <a:effectLst>
                  <a:outerShdw blurRad="38100" dist="38100" dir="2700000" algn="tl">
                    <a:srgbClr val="000000">
                      <a:alpha val="43137"/>
                    </a:srgbClr>
                  </a:outerShdw>
                </a:effectLst>
                <a:latin typeface="Californian FB" panose="0207040306080B030204" pitchFamily="18" charset="0"/>
              </a:rPr>
              <a:t>and </a:t>
            </a:r>
            <a:r>
              <a:rPr lang="en-US" sz="4400" b="1" dirty="0">
                <a:solidFill>
                  <a:prstClr val="black"/>
                </a:solidFill>
                <a:effectLst>
                  <a:outerShdw blurRad="38100" dist="38100" dir="2700000" algn="tl">
                    <a:srgbClr val="000000">
                      <a:alpha val="43137"/>
                    </a:srgbClr>
                  </a:outerShdw>
                </a:effectLst>
                <a:latin typeface="Californian FB" panose="0207040306080B030204" pitchFamily="18" charset="0"/>
              </a:rPr>
              <a:t>Your years will not fail.” </a:t>
            </a:r>
          </a:p>
        </p:txBody>
      </p:sp>
    </p:spTree>
    <p:extLst>
      <p:ext uri="{BB962C8B-B14F-4D97-AF65-F5344CB8AC3E}">
        <p14:creationId xmlns:p14="http://schemas.microsoft.com/office/powerpoint/2010/main" val="11886070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36540" y="1025894"/>
            <a:ext cx="4872681" cy="3785652"/>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than the angels because He does not</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CHANGE</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WITH</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TIME</a:t>
            </a:r>
            <a:r>
              <a:rPr lang="en-US" sz="4800" dirty="0" smtClean="0">
                <a:effectLst>
                  <a:outerShdw blurRad="38100" dist="38100" dir="2700000" algn="tl">
                    <a:srgbClr val="000000">
                      <a:alpha val="43137"/>
                    </a:srgbClr>
                  </a:outerShdw>
                </a:effectLst>
                <a:latin typeface="Californian FB" panose="0207040306080B030204" pitchFamily="18" charset="0"/>
              </a:rPr>
              <a:t>.</a:t>
            </a:r>
            <a:endParaRPr lang="en-US" sz="48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8438187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1:13</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But to which of the angels has He ever said: “Sit at My right hand, </a:t>
            </a:r>
          </a:p>
          <a:p>
            <a:pPr algn="ctr"/>
            <a:r>
              <a:rPr lang="en-US" sz="4400" b="1" dirty="0">
                <a:effectLst>
                  <a:outerShdw blurRad="38100" dist="38100" dir="2700000" algn="tl">
                    <a:srgbClr val="000000">
                      <a:alpha val="43137"/>
                    </a:srgbClr>
                  </a:outerShdw>
                </a:effectLst>
                <a:latin typeface="Californian FB" panose="0207040306080B030204" pitchFamily="18" charset="0"/>
              </a:rPr>
              <a:t>t</a:t>
            </a:r>
            <a:r>
              <a:rPr lang="en-US" sz="4400" b="1" dirty="0" smtClean="0">
                <a:effectLst>
                  <a:outerShdw blurRad="38100" dist="38100" dir="2700000" algn="tl">
                    <a:srgbClr val="000000">
                      <a:alpha val="43137"/>
                    </a:srgbClr>
                  </a:outerShdw>
                </a:effectLst>
                <a:latin typeface="Californian FB" panose="0207040306080B030204" pitchFamily="18" charset="0"/>
              </a:rPr>
              <a:t>ill I make Your enemies Your footstool”?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95284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36540" y="1025894"/>
            <a:ext cx="4872681" cy="1569660"/>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in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AUTHORITY</a:t>
            </a:r>
            <a:r>
              <a:rPr lang="en-US" sz="4800" dirty="0" smtClean="0">
                <a:effectLst>
                  <a:outerShdw blurRad="38100" dist="38100" dir="2700000" algn="tl">
                    <a:srgbClr val="000000">
                      <a:alpha val="43137"/>
                    </a:srgbClr>
                  </a:outerShdw>
                </a:effectLst>
                <a:latin typeface="Californian FB" panose="0207040306080B030204" pitchFamily="18" charset="0"/>
              </a:rPr>
              <a:t>.</a:t>
            </a:r>
            <a:endParaRPr lang="en-US" sz="48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465735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1:14</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Are they not all ministering spirits sent forth to minister for those who will inherit salvation?</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029378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Acts 7:53</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who have received the law by the direction of angels and have not kept it.”</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4499244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3000"/>
          </a:stretch>
        </a:blipFill>
        <a:effectLst/>
      </p:bgPr>
    </p:bg>
    <p:spTree>
      <p:nvGrpSpPr>
        <p:cNvPr id="1" name=""/>
        <p:cNvGrpSpPr/>
        <p:nvPr/>
      </p:nvGrpSpPr>
      <p:grpSpPr>
        <a:xfrm>
          <a:off x="0" y="0"/>
          <a:ext cx="0" cy="0"/>
          <a:chOff x="0" y="0"/>
          <a:chExt cx="0" cy="0"/>
        </a:xfrm>
      </p:grpSpPr>
      <p:sp>
        <p:nvSpPr>
          <p:cNvPr id="4" name="TextBox 3"/>
          <p:cNvSpPr txBox="1"/>
          <p:nvPr/>
        </p:nvSpPr>
        <p:spPr>
          <a:xfrm>
            <a:off x="4036540" y="1025894"/>
            <a:ext cx="4872681" cy="2308324"/>
          </a:xfrm>
          <a:prstGeom prst="rect">
            <a:avLst/>
          </a:prstGeom>
          <a:solidFill>
            <a:srgbClr val="9EB0D8">
              <a:alpha val="44000"/>
            </a:srgbClr>
          </a:solidFill>
        </p:spPr>
        <p:txBody>
          <a:bodyPr wrap="square" rtlCol="0">
            <a:spAutoFit/>
          </a:bodyPr>
          <a:lstStyle/>
          <a:p>
            <a:pPr algn="ctr"/>
            <a:r>
              <a:rPr lang="en-US" sz="4800" dirty="0" smtClean="0">
                <a:effectLst>
                  <a:outerShdw blurRad="38100" dist="38100" dir="2700000" algn="tl">
                    <a:srgbClr val="000000">
                      <a:alpha val="43137"/>
                    </a:srgbClr>
                  </a:outerShdw>
                </a:effectLst>
                <a:latin typeface="Californian FB" panose="0207040306080B030204" pitchFamily="18" charset="0"/>
              </a:rPr>
              <a:t>Jesus is greater because angels are His</a:t>
            </a:r>
            <a:r>
              <a:rPr lang="en-US" sz="4800" dirty="0" smtClean="0">
                <a:solidFill>
                  <a:schemeClr val="bg1"/>
                </a:solidFill>
                <a:effectLst>
                  <a:outerShdw blurRad="38100" dist="38100" dir="2700000" algn="tl">
                    <a:srgbClr val="000000">
                      <a:alpha val="43137"/>
                    </a:srgbClr>
                  </a:outerShdw>
                </a:effectLst>
                <a:latin typeface="Californian FB" panose="0207040306080B030204" pitchFamily="18" charset="0"/>
              </a:rPr>
              <a:t> </a:t>
            </a:r>
            <a:r>
              <a:rPr lang="en-US" sz="4800" b="1" u="sng" dirty="0" smtClean="0">
                <a:solidFill>
                  <a:srgbClr val="CB0003"/>
                </a:solidFill>
                <a:effectLst>
                  <a:outerShdw blurRad="38100" dist="38100" dir="2700000" algn="tl">
                    <a:srgbClr val="000000">
                      <a:alpha val="43137"/>
                    </a:srgbClr>
                  </a:outerShdw>
                </a:effectLst>
                <a:latin typeface="Californian FB" panose="0207040306080B030204" pitchFamily="18" charset="0"/>
              </a:rPr>
              <a:t>SERVANTS</a:t>
            </a:r>
            <a:r>
              <a:rPr lang="en-US" sz="4800" dirty="0" smtClean="0">
                <a:effectLst>
                  <a:outerShdw blurRad="38100" dist="38100" dir="2700000" algn="tl">
                    <a:srgbClr val="000000">
                      <a:alpha val="43137"/>
                    </a:srgbClr>
                  </a:outerShdw>
                </a:effectLst>
                <a:latin typeface="Californian FB" panose="0207040306080B030204" pitchFamily="18" charset="0"/>
              </a:rPr>
              <a:t>.</a:t>
            </a:r>
            <a:endParaRPr lang="en-US" sz="48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4262315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80905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5170646"/>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Deuteronomy 33:2</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And he said: “The Lord came from Sinai, and dawned on them from </a:t>
            </a:r>
            <a:r>
              <a:rPr lang="en-US" sz="4400" b="1" dirty="0" err="1" smtClean="0">
                <a:effectLst>
                  <a:outerShdw blurRad="38100" dist="38100" dir="2700000" algn="tl">
                    <a:srgbClr val="000000">
                      <a:alpha val="43137"/>
                    </a:srgbClr>
                  </a:outerShdw>
                </a:effectLst>
                <a:latin typeface="Californian FB" panose="0207040306080B030204" pitchFamily="18" charset="0"/>
              </a:rPr>
              <a:t>Seir</a:t>
            </a:r>
            <a:r>
              <a:rPr lang="en-US" sz="4400" b="1" dirty="0" smtClean="0">
                <a:effectLst>
                  <a:outerShdw blurRad="38100" dist="38100" dir="2700000" algn="tl">
                    <a:srgbClr val="000000">
                      <a:alpha val="43137"/>
                    </a:srgbClr>
                  </a:outerShdw>
                </a:effectLst>
                <a:latin typeface="Californian FB" panose="0207040306080B030204" pitchFamily="18" charset="0"/>
              </a:rPr>
              <a:t>; He shone forth from Mount </a:t>
            </a:r>
            <a:r>
              <a:rPr lang="en-US" sz="4400" b="1" dirty="0" err="1" smtClean="0">
                <a:effectLst>
                  <a:outerShdw blurRad="38100" dist="38100" dir="2700000" algn="tl">
                    <a:srgbClr val="000000">
                      <a:alpha val="43137"/>
                    </a:srgbClr>
                  </a:outerShdw>
                </a:effectLst>
                <a:latin typeface="Californian FB" panose="0207040306080B030204" pitchFamily="18" charset="0"/>
              </a:rPr>
              <a:t>Paran</a:t>
            </a:r>
            <a:r>
              <a:rPr lang="en-US" sz="4400" b="1" dirty="0" smtClean="0">
                <a:effectLst>
                  <a:outerShdw blurRad="38100" dist="38100" dir="2700000" algn="tl">
                    <a:srgbClr val="000000">
                      <a:alpha val="43137"/>
                    </a:srgbClr>
                  </a:outerShdw>
                </a:effectLst>
                <a:latin typeface="Californian FB" panose="0207040306080B030204" pitchFamily="18" charset="0"/>
              </a:rPr>
              <a:t>, and He came with ten thousands of saints; From His right hand came a fiery law for them.</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458831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139321"/>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1:1</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God, who at various times and in various ways spoke in time past to the fathers by the prophets,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551919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1:2</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has in these last days spoken to us by His Son, whom He has appointed heir of all things, through whom also He made the worlds;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312532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5847755"/>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1:3</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who being the brightness of His glory and the express image of His person, and upholding all things by the word of His power, when He had by Himself purged our sins, </a:t>
            </a: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sat down at the right hand of the Majesty on high,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1817578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1805" y="172995"/>
            <a:ext cx="8855676" cy="3816429"/>
          </a:xfrm>
          <a:prstGeom prst="rect">
            <a:avLst/>
          </a:prstGeom>
          <a:noFill/>
        </p:spPr>
        <p:txBody>
          <a:bodyPr wrap="square" rtlCol="0">
            <a:spAutoFit/>
          </a:bodyPr>
          <a:lstStyle/>
          <a:p>
            <a:pPr algn="ctr"/>
            <a:r>
              <a:rPr lang="en-US" sz="5000" b="1" u="sng" dirty="0" smtClean="0">
                <a:solidFill>
                  <a:schemeClr val="bg1"/>
                </a:solidFill>
                <a:effectLst>
                  <a:outerShdw blurRad="38100" dist="38100" dir="2700000" algn="tl">
                    <a:srgbClr val="000000">
                      <a:alpha val="43137"/>
                    </a:srgbClr>
                  </a:outerShdw>
                </a:effectLst>
                <a:latin typeface="Californian FB" panose="0207040306080B030204" pitchFamily="18" charset="0"/>
              </a:rPr>
              <a:t>Hebrews 1:4</a:t>
            </a:r>
          </a:p>
          <a:p>
            <a:pPr algn="ctr"/>
            <a:endParaRPr lang="en-US" sz="1600" b="1" dirty="0" smtClean="0">
              <a:effectLst>
                <a:outerShdw blurRad="38100" dist="38100" dir="2700000" algn="tl">
                  <a:srgbClr val="000000">
                    <a:alpha val="43137"/>
                  </a:srgbClr>
                </a:outerShdw>
              </a:effectLst>
              <a:latin typeface="Californian FB" panose="0207040306080B030204" pitchFamily="18" charset="0"/>
            </a:endParaRPr>
          </a:p>
          <a:p>
            <a:pPr algn="ctr"/>
            <a:r>
              <a:rPr lang="en-US" sz="4400" b="1" dirty="0" smtClean="0">
                <a:effectLst>
                  <a:outerShdw blurRad="38100" dist="38100" dir="2700000" algn="tl">
                    <a:srgbClr val="000000">
                      <a:alpha val="43137"/>
                    </a:srgbClr>
                  </a:outerShdw>
                </a:effectLst>
                <a:latin typeface="Californian FB" panose="0207040306080B030204" pitchFamily="18" charset="0"/>
              </a:rPr>
              <a:t>having become so much better than the angels, as He has by inheritance obtained a more excellent name than they. </a:t>
            </a:r>
            <a:endParaRPr lang="en-US" sz="4400" b="1" dirty="0">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284660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928</Words>
  <Application>Microsoft Office PowerPoint</Application>
  <PresentationFormat>On-screen Show (4:3)</PresentationFormat>
  <Paragraphs>107</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Californian FB</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8</cp:revision>
  <dcterms:created xsi:type="dcterms:W3CDTF">2020-02-21T14:59:12Z</dcterms:created>
  <dcterms:modified xsi:type="dcterms:W3CDTF">2020-02-21T15:59:08Z</dcterms:modified>
</cp:coreProperties>
</file>