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72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7622B80-5030-4D88-9FBD-8503625CFDB1}"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1D647-9B92-453A-A99A-6EEBAB0F8261}" type="slidenum">
              <a:rPr lang="en-US" smtClean="0"/>
              <a:t>‹#›</a:t>
            </a:fld>
            <a:endParaRPr lang="en-US"/>
          </a:p>
        </p:txBody>
      </p:sp>
    </p:spTree>
    <p:extLst>
      <p:ext uri="{BB962C8B-B14F-4D97-AF65-F5344CB8AC3E}">
        <p14:creationId xmlns:p14="http://schemas.microsoft.com/office/powerpoint/2010/main" val="2431581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622B80-5030-4D88-9FBD-8503625CFDB1}"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1D647-9B92-453A-A99A-6EEBAB0F8261}" type="slidenum">
              <a:rPr lang="en-US" smtClean="0"/>
              <a:t>‹#›</a:t>
            </a:fld>
            <a:endParaRPr lang="en-US"/>
          </a:p>
        </p:txBody>
      </p:sp>
    </p:spTree>
    <p:extLst>
      <p:ext uri="{BB962C8B-B14F-4D97-AF65-F5344CB8AC3E}">
        <p14:creationId xmlns:p14="http://schemas.microsoft.com/office/powerpoint/2010/main" val="3498997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622B80-5030-4D88-9FBD-8503625CFDB1}"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1D647-9B92-453A-A99A-6EEBAB0F8261}" type="slidenum">
              <a:rPr lang="en-US" smtClean="0"/>
              <a:t>‹#›</a:t>
            </a:fld>
            <a:endParaRPr lang="en-US"/>
          </a:p>
        </p:txBody>
      </p:sp>
    </p:spTree>
    <p:extLst>
      <p:ext uri="{BB962C8B-B14F-4D97-AF65-F5344CB8AC3E}">
        <p14:creationId xmlns:p14="http://schemas.microsoft.com/office/powerpoint/2010/main" val="3026095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622B80-5030-4D88-9FBD-8503625CFDB1}"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1D647-9B92-453A-A99A-6EEBAB0F8261}" type="slidenum">
              <a:rPr lang="en-US" smtClean="0"/>
              <a:t>‹#›</a:t>
            </a:fld>
            <a:endParaRPr lang="en-US"/>
          </a:p>
        </p:txBody>
      </p:sp>
    </p:spTree>
    <p:extLst>
      <p:ext uri="{BB962C8B-B14F-4D97-AF65-F5344CB8AC3E}">
        <p14:creationId xmlns:p14="http://schemas.microsoft.com/office/powerpoint/2010/main" val="4114522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622B80-5030-4D88-9FBD-8503625CFDB1}"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1D647-9B92-453A-A99A-6EEBAB0F8261}" type="slidenum">
              <a:rPr lang="en-US" smtClean="0"/>
              <a:t>‹#›</a:t>
            </a:fld>
            <a:endParaRPr lang="en-US"/>
          </a:p>
        </p:txBody>
      </p:sp>
    </p:spTree>
    <p:extLst>
      <p:ext uri="{BB962C8B-B14F-4D97-AF65-F5344CB8AC3E}">
        <p14:creationId xmlns:p14="http://schemas.microsoft.com/office/powerpoint/2010/main" val="1374448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7622B80-5030-4D88-9FBD-8503625CFDB1}" type="datetimeFigureOut">
              <a:rPr lang="en-US" smtClean="0"/>
              <a:t>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1D647-9B92-453A-A99A-6EEBAB0F8261}" type="slidenum">
              <a:rPr lang="en-US" smtClean="0"/>
              <a:t>‹#›</a:t>
            </a:fld>
            <a:endParaRPr lang="en-US"/>
          </a:p>
        </p:txBody>
      </p:sp>
    </p:spTree>
    <p:extLst>
      <p:ext uri="{BB962C8B-B14F-4D97-AF65-F5344CB8AC3E}">
        <p14:creationId xmlns:p14="http://schemas.microsoft.com/office/powerpoint/2010/main" val="4233191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622B80-5030-4D88-9FBD-8503625CFDB1}" type="datetimeFigureOut">
              <a:rPr lang="en-US" smtClean="0"/>
              <a:t>1/24/2020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1D647-9B92-453A-A99A-6EEBAB0F8261}" type="slidenum">
              <a:rPr lang="en-US" smtClean="0"/>
              <a:t>‹#›</a:t>
            </a:fld>
            <a:endParaRPr lang="en-US"/>
          </a:p>
        </p:txBody>
      </p:sp>
    </p:spTree>
    <p:extLst>
      <p:ext uri="{BB962C8B-B14F-4D97-AF65-F5344CB8AC3E}">
        <p14:creationId xmlns:p14="http://schemas.microsoft.com/office/powerpoint/2010/main" val="420638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7622B80-5030-4D88-9FBD-8503625CFDB1}" type="datetimeFigureOut">
              <a:rPr lang="en-US" smtClean="0"/>
              <a:t>1/24/2020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1D647-9B92-453A-A99A-6EEBAB0F8261}" type="slidenum">
              <a:rPr lang="en-US" smtClean="0"/>
              <a:t>‹#›</a:t>
            </a:fld>
            <a:endParaRPr lang="en-US"/>
          </a:p>
        </p:txBody>
      </p:sp>
    </p:spTree>
    <p:extLst>
      <p:ext uri="{BB962C8B-B14F-4D97-AF65-F5344CB8AC3E}">
        <p14:creationId xmlns:p14="http://schemas.microsoft.com/office/powerpoint/2010/main" val="3614408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622B80-5030-4D88-9FBD-8503625CFDB1}" type="datetimeFigureOut">
              <a:rPr lang="en-US" smtClean="0"/>
              <a:t>1/24/2020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1D647-9B92-453A-A99A-6EEBAB0F8261}" type="slidenum">
              <a:rPr lang="en-US" smtClean="0"/>
              <a:t>‹#›</a:t>
            </a:fld>
            <a:endParaRPr lang="en-US"/>
          </a:p>
        </p:txBody>
      </p:sp>
    </p:spTree>
    <p:extLst>
      <p:ext uri="{BB962C8B-B14F-4D97-AF65-F5344CB8AC3E}">
        <p14:creationId xmlns:p14="http://schemas.microsoft.com/office/powerpoint/2010/main" val="798467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622B80-5030-4D88-9FBD-8503625CFDB1}" type="datetimeFigureOut">
              <a:rPr lang="en-US" smtClean="0"/>
              <a:t>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1D647-9B92-453A-A99A-6EEBAB0F8261}" type="slidenum">
              <a:rPr lang="en-US" smtClean="0"/>
              <a:t>‹#›</a:t>
            </a:fld>
            <a:endParaRPr lang="en-US"/>
          </a:p>
        </p:txBody>
      </p:sp>
    </p:spTree>
    <p:extLst>
      <p:ext uri="{BB962C8B-B14F-4D97-AF65-F5344CB8AC3E}">
        <p14:creationId xmlns:p14="http://schemas.microsoft.com/office/powerpoint/2010/main" val="435153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622B80-5030-4D88-9FBD-8503625CFDB1}" type="datetimeFigureOut">
              <a:rPr lang="en-US" smtClean="0"/>
              <a:t>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1D647-9B92-453A-A99A-6EEBAB0F8261}" type="slidenum">
              <a:rPr lang="en-US" smtClean="0"/>
              <a:t>‹#›</a:t>
            </a:fld>
            <a:endParaRPr lang="en-US"/>
          </a:p>
        </p:txBody>
      </p:sp>
    </p:spTree>
    <p:extLst>
      <p:ext uri="{BB962C8B-B14F-4D97-AF65-F5344CB8AC3E}">
        <p14:creationId xmlns:p14="http://schemas.microsoft.com/office/powerpoint/2010/main" val="2071811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622B80-5030-4D88-9FBD-8503625CFDB1}" type="datetimeFigureOut">
              <a:rPr lang="en-US" smtClean="0"/>
              <a:t>1/24/2020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1D647-9B92-453A-A99A-6EEBAB0F8261}" type="slidenum">
              <a:rPr lang="en-US" smtClean="0"/>
              <a:t>‹#›</a:t>
            </a:fld>
            <a:endParaRPr lang="en-US"/>
          </a:p>
        </p:txBody>
      </p:sp>
    </p:spTree>
    <p:extLst>
      <p:ext uri="{BB962C8B-B14F-4D97-AF65-F5344CB8AC3E}">
        <p14:creationId xmlns:p14="http://schemas.microsoft.com/office/powerpoint/2010/main" val="12033681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92681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82378" y="107092"/>
            <a:ext cx="8962768" cy="2308324"/>
          </a:xfrm>
          <a:prstGeom prst="rect">
            <a:avLst/>
          </a:prstGeom>
          <a:noFill/>
        </p:spPr>
        <p:txBody>
          <a:bodyPr wrap="square" rtlCol="0">
            <a:spAutoFit/>
          </a:bodyPr>
          <a:lstStyle/>
          <a:p>
            <a:pPr algn="ctr"/>
            <a:r>
              <a:rPr lang="en-US" sz="4800" b="1" u="sng" dirty="0" smtClean="0">
                <a:solidFill>
                  <a:schemeClr val="accent5">
                    <a:lumMod val="75000"/>
                  </a:schemeClr>
                </a:solidFill>
                <a:effectLst>
                  <a:outerShdw blurRad="38100" dist="38100" dir="2700000" algn="tl">
                    <a:srgbClr val="000000">
                      <a:alpha val="43137"/>
                    </a:srgbClr>
                  </a:outerShdw>
                </a:effectLst>
                <a:latin typeface="Bahnschrift Light Condensed" panose="020B0502040204020203" pitchFamily="34" charset="0"/>
              </a:rPr>
              <a:t>Exodus 4:17</a:t>
            </a:r>
          </a:p>
          <a:p>
            <a:pPr algn="ctr"/>
            <a:r>
              <a:rPr lang="en-US" sz="4800" dirty="0" smtClean="0">
                <a:effectLst>
                  <a:outerShdw blurRad="38100" dist="38100" dir="2700000" algn="tl">
                    <a:srgbClr val="000000">
                      <a:alpha val="43137"/>
                    </a:srgbClr>
                  </a:outerShdw>
                </a:effectLst>
                <a:latin typeface="Bahnschrift Light Condensed" panose="020B0502040204020203" pitchFamily="34" charset="0"/>
              </a:rPr>
              <a:t>And you shall take this rod in your hand, with which you shall do the signs.”</a:t>
            </a:r>
            <a:endParaRPr lang="en-US" sz="4800" dirty="0">
              <a:effectLst>
                <a:outerShdw blurRad="38100" dist="38100" dir="2700000" algn="tl">
                  <a:srgbClr val="000000">
                    <a:alpha val="43137"/>
                  </a:srgbClr>
                </a:outerShdw>
              </a:effectLst>
              <a:latin typeface="Bahnschrift Light Condensed" panose="020B0502040204020203" pitchFamily="34" charset="0"/>
            </a:endParaRPr>
          </a:p>
        </p:txBody>
      </p:sp>
    </p:spTree>
    <p:extLst>
      <p:ext uri="{BB962C8B-B14F-4D97-AF65-F5344CB8AC3E}">
        <p14:creationId xmlns:p14="http://schemas.microsoft.com/office/powerpoint/2010/main" val="8541455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82378" y="107092"/>
            <a:ext cx="8962768" cy="5262979"/>
          </a:xfrm>
          <a:prstGeom prst="rect">
            <a:avLst/>
          </a:prstGeom>
          <a:noFill/>
        </p:spPr>
        <p:txBody>
          <a:bodyPr wrap="square" rtlCol="0">
            <a:spAutoFit/>
          </a:bodyPr>
          <a:lstStyle/>
          <a:p>
            <a:pPr algn="ctr"/>
            <a:r>
              <a:rPr lang="en-US" sz="4800" b="1" u="sng" dirty="0" smtClean="0">
                <a:solidFill>
                  <a:schemeClr val="accent5">
                    <a:lumMod val="75000"/>
                  </a:schemeClr>
                </a:solidFill>
                <a:effectLst>
                  <a:outerShdw blurRad="38100" dist="38100" dir="2700000" algn="tl">
                    <a:srgbClr val="000000">
                      <a:alpha val="43137"/>
                    </a:srgbClr>
                  </a:outerShdw>
                </a:effectLst>
                <a:latin typeface="Bahnschrift Light Condensed" panose="020B0502040204020203" pitchFamily="34" charset="0"/>
              </a:rPr>
              <a:t>2 Chronicles 16:9</a:t>
            </a:r>
          </a:p>
          <a:p>
            <a:pPr algn="ctr"/>
            <a:r>
              <a:rPr lang="en-US" sz="4800" dirty="0" smtClean="0">
                <a:effectLst>
                  <a:outerShdw blurRad="38100" dist="38100" dir="2700000" algn="tl">
                    <a:srgbClr val="000000">
                      <a:alpha val="43137"/>
                    </a:srgbClr>
                  </a:outerShdw>
                </a:effectLst>
                <a:latin typeface="Bahnschrift Light Condensed" panose="020B0502040204020203" pitchFamily="34" charset="0"/>
              </a:rPr>
              <a:t>For the eyes of the Lord run to and fro throughout the whole earth, to show Himself strong on behalf of those whose heart is loyal to Him. In this you have done foolishly; therefore from now on you shall have wars.”</a:t>
            </a:r>
            <a:endParaRPr lang="en-US" sz="4800" dirty="0">
              <a:effectLst>
                <a:outerShdw blurRad="38100" dist="38100" dir="2700000" algn="tl">
                  <a:srgbClr val="000000">
                    <a:alpha val="43137"/>
                  </a:srgbClr>
                </a:outerShdw>
              </a:effectLst>
              <a:latin typeface="Bahnschrift Light Condensed" panose="020B0502040204020203" pitchFamily="34" charset="0"/>
            </a:endParaRPr>
          </a:p>
        </p:txBody>
      </p:sp>
    </p:spTree>
    <p:extLst>
      <p:ext uri="{BB962C8B-B14F-4D97-AF65-F5344CB8AC3E}">
        <p14:creationId xmlns:p14="http://schemas.microsoft.com/office/powerpoint/2010/main" val="26228102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82378" y="107092"/>
            <a:ext cx="8962768" cy="3046988"/>
          </a:xfrm>
          <a:prstGeom prst="rect">
            <a:avLst/>
          </a:prstGeom>
          <a:noFill/>
        </p:spPr>
        <p:txBody>
          <a:bodyPr wrap="square" rtlCol="0">
            <a:spAutoFit/>
          </a:bodyPr>
          <a:lstStyle/>
          <a:p>
            <a:pPr algn="ctr"/>
            <a:r>
              <a:rPr lang="en-US" sz="4800" b="1" u="sng" dirty="0" smtClean="0">
                <a:solidFill>
                  <a:schemeClr val="accent5">
                    <a:lumMod val="75000"/>
                  </a:schemeClr>
                </a:solidFill>
                <a:effectLst>
                  <a:outerShdw blurRad="38100" dist="38100" dir="2700000" algn="tl">
                    <a:srgbClr val="000000">
                      <a:alpha val="43137"/>
                    </a:srgbClr>
                  </a:outerShdw>
                </a:effectLst>
                <a:latin typeface="Bahnschrift Light Condensed" panose="020B0502040204020203" pitchFamily="34" charset="0"/>
              </a:rPr>
              <a:t>Psalm 20:7</a:t>
            </a:r>
          </a:p>
          <a:p>
            <a:pPr algn="ctr"/>
            <a:r>
              <a:rPr lang="en-US" sz="4800" dirty="0" smtClean="0">
                <a:effectLst>
                  <a:outerShdw blurRad="38100" dist="38100" dir="2700000" algn="tl">
                    <a:srgbClr val="000000">
                      <a:alpha val="43137"/>
                    </a:srgbClr>
                  </a:outerShdw>
                </a:effectLst>
                <a:latin typeface="Bahnschrift Light Condensed" panose="020B0502040204020203" pitchFamily="34" charset="0"/>
              </a:rPr>
              <a:t>Some trust in chariots, and some in horses; But we will remember the name of the Lord our God.</a:t>
            </a:r>
            <a:endParaRPr lang="en-US" sz="4800" dirty="0">
              <a:effectLst>
                <a:outerShdw blurRad="38100" dist="38100" dir="2700000" algn="tl">
                  <a:srgbClr val="000000">
                    <a:alpha val="43137"/>
                  </a:srgbClr>
                </a:outerShdw>
              </a:effectLst>
              <a:latin typeface="Bahnschrift Light Condensed" panose="020B0502040204020203" pitchFamily="34" charset="0"/>
            </a:endParaRPr>
          </a:p>
        </p:txBody>
      </p:sp>
    </p:spTree>
    <p:extLst>
      <p:ext uri="{BB962C8B-B14F-4D97-AF65-F5344CB8AC3E}">
        <p14:creationId xmlns:p14="http://schemas.microsoft.com/office/powerpoint/2010/main" val="12954827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276866"/>
            <a:ext cx="9144000" cy="3785652"/>
          </a:xfrm>
          <a:prstGeom prst="rect">
            <a:avLst/>
          </a:prstGeom>
          <a:noFill/>
        </p:spPr>
        <p:txBody>
          <a:bodyPr wrap="square" rtlCol="0">
            <a:spAutoFit/>
          </a:bodyPr>
          <a:lstStyle/>
          <a:p>
            <a:pPr algn="ctr"/>
            <a:r>
              <a:rPr lang="en-US" sz="8000" dirty="0" smtClean="0">
                <a:effectLst>
                  <a:outerShdw blurRad="38100" dist="38100" dir="2700000" algn="tl">
                    <a:srgbClr val="000000">
                      <a:alpha val="43137"/>
                    </a:srgbClr>
                  </a:outerShdw>
                </a:effectLst>
                <a:latin typeface="Arial Narrow" panose="020B0606020202030204" pitchFamily="34" charset="0"/>
              </a:rPr>
              <a:t>Your greatest </a:t>
            </a:r>
          </a:p>
          <a:p>
            <a:pPr algn="ctr"/>
            <a:r>
              <a:rPr lang="en-US" sz="8000" b="1" u="sng" dirty="0" smtClean="0">
                <a:solidFill>
                  <a:schemeClr val="accent5">
                    <a:lumMod val="75000"/>
                  </a:schemeClr>
                </a:solidFill>
                <a:effectLst>
                  <a:outerShdw blurRad="38100" dist="38100" dir="2700000" algn="tl">
                    <a:srgbClr val="000000">
                      <a:alpha val="43137"/>
                    </a:srgbClr>
                  </a:outerShdw>
                </a:effectLst>
                <a:latin typeface="Arial Narrow" panose="020B0606020202030204" pitchFamily="34" charset="0"/>
              </a:rPr>
              <a:t>ABILITY</a:t>
            </a:r>
            <a:r>
              <a:rPr lang="en-US" sz="8000" dirty="0" smtClean="0">
                <a:effectLst>
                  <a:outerShdw blurRad="38100" dist="38100" dir="2700000" algn="tl">
                    <a:srgbClr val="000000">
                      <a:alpha val="43137"/>
                    </a:srgbClr>
                  </a:outerShdw>
                </a:effectLst>
                <a:latin typeface="Arial Narrow" panose="020B0606020202030204" pitchFamily="34" charset="0"/>
              </a:rPr>
              <a:t> is your </a:t>
            </a:r>
            <a:r>
              <a:rPr lang="en-US" sz="8000" b="1" u="sng" dirty="0" smtClean="0">
                <a:solidFill>
                  <a:schemeClr val="accent5">
                    <a:lumMod val="75000"/>
                  </a:schemeClr>
                </a:solidFill>
                <a:effectLst>
                  <a:outerShdw blurRad="38100" dist="38100" dir="2700000" algn="tl">
                    <a:srgbClr val="000000">
                      <a:alpha val="43137"/>
                    </a:srgbClr>
                  </a:outerShdw>
                </a:effectLst>
                <a:latin typeface="Arial Narrow" panose="020B0606020202030204" pitchFamily="34" charset="0"/>
              </a:rPr>
              <a:t>AVAILABILITY</a:t>
            </a:r>
            <a:r>
              <a:rPr lang="en-US" sz="8000" dirty="0" smtClean="0">
                <a:effectLst>
                  <a:outerShdw blurRad="38100" dist="38100" dir="2700000" algn="tl">
                    <a:srgbClr val="000000">
                      <a:alpha val="43137"/>
                    </a:srgbClr>
                  </a:outerShdw>
                </a:effectLst>
                <a:latin typeface="Arial Narrow" panose="020B0606020202030204" pitchFamily="34" charset="0"/>
              </a:rPr>
              <a:t>.</a:t>
            </a:r>
            <a:endParaRPr lang="en-US" sz="8000" dirty="0">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41279894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l="-6000" r="-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51090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15010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771"/>
            <a:ext cx="9139306" cy="5127281"/>
          </a:xfrm>
          <a:prstGeom prst="rect">
            <a:avLst/>
          </a:prstGeom>
        </p:spPr>
      </p:pic>
    </p:spTree>
    <p:extLst>
      <p:ext uri="{BB962C8B-B14F-4D97-AF65-F5344CB8AC3E}">
        <p14:creationId xmlns:p14="http://schemas.microsoft.com/office/powerpoint/2010/main" val="36439270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82378" y="107092"/>
            <a:ext cx="8962768" cy="3785652"/>
          </a:xfrm>
          <a:prstGeom prst="rect">
            <a:avLst/>
          </a:prstGeom>
          <a:noFill/>
        </p:spPr>
        <p:txBody>
          <a:bodyPr wrap="square" rtlCol="0">
            <a:spAutoFit/>
          </a:bodyPr>
          <a:lstStyle/>
          <a:p>
            <a:pPr algn="ctr"/>
            <a:r>
              <a:rPr lang="en-US" sz="4800" b="1" u="sng" dirty="0" smtClean="0">
                <a:solidFill>
                  <a:schemeClr val="accent5">
                    <a:lumMod val="75000"/>
                  </a:schemeClr>
                </a:solidFill>
                <a:effectLst>
                  <a:outerShdw blurRad="38100" dist="38100" dir="2700000" algn="tl">
                    <a:srgbClr val="000000">
                      <a:alpha val="43137"/>
                    </a:srgbClr>
                  </a:outerShdw>
                </a:effectLst>
                <a:latin typeface="Bahnschrift Light Condensed" panose="020B0502040204020203" pitchFamily="34" charset="0"/>
              </a:rPr>
              <a:t>Exodus 4:10</a:t>
            </a:r>
          </a:p>
          <a:p>
            <a:pPr algn="ctr"/>
            <a:r>
              <a:rPr lang="en-US" sz="4800" dirty="0" smtClean="0">
                <a:effectLst>
                  <a:outerShdw blurRad="38100" dist="38100" dir="2700000" algn="tl">
                    <a:srgbClr val="000000">
                      <a:alpha val="43137"/>
                    </a:srgbClr>
                  </a:outerShdw>
                </a:effectLst>
                <a:latin typeface="Bahnschrift Light Condensed" panose="020B0502040204020203" pitchFamily="34" charset="0"/>
              </a:rPr>
              <a:t>Then Moses said to the Lord, “O my Lord, </a:t>
            </a:r>
          </a:p>
          <a:p>
            <a:pPr algn="ctr"/>
            <a:r>
              <a:rPr lang="en-US" sz="4800" dirty="0" smtClean="0">
                <a:effectLst>
                  <a:outerShdw blurRad="38100" dist="38100" dir="2700000" algn="tl">
                    <a:srgbClr val="000000">
                      <a:alpha val="43137"/>
                    </a:srgbClr>
                  </a:outerShdw>
                </a:effectLst>
                <a:latin typeface="Bahnschrift Light Condensed" panose="020B0502040204020203" pitchFamily="34" charset="0"/>
              </a:rPr>
              <a:t>I am not eloquent, neither before nor since </a:t>
            </a:r>
          </a:p>
          <a:p>
            <a:pPr algn="ctr"/>
            <a:r>
              <a:rPr lang="en-US" sz="4800" dirty="0" smtClean="0">
                <a:effectLst>
                  <a:outerShdw blurRad="38100" dist="38100" dir="2700000" algn="tl">
                    <a:srgbClr val="000000">
                      <a:alpha val="43137"/>
                    </a:srgbClr>
                  </a:outerShdw>
                </a:effectLst>
                <a:latin typeface="Bahnschrift Light Condensed" panose="020B0502040204020203" pitchFamily="34" charset="0"/>
              </a:rPr>
              <a:t>You have spoken to Your servant; but I am </a:t>
            </a:r>
          </a:p>
          <a:p>
            <a:pPr algn="ctr"/>
            <a:r>
              <a:rPr lang="en-US" sz="4800" dirty="0" smtClean="0">
                <a:effectLst>
                  <a:outerShdw blurRad="38100" dist="38100" dir="2700000" algn="tl">
                    <a:srgbClr val="000000">
                      <a:alpha val="43137"/>
                    </a:srgbClr>
                  </a:outerShdw>
                </a:effectLst>
                <a:latin typeface="Bahnschrift Light Condensed" panose="020B0502040204020203" pitchFamily="34" charset="0"/>
              </a:rPr>
              <a:t>slow of speech and slow of tongue.” </a:t>
            </a:r>
            <a:endParaRPr lang="en-US" sz="4800" dirty="0">
              <a:effectLst>
                <a:outerShdw blurRad="38100" dist="38100" dir="2700000" algn="tl">
                  <a:srgbClr val="000000">
                    <a:alpha val="43137"/>
                  </a:srgbClr>
                </a:outerShdw>
              </a:effectLst>
              <a:latin typeface="Bahnschrift Light Condensed" panose="020B0502040204020203" pitchFamily="34" charset="0"/>
            </a:endParaRPr>
          </a:p>
        </p:txBody>
      </p:sp>
    </p:spTree>
    <p:extLst>
      <p:ext uri="{BB962C8B-B14F-4D97-AF65-F5344CB8AC3E}">
        <p14:creationId xmlns:p14="http://schemas.microsoft.com/office/powerpoint/2010/main" val="3593348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82378" y="107092"/>
            <a:ext cx="8962768" cy="3785652"/>
          </a:xfrm>
          <a:prstGeom prst="rect">
            <a:avLst/>
          </a:prstGeom>
          <a:noFill/>
        </p:spPr>
        <p:txBody>
          <a:bodyPr wrap="square" rtlCol="0">
            <a:spAutoFit/>
          </a:bodyPr>
          <a:lstStyle/>
          <a:p>
            <a:pPr algn="ctr"/>
            <a:r>
              <a:rPr lang="en-US" sz="4800" b="1" u="sng" dirty="0" smtClean="0">
                <a:solidFill>
                  <a:schemeClr val="accent5">
                    <a:lumMod val="75000"/>
                  </a:schemeClr>
                </a:solidFill>
                <a:effectLst>
                  <a:outerShdw blurRad="38100" dist="38100" dir="2700000" algn="tl">
                    <a:srgbClr val="000000">
                      <a:alpha val="43137"/>
                    </a:srgbClr>
                  </a:outerShdw>
                </a:effectLst>
                <a:latin typeface="Bahnschrift Light Condensed" panose="020B0502040204020203" pitchFamily="34" charset="0"/>
              </a:rPr>
              <a:t>Exodus 4:11</a:t>
            </a:r>
          </a:p>
          <a:p>
            <a:pPr algn="ctr"/>
            <a:r>
              <a:rPr lang="en-US" sz="4800" dirty="0" smtClean="0">
                <a:effectLst>
                  <a:outerShdw blurRad="38100" dist="38100" dir="2700000" algn="tl">
                    <a:srgbClr val="000000">
                      <a:alpha val="43137"/>
                    </a:srgbClr>
                  </a:outerShdw>
                </a:effectLst>
                <a:latin typeface="Bahnschrift Light Condensed" panose="020B0502040204020203" pitchFamily="34" charset="0"/>
              </a:rPr>
              <a:t>So the Lord said to him, </a:t>
            </a:r>
          </a:p>
          <a:p>
            <a:pPr algn="ctr"/>
            <a:r>
              <a:rPr lang="en-US" sz="4800" dirty="0" smtClean="0">
                <a:effectLst>
                  <a:outerShdw blurRad="38100" dist="38100" dir="2700000" algn="tl">
                    <a:srgbClr val="000000">
                      <a:alpha val="43137"/>
                    </a:srgbClr>
                  </a:outerShdw>
                </a:effectLst>
                <a:latin typeface="Bahnschrift Light Condensed" panose="020B0502040204020203" pitchFamily="34" charset="0"/>
              </a:rPr>
              <a:t>“Who has made man’s mouth? Or who makes the mute, the deaf, the seeing, </a:t>
            </a:r>
          </a:p>
          <a:p>
            <a:pPr algn="ctr"/>
            <a:r>
              <a:rPr lang="en-US" sz="4800" dirty="0" smtClean="0">
                <a:effectLst>
                  <a:outerShdw blurRad="38100" dist="38100" dir="2700000" algn="tl">
                    <a:srgbClr val="000000">
                      <a:alpha val="43137"/>
                    </a:srgbClr>
                  </a:outerShdw>
                </a:effectLst>
                <a:latin typeface="Bahnschrift Light Condensed" panose="020B0502040204020203" pitchFamily="34" charset="0"/>
              </a:rPr>
              <a:t>or the blind? Have not I, the Lord? </a:t>
            </a:r>
            <a:endParaRPr lang="en-US" sz="4800" dirty="0">
              <a:effectLst>
                <a:outerShdw blurRad="38100" dist="38100" dir="2700000" algn="tl">
                  <a:srgbClr val="000000">
                    <a:alpha val="43137"/>
                  </a:srgbClr>
                </a:outerShdw>
              </a:effectLst>
              <a:latin typeface="Bahnschrift Light Condensed" panose="020B0502040204020203" pitchFamily="34" charset="0"/>
            </a:endParaRPr>
          </a:p>
        </p:txBody>
      </p:sp>
    </p:spTree>
    <p:extLst>
      <p:ext uri="{BB962C8B-B14F-4D97-AF65-F5344CB8AC3E}">
        <p14:creationId xmlns:p14="http://schemas.microsoft.com/office/powerpoint/2010/main" val="19005986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82378" y="107092"/>
            <a:ext cx="8962768" cy="2308324"/>
          </a:xfrm>
          <a:prstGeom prst="rect">
            <a:avLst/>
          </a:prstGeom>
          <a:noFill/>
        </p:spPr>
        <p:txBody>
          <a:bodyPr wrap="square" rtlCol="0">
            <a:spAutoFit/>
          </a:bodyPr>
          <a:lstStyle/>
          <a:p>
            <a:pPr algn="ctr"/>
            <a:r>
              <a:rPr lang="en-US" sz="4800" b="1" u="sng" dirty="0" smtClean="0">
                <a:solidFill>
                  <a:schemeClr val="accent5">
                    <a:lumMod val="75000"/>
                  </a:schemeClr>
                </a:solidFill>
                <a:effectLst>
                  <a:outerShdw blurRad="38100" dist="38100" dir="2700000" algn="tl">
                    <a:srgbClr val="000000">
                      <a:alpha val="43137"/>
                    </a:srgbClr>
                  </a:outerShdw>
                </a:effectLst>
                <a:latin typeface="Bahnschrift Light Condensed" panose="020B0502040204020203" pitchFamily="34" charset="0"/>
              </a:rPr>
              <a:t>Exodus 4:12</a:t>
            </a:r>
          </a:p>
          <a:p>
            <a:pPr algn="ctr"/>
            <a:r>
              <a:rPr lang="en-US" sz="4800" dirty="0" smtClean="0">
                <a:effectLst>
                  <a:outerShdw blurRad="38100" dist="38100" dir="2700000" algn="tl">
                    <a:srgbClr val="000000">
                      <a:alpha val="43137"/>
                    </a:srgbClr>
                  </a:outerShdw>
                </a:effectLst>
                <a:latin typeface="Bahnschrift Light Condensed" panose="020B0502040204020203" pitchFamily="34" charset="0"/>
              </a:rPr>
              <a:t>Now therefore, go, and I will be with your mouth and teach you what you shall say.” </a:t>
            </a:r>
            <a:endParaRPr lang="en-US" sz="4800" dirty="0">
              <a:effectLst>
                <a:outerShdw blurRad="38100" dist="38100" dir="2700000" algn="tl">
                  <a:srgbClr val="000000">
                    <a:alpha val="43137"/>
                  </a:srgbClr>
                </a:outerShdw>
              </a:effectLst>
              <a:latin typeface="Bahnschrift Light Condensed" panose="020B0502040204020203" pitchFamily="34" charset="0"/>
            </a:endParaRPr>
          </a:p>
        </p:txBody>
      </p:sp>
    </p:spTree>
    <p:extLst>
      <p:ext uri="{BB962C8B-B14F-4D97-AF65-F5344CB8AC3E}">
        <p14:creationId xmlns:p14="http://schemas.microsoft.com/office/powerpoint/2010/main" val="15994967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82378" y="107092"/>
            <a:ext cx="8962768" cy="2308324"/>
          </a:xfrm>
          <a:prstGeom prst="rect">
            <a:avLst/>
          </a:prstGeom>
          <a:noFill/>
        </p:spPr>
        <p:txBody>
          <a:bodyPr wrap="square" rtlCol="0">
            <a:spAutoFit/>
          </a:bodyPr>
          <a:lstStyle/>
          <a:p>
            <a:pPr algn="ctr"/>
            <a:r>
              <a:rPr lang="en-US" sz="4800" b="1" u="sng" dirty="0" smtClean="0">
                <a:solidFill>
                  <a:schemeClr val="accent5">
                    <a:lumMod val="75000"/>
                  </a:schemeClr>
                </a:solidFill>
                <a:effectLst>
                  <a:outerShdw blurRad="38100" dist="38100" dir="2700000" algn="tl">
                    <a:srgbClr val="000000">
                      <a:alpha val="43137"/>
                    </a:srgbClr>
                  </a:outerShdw>
                </a:effectLst>
                <a:latin typeface="Bahnschrift Light Condensed" panose="020B0502040204020203" pitchFamily="34" charset="0"/>
              </a:rPr>
              <a:t>Exodus 4:13</a:t>
            </a:r>
          </a:p>
          <a:p>
            <a:pPr algn="ctr"/>
            <a:r>
              <a:rPr lang="en-US" sz="4800" dirty="0" smtClean="0">
                <a:effectLst>
                  <a:outerShdw blurRad="38100" dist="38100" dir="2700000" algn="tl">
                    <a:srgbClr val="000000">
                      <a:alpha val="43137"/>
                    </a:srgbClr>
                  </a:outerShdw>
                </a:effectLst>
                <a:latin typeface="Bahnschrift Light Condensed" panose="020B0502040204020203" pitchFamily="34" charset="0"/>
              </a:rPr>
              <a:t>But he said, “O my Lord, please send by the hand of whomever else You may send.” </a:t>
            </a:r>
            <a:endParaRPr lang="en-US" sz="4800" dirty="0">
              <a:effectLst>
                <a:outerShdw blurRad="38100" dist="38100" dir="2700000" algn="tl">
                  <a:srgbClr val="000000">
                    <a:alpha val="43137"/>
                  </a:srgbClr>
                </a:outerShdw>
              </a:effectLst>
              <a:latin typeface="Bahnschrift Light Condensed" panose="020B0502040204020203" pitchFamily="34" charset="0"/>
            </a:endParaRPr>
          </a:p>
        </p:txBody>
      </p:sp>
    </p:spTree>
    <p:extLst>
      <p:ext uri="{BB962C8B-B14F-4D97-AF65-F5344CB8AC3E}">
        <p14:creationId xmlns:p14="http://schemas.microsoft.com/office/powerpoint/2010/main" val="16804338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82378" y="107092"/>
            <a:ext cx="8962768" cy="5262979"/>
          </a:xfrm>
          <a:prstGeom prst="rect">
            <a:avLst/>
          </a:prstGeom>
          <a:noFill/>
        </p:spPr>
        <p:txBody>
          <a:bodyPr wrap="square" rtlCol="0">
            <a:spAutoFit/>
          </a:bodyPr>
          <a:lstStyle/>
          <a:p>
            <a:pPr algn="ctr"/>
            <a:r>
              <a:rPr lang="en-US" sz="4800" b="1" u="sng" dirty="0" smtClean="0">
                <a:solidFill>
                  <a:schemeClr val="accent5">
                    <a:lumMod val="75000"/>
                  </a:schemeClr>
                </a:solidFill>
                <a:effectLst>
                  <a:outerShdw blurRad="38100" dist="38100" dir="2700000" algn="tl">
                    <a:srgbClr val="000000">
                      <a:alpha val="43137"/>
                    </a:srgbClr>
                  </a:outerShdw>
                </a:effectLst>
                <a:latin typeface="Bahnschrift Light Condensed" panose="020B0502040204020203" pitchFamily="34" charset="0"/>
              </a:rPr>
              <a:t>Exodus 4:14</a:t>
            </a:r>
          </a:p>
          <a:p>
            <a:pPr algn="ctr"/>
            <a:r>
              <a:rPr lang="en-US" sz="4800" dirty="0" smtClean="0">
                <a:effectLst>
                  <a:outerShdw blurRad="38100" dist="38100" dir="2700000" algn="tl">
                    <a:srgbClr val="000000">
                      <a:alpha val="43137"/>
                    </a:srgbClr>
                  </a:outerShdw>
                </a:effectLst>
                <a:latin typeface="Bahnschrift Light Condensed" panose="020B0502040204020203" pitchFamily="34" charset="0"/>
              </a:rPr>
              <a:t>So the anger of the Lord was kindled against Moses, and He said: “Is not Aaron the Levite your brother? I know that he can speak well. And look, he is also coming out to meet you. When he sees you, he will be glad in his heart. </a:t>
            </a:r>
            <a:endParaRPr lang="en-US" sz="4800" dirty="0">
              <a:effectLst>
                <a:outerShdw blurRad="38100" dist="38100" dir="2700000" algn="tl">
                  <a:srgbClr val="000000">
                    <a:alpha val="43137"/>
                  </a:srgbClr>
                </a:outerShdw>
              </a:effectLst>
              <a:latin typeface="Bahnschrift Light Condensed" panose="020B0502040204020203" pitchFamily="34" charset="0"/>
            </a:endParaRPr>
          </a:p>
        </p:txBody>
      </p:sp>
    </p:spTree>
    <p:extLst>
      <p:ext uri="{BB962C8B-B14F-4D97-AF65-F5344CB8AC3E}">
        <p14:creationId xmlns:p14="http://schemas.microsoft.com/office/powerpoint/2010/main" val="15934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82378" y="107092"/>
            <a:ext cx="8962768" cy="3785652"/>
          </a:xfrm>
          <a:prstGeom prst="rect">
            <a:avLst/>
          </a:prstGeom>
          <a:noFill/>
        </p:spPr>
        <p:txBody>
          <a:bodyPr wrap="square" rtlCol="0">
            <a:spAutoFit/>
          </a:bodyPr>
          <a:lstStyle/>
          <a:p>
            <a:pPr algn="ctr"/>
            <a:r>
              <a:rPr lang="en-US" sz="4800" b="1" u="sng" dirty="0" smtClean="0">
                <a:solidFill>
                  <a:schemeClr val="accent5">
                    <a:lumMod val="75000"/>
                  </a:schemeClr>
                </a:solidFill>
                <a:effectLst>
                  <a:outerShdw blurRad="38100" dist="38100" dir="2700000" algn="tl">
                    <a:srgbClr val="000000">
                      <a:alpha val="43137"/>
                    </a:srgbClr>
                  </a:outerShdw>
                </a:effectLst>
                <a:latin typeface="Bahnschrift Light Condensed" panose="020B0502040204020203" pitchFamily="34" charset="0"/>
              </a:rPr>
              <a:t>Exodus 4:15</a:t>
            </a:r>
          </a:p>
          <a:p>
            <a:pPr algn="ctr"/>
            <a:r>
              <a:rPr lang="en-US" sz="4800" dirty="0" smtClean="0">
                <a:effectLst>
                  <a:outerShdw blurRad="38100" dist="38100" dir="2700000" algn="tl">
                    <a:srgbClr val="000000">
                      <a:alpha val="43137"/>
                    </a:srgbClr>
                  </a:outerShdw>
                </a:effectLst>
                <a:latin typeface="Bahnschrift Light Condensed" panose="020B0502040204020203" pitchFamily="34" charset="0"/>
              </a:rPr>
              <a:t>Now you shall speak to him and put the words in his mouth. And I will be with your mouth and with his mouth, and I will teach you what you shall do. </a:t>
            </a:r>
            <a:endParaRPr lang="en-US" sz="4800" dirty="0">
              <a:effectLst>
                <a:outerShdw blurRad="38100" dist="38100" dir="2700000" algn="tl">
                  <a:srgbClr val="000000">
                    <a:alpha val="43137"/>
                  </a:srgbClr>
                </a:outerShdw>
              </a:effectLst>
              <a:latin typeface="Bahnschrift Light Condensed" panose="020B0502040204020203" pitchFamily="34" charset="0"/>
            </a:endParaRPr>
          </a:p>
        </p:txBody>
      </p:sp>
    </p:spTree>
    <p:extLst>
      <p:ext uri="{BB962C8B-B14F-4D97-AF65-F5344CB8AC3E}">
        <p14:creationId xmlns:p14="http://schemas.microsoft.com/office/powerpoint/2010/main" val="18804927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82378" y="107092"/>
            <a:ext cx="8962768" cy="3046988"/>
          </a:xfrm>
          <a:prstGeom prst="rect">
            <a:avLst/>
          </a:prstGeom>
          <a:noFill/>
        </p:spPr>
        <p:txBody>
          <a:bodyPr wrap="square" rtlCol="0">
            <a:spAutoFit/>
          </a:bodyPr>
          <a:lstStyle/>
          <a:p>
            <a:pPr algn="ctr"/>
            <a:r>
              <a:rPr lang="en-US" sz="4800" b="1" u="sng" dirty="0" smtClean="0">
                <a:solidFill>
                  <a:schemeClr val="accent5">
                    <a:lumMod val="75000"/>
                  </a:schemeClr>
                </a:solidFill>
                <a:effectLst>
                  <a:outerShdw blurRad="38100" dist="38100" dir="2700000" algn="tl">
                    <a:srgbClr val="000000">
                      <a:alpha val="43137"/>
                    </a:srgbClr>
                  </a:outerShdw>
                </a:effectLst>
                <a:latin typeface="Bahnschrift Light Condensed" panose="020B0502040204020203" pitchFamily="34" charset="0"/>
              </a:rPr>
              <a:t>Exodus 4:16</a:t>
            </a:r>
          </a:p>
          <a:p>
            <a:pPr algn="ctr"/>
            <a:r>
              <a:rPr lang="en-US" sz="4800" dirty="0" smtClean="0">
                <a:effectLst>
                  <a:outerShdw blurRad="38100" dist="38100" dir="2700000" algn="tl">
                    <a:srgbClr val="000000">
                      <a:alpha val="43137"/>
                    </a:srgbClr>
                  </a:outerShdw>
                </a:effectLst>
                <a:latin typeface="Bahnschrift Light Condensed" panose="020B0502040204020203" pitchFamily="34" charset="0"/>
              </a:rPr>
              <a:t>So he shall be your spokesman to the people. And he himself shall be as a mouth for you, and you shall be to him as God. </a:t>
            </a:r>
            <a:endParaRPr lang="en-US" sz="4800" dirty="0">
              <a:effectLst>
                <a:outerShdw blurRad="38100" dist="38100" dir="2700000" algn="tl">
                  <a:srgbClr val="000000">
                    <a:alpha val="43137"/>
                  </a:srgbClr>
                </a:outerShdw>
              </a:effectLst>
              <a:latin typeface="Bahnschrift Light Condensed" panose="020B0502040204020203" pitchFamily="34" charset="0"/>
            </a:endParaRPr>
          </a:p>
        </p:txBody>
      </p:sp>
    </p:spTree>
    <p:extLst>
      <p:ext uri="{BB962C8B-B14F-4D97-AF65-F5344CB8AC3E}">
        <p14:creationId xmlns:p14="http://schemas.microsoft.com/office/powerpoint/2010/main" val="25813362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TotalTime>
  <Words>354</Words>
  <Application>Microsoft Office PowerPoint</Application>
  <PresentationFormat>On-screen Show (4:3)</PresentationFormat>
  <Paragraphs>27</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Arial Narrow</vt:lpstr>
      <vt:lpstr>Bahnschrift Light Condensed</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Seifert</dc:creator>
  <cp:lastModifiedBy>Heather Seifert</cp:lastModifiedBy>
  <cp:revision>4</cp:revision>
  <dcterms:created xsi:type="dcterms:W3CDTF">2020-01-24T13:58:05Z</dcterms:created>
  <dcterms:modified xsi:type="dcterms:W3CDTF">2020-01-24T14:41:24Z</dcterms:modified>
</cp:coreProperties>
</file>