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3CAC49-E580-49CB-9231-761136ED04F5}"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20572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CAC49-E580-49CB-9231-761136ED04F5}"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285866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CAC49-E580-49CB-9231-761136ED04F5}"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176140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CAC49-E580-49CB-9231-761136ED04F5}"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62152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CAC49-E580-49CB-9231-761136ED04F5}"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237106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CAC49-E580-49CB-9231-761136ED04F5}"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277691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CAC49-E580-49CB-9231-761136ED04F5}"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339477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CAC49-E580-49CB-9231-761136ED04F5}"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39635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CAC49-E580-49CB-9231-761136ED04F5}"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340213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CAC49-E580-49CB-9231-761136ED04F5}"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30601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CAC49-E580-49CB-9231-761136ED04F5}"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732C4-2505-4005-AF88-C584B2BC15BF}" type="slidenum">
              <a:rPr lang="en-US" smtClean="0"/>
              <a:t>‹#›</a:t>
            </a:fld>
            <a:endParaRPr lang="en-US"/>
          </a:p>
        </p:txBody>
      </p:sp>
    </p:spTree>
    <p:extLst>
      <p:ext uri="{BB962C8B-B14F-4D97-AF65-F5344CB8AC3E}">
        <p14:creationId xmlns:p14="http://schemas.microsoft.com/office/powerpoint/2010/main" val="53641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CAC49-E580-49CB-9231-761136ED04F5}" type="datetimeFigureOut">
              <a:rPr lang="en-US" smtClean="0"/>
              <a:t>11/1/2019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732C4-2505-4005-AF88-C584B2BC15BF}" type="slidenum">
              <a:rPr lang="en-US" smtClean="0"/>
              <a:t>‹#›</a:t>
            </a:fld>
            <a:endParaRPr lang="en-US"/>
          </a:p>
        </p:txBody>
      </p:sp>
    </p:spTree>
    <p:extLst>
      <p:ext uri="{BB962C8B-B14F-4D97-AF65-F5344CB8AC3E}">
        <p14:creationId xmlns:p14="http://schemas.microsoft.com/office/powerpoint/2010/main" val="681604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89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4555093"/>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Galatians 6:10</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Therefore, as we have opportunity, let us do good </a:t>
            </a:r>
          </a:p>
          <a:p>
            <a:pPr algn="ctr"/>
            <a:r>
              <a:rPr lang="en-US" sz="5400" b="1" dirty="0" smtClean="0">
                <a:latin typeface="Arial Narrow" panose="020B0606020202030204" pitchFamily="34" charset="0"/>
              </a:rPr>
              <a:t>to all, especially to those who are of the household of faith.</a:t>
            </a:r>
            <a:endParaRPr lang="en-US" sz="5400" b="1" dirty="0">
              <a:latin typeface="Arial Narrow" panose="020B0606020202030204" pitchFamily="34" charset="0"/>
            </a:endParaRPr>
          </a:p>
        </p:txBody>
      </p:sp>
    </p:spTree>
    <p:extLst>
      <p:ext uri="{BB962C8B-B14F-4D97-AF65-F5344CB8AC3E}">
        <p14:creationId xmlns:p14="http://schemas.microsoft.com/office/powerpoint/2010/main" val="65132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334529"/>
            <a:ext cx="9144000" cy="4154984"/>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Christians have a responsibility to do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good to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ALL</a:t>
            </a:r>
            <a:r>
              <a:rPr lang="en-US" sz="6600" b="1" dirty="0" smtClean="0">
                <a:effectLst>
                  <a:outerShdw blurRad="38100" dist="38100" dir="2700000" algn="tl">
                    <a:srgbClr val="000000">
                      <a:alpha val="43137"/>
                    </a:srgbClr>
                  </a:outerShdw>
                </a:effectLst>
                <a:latin typeface="Arial Narrow" panose="020B0606020202030204" pitchFamily="34" charset="0"/>
              </a:rPr>
              <a:t>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MEN</a:t>
            </a:r>
            <a:r>
              <a:rPr lang="en-US" sz="6600" b="1" dirty="0" smtClean="0">
                <a:effectLst>
                  <a:outerShdw blurRad="38100" dist="38100" dir="2700000" algn="tl">
                    <a:srgbClr val="000000">
                      <a:alpha val="43137"/>
                    </a:srgbClr>
                  </a:outerShdw>
                </a:effectLst>
                <a:latin typeface="Arial Narrow" panose="020B0606020202030204" pitchFamily="34" charset="0"/>
              </a:rPr>
              <a:t>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as they are able.</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75285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3724096"/>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Romans 12:17</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Repay no one evil for evil. </a:t>
            </a:r>
          </a:p>
          <a:p>
            <a:pPr algn="ctr"/>
            <a:r>
              <a:rPr lang="en-US" sz="5400" b="1" dirty="0" smtClean="0">
                <a:latin typeface="Arial Narrow" panose="020B0606020202030204" pitchFamily="34" charset="0"/>
              </a:rPr>
              <a:t>Have regard for good things </a:t>
            </a:r>
          </a:p>
          <a:p>
            <a:pPr algn="ctr"/>
            <a:r>
              <a:rPr lang="en-US" sz="5400" b="1" dirty="0" smtClean="0">
                <a:latin typeface="Arial Narrow" panose="020B0606020202030204" pitchFamily="34" charset="0"/>
              </a:rPr>
              <a:t>in the sight of all men.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6363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3724096"/>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Romans 12:18</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If it is possible, as much </a:t>
            </a:r>
          </a:p>
          <a:p>
            <a:pPr algn="ctr"/>
            <a:r>
              <a:rPr lang="en-US" sz="5400" b="1" dirty="0" smtClean="0">
                <a:latin typeface="Arial Narrow" panose="020B0606020202030204" pitchFamily="34" charset="0"/>
              </a:rPr>
              <a:t>as depends on you, </a:t>
            </a:r>
          </a:p>
          <a:p>
            <a:pPr algn="ctr"/>
            <a:r>
              <a:rPr lang="en-US" sz="5400" b="1" dirty="0" smtClean="0">
                <a:latin typeface="Arial Narrow" panose="020B0606020202030204" pitchFamily="34" charset="0"/>
              </a:rPr>
              <a:t>live peaceably with all men.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718410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5386090"/>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Romans 12:19</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Beloved, do not avenge yourselves, but rather give place to wrath; for it is written, “Vengeance is Mine, I will repay,” says the Lord.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99230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5386090"/>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Romans 12:20</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Therefore “If your enemy is hungry, feed him; If he is thirsty, give him a drink; </a:t>
            </a:r>
          </a:p>
          <a:p>
            <a:pPr algn="ctr"/>
            <a:r>
              <a:rPr lang="en-US" sz="5400" b="1" dirty="0" smtClean="0">
                <a:latin typeface="Arial Narrow" panose="020B0606020202030204" pitchFamily="34" charset="0"/>
              </a:rPr>
              <a:t>For in so doing you will heap coals of fire on his head.”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106268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2893100"/>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Romans 12:21</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Do not be overcome by evil, </a:t>
            </a:r>
          </a:p>
          <a:p>
            <a:pPr algn="ctr"/>
            <a:r>
              <a:rPr lang="en-US" sz="5400" b="1" dirty="0" smtClean="0">
                <a:latin typeface="Arial Narrow" panose="020B0606020202030204" pitchFamily="34" charset="0"/>
              </a:rPr>
              <a:t>but overcome evil with good.</a:t>
            </a:r>
            <a:endParaRPr lang="en-US" sz="5400" b="1" dirty="0">
              <a:latin typeface="Arial Narrow" panose="020B0606020202030204" pitchFamily="34" charset="0"/>
            </a:endParaRPr>
          </a:p>
        </p:txBody>
      </p:sp>
    </p:spTree>
    <p:extLst>
      <p:ext uri="{BB962C8B-B14F-4D97-AF65-F5344CB8AC3E}">
        <p14:creationId xmlns:p14="http://schemas.microsoft.com/office/powerpoint/2010/main" val="163381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334529"/>
            <a:ext cx="9144000" cy="4154984"/>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Christians have a special responsibility to take care of the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CHURCH</a:t>
            </a:r>
            <a:r>
              <a:rPr lang="en-US" sz="6600" b="1" dirty="0" smtClean="0">
                <a:effectLst>
                  <a:outerShdw blurRad="38100" dist="38100" dir="2700000" algn="tl">
                    <a:srgbClr val="000000">
                      <a:alpha val="43137"/>
                    </a:srgbClr>
                  </a:outerShdw>
                </a:effectLst>
                <a:latin typeface="Arial Narrow" panose="020B0606020202030204" pitchFamily="34" charset="0"/>
              </a:rPr>
              <a:t> and their spiritual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LEADERS</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61913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6217087"/>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9:7</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Who ever goes to war at his own expense? Who plants a vineyard and does not eat of its fruit? Or who tends a flock and does not drink of the milk </a:t>
            </a:r>
          </a:p>
          <a:p>
            <a:pPr algn="ctr"/>
            <a:r>
              <a:rPr lang="en-US" sz="5400" b="1" dirty="0" smtClean="0">
                <a:latin typeface="Arial Narrow" panose="020B0606020202030204" pitchFamily="34" charset="0"/>
              </a:rPr>
              <a:t>of the flock?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379700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3724096"/>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9:8</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Do I say these things as a mere man? Or does not the law say the same also?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97541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3693319"/>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Galatians 6:6</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Let him who is taught the word share in all good things with him who teaches.</a:t>
            </a:r>
            <a:endParaRPr lang="en-US" sz="5400" b="1" dirty="0">
              <a:latin typeface="Arial Narrow" panose="020B0606020202030204" pitchFamily="34" charset="0"/>
            </a:endParaRPr>
          </a:p>
        </p:txBody>
      </p:sp>
    </p:spTree>
    <p:extLst>
      <p:ext uri="{BB962C8B-B14F-4D97-AF65-F5344CB8AC3E}">
        <p14:creationId xmlns:p14="http://schemas.microsoft.com/office/powerpoint/2010/main" val="106747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5386090"/>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9:9</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For it is written in the law of Moses, “You shall not muzzle an ox while it treads out the grain.” Is it oxen God is concerned about?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855950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5847755"/>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9:10</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Or does He say it altogether for our sakes? For our sakes, no doubt, this is written, that he who plows should plow in hope, and he who threshes in hope should be partaker of his hope. </a:t>
            </a:r>
            <a:endParaRPr lang="en-US" sz="5000" b="1" dirty="0">
              <a:latin typeface="Arial Narrow" panose="020B0606020202030204" pitchFamily="34" charset="0"/>
            </a:endParaRPr>
          </a:p>
        </p:txBody>
      </p:sp>
    </p:spTree>
    <p:extLst>
      <p:ext uri="{BB962C8B-B14F-4D97-AF65-F5344CB8AC3E}">
        <p14:creationId xmlns:p14="http://schemas.microsoft.com/office/powerpoint/2010/main" val="2412053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3724096"/>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9:11</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If we have sown spiritual things for you, is it a great thing if we reap your material things?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76106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6217087"/>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9:12</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If others are partakers of this right over you, are we not even more? Nevertheless we have not used this right, but endure all things lest we hinder the gospel of Christ.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703710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6217087"/>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9:13</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Do you not know that those who minister the holy things </a:t>
            </a:r>
          </a:p>
          <a:p>
            <a:pPr algn="ctr"/>
            <a:r>
              <a:rPr lang="en-US" sz="5400" b="1" dirty="0" smtClean="0">
                <a:latin typeface="Arial Narrow" panose="020B0606020202030204" pitchFamily="34" charset="0"/>
              </a:rPr>
              <a:t>eat of the things of the temple, and those who serve at the altar partake of the offerings of the altar?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790261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4555093"/>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1 Corinthians 9:14</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Even so the Lord has commanded that those who preach the gospel should live from the gospel.</a:t>
            </a:r>
            <a:endParaRPr lang="en-US" sz="5400" b="1" dirty="0">
              <a:latin typeface="Arial Narrow" panose="020B0606020202030204" pitchFamily="34" charset="0"/>
            </a:endParaRPr>
          </a:p>
        </p:txBody>
      </p:sp>
    </p:spTree>
    <p:extLst>
      <p:ext uri="{BB962C8B-B14F-4D97-AF65-F5344CB8AC3E}">
        <p14:creationId xmlns:p14="http://schemas.microsoft.com/office/powerpoint/2010/main" val="419874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7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3693319"/>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Galatians 6:7</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Do not be deceived, God is not mocked; for whatever a man sows, that he will also reap.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64750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5386090"/>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Galatians 6:8</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For he who sows to his flesh will of the flesh reap corruption, but he who sows to the Spirit will of the Spirit reap everlasting life.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1854093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31092"/>
            <a:ext cx="91440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Each sower </a:t>
            </a:r>
          </a:p>
          <a:p>
            <a:pPr algn="ct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DECIDES</a:t>
            </a:r>
            <a:r>
              <a:rPr lang="en-US" sz="6600" b="1" dirty="0" smtClean="0">
                <a:effectLst>
                  <a:outerShdw blurRad="38100" dist="38100" dir="2700000" algn="tl">
                    <a:srgbClr val="000000">
                      <a:alpha val="43137"/>
                    </a:srgbClr>
                  </a:outerShdw>
                </a:effectLst>
                <a:latin typeface="Arial Narrow" panose="020B0606020202030204" pitchFamily="34" charset="0"/>
              </a:rPr>
              <a:t> what his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harvest will be. </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4222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331308"/>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Sow to please his </a:t>
            </a:r>
          </a:p>
          <a:p>
            <a:pPr algn="ct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SINFUL</a:t>
            </a:r>
            <a:r>
              <a:rPr lang="en-US" sz="6600" b="1" dirty="0" smtClean="0">
                <a:effectLst>
                  <a:outerShdw blurRad="38100" dist="38100" dir="2700000" algn="tl">
                    <a:srgbClr val="000000">
                      <a:alpha val="43137"/>
                    </a:srgbClr>
                  </a:outerShdw>
                </a:effectLst>
                <a:latin typeface="Arial Narrow" panose="020B0606020202030204" pitchFamily="34" charset="0"/>
              </a:rPr>
              <a:t>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NATURE</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4142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331308"/>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Sow to promote </a:t>
            </a:r>
          </a:p>
          <a:p>
            <a:pPr algn="ct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WORK</a:t>
            </a:r>
            <a:r>
              <a:rPr lang="en-US" sz="6600" b="1" dirty="0" smtClean="0">
                <a:effectLst>
                  <a:outerShdw blurRad="38100" dist="38100" dir="2700000" algn="tl">
                    <a:srgbClr val="000000">
                      <a:alpha val="43137"/>
                    </a:srgbClr>
                  </a:outerShdw>
                </a:effectLst>
                <a:latin typeface="Arial Narrow" panose="020B0606020202030204" pitchFamily="34" charset="0"/>
              </a:rPr>
              <a:t> of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MINISTRY</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03636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05946"/>
            <a:ext cx="8789773" cy="4555093"/>
          </a:xfrm>
          <a:prstGeom prst="rect">
            <a:avLst/>
          </a:prstGeom>
          <a:noFill/>
        </p:spPr>
        <p:txBody>
          <a:bodyPr wrap="square" rtlCol="0">
            <a:spAutoFit/>
          </a:bodyPr>
          <a:lstStyle/>
          <a:p>
            <a:pPr algn="ctr"/>
            <a:r>
              <a:rPr lang="en-US" sz="60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Galatians 6:9</a:t>
            </a:r>
          </a:p>
          <a:p>
            <a:pPr algn="ctr"/>
            <a:endParaRPr lang="en-US" sz="1400" b="1" dirty="0" smtClean="0">
              <a:latin typeface="Arial Narrow" panose="020B0606020202030204" pitchFamily="34" charset="0"/>
            </a:endParaRPr>
          </a:p>
          <a:p>
            <a:pPr algn="ctr"/>
            <a:r>
              <a:rPr lang="en-US" sz="5400" b="1" dirty="0" smtClean="0">
                <a:latin typeface="Arial Narrow" panose="020B0606020202030204" pitchFamily="34" charset="0"/>
              </a:rPr>
              <a:t>And let us not grow weary while doing good, for in due season we shall reap if we do not lose heart.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3460855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331308"/>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The harvest will come at </a:t>
            </a:r>
            <a:r>
              <a:rPr lang="en-US" sz="66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GOD’S</a:t>
            </a:r>
            <a:r>
              <a:rPr lang="en-US" sz="6600" b="1" dirty="0" smtClean="0">
                <a:effectLst>
                  <a:outerShdw blurRad="38100" dist="38100" dir="2700000" algn="tl">
                    <a:srgbClr val="000000">
                      <a:alpha val="43137"/>
                    </a:srgbClr>
                  </a:outerShdw>
                </a:effectLst>
                <a:latin typeface="Arial Narrow" panose="020B0606020202030204" pitchFamily="34" charset="0"/>
              </a:rPr>
              <a:t> proper time.</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61671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583</Words>
  <Application>Microsoft Office PowerPoint</Application>
  <PresentationFormat>On-screen Show (4:3)</PresentationFormat>
  <Paragraphs>75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2</cp:revision>
  <dcterms:created xsi:type="dcterms:W3CDTF">2019-11-01T13:41:34Z</dcterms:created>
  <dcterms:modified xsi:type="dcterms:W3CDTF">2019-11-01T14:38:00Z</dcterms:modified>
</cp:coreProperties>
</file>