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335" r:id="rId3"/>
    <p:sldId id="259" r:id="rId4"/>
    <p:sldId id="336" r:id="rId5"/>
    <p:sldId id="283" r:id="rId6"/>
    <p:sldId id="284" r:id="rId7"/>
    <p:sldId id="337" r:id="rId8"/>
    <p:sldId id="338" r:id="rId9"/>
    <p:sldId id="339" r:id="rId10"/>
    <p:sldId id="340" r:id="rId11"/>
    <p:sldId id="333" r:id="rId12"/>
    <p:sldId id="341" r:id="rId13"/>
    <p:sldId id="342" r:id="rId14"/>
    <p:sldId id="343" r:id="rId15"/>
    <p:sldId id="344" r:id="rId16"/>
    <p:sldId id="345" r:id="rId17"/>
    <p:sldId id="346" r:id="rId18"/>
    <p:sldId id="347" r:id="rId19"/>
    <p:sldId id="348" r:id="rId20"/>
    <p:sldId id="349" r:id="rId21"/>
    <p:sldId id="350" r:id="rId22"/>
    <p:sldId id="351" r:id="rId23"/>
    <p:sldId id="352" r:id="rId24"/>
    <p:sldId id="353" r:id="rId25"/>
    <p:sldId id="354" r:id="rId26"/>
    <p:sldId id="355" r:id="rId27"/>
    <p:sldId id="356" r:id="rId28"/>
    <p:sldId id="357" r:id="rId29"/>
    <p:sldId id="358" r:id="rId30"/>
    <p:sldId id="359" r:id="rId31"/>
    <p:sldId id="360" r:id="rId32"/>
    <p:sldId id="361" r:id="rId33"/>
    <p:sldId id="362" r:id="rId34"/>
    <p:sldId id="363" r:id="rId35"/>
    <p:sldId id="364" r:id="rId36"/>
    <p:sldId id="365" r:id="rId37"/>
    <p:sldId id="366" r:id="rId38"/>
    <p:sldId id="367" r:id="rId39"/>
    <p:sldId id="368" r:id="rId40"/>
    <p:sldId id="369" r:id="rId41"/>
    <p:sldId id="370" r:id="rId42"/>
    <p:sldId id="371" r:id="rId43"/>
    <p:sldId id="372" r:id="rId44"/>
    <p:sldId id="373" r:id="rId45"/>
    <p:sldId id="374" r:id="rId46"/>
    <p:sldId id="375" r:id="rId47"/>
    <p:sldId id="376" r:id="rId48"/>
    <p:sldId id="377" r:id="rId49"/>
    <p:sldId id="378" r:id="rId50"/>
    <p:sldId id="334"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72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DFCF7ED-F994-4C2A-A68F-C3B54ECC42A3}"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734488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DFCF7ED-F994-4C2A-A68F-C3B54ECC42A3}"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1313790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DFCF7ED-F994-4C2A-A68F-C3B54ECC42A3}"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2109224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DFCF7ED-F994-4C2A-A68F-C3B54ECC42A3}"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4187436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FCF7ED-F994-4C2A-A68F-C3B54ECC42A3}" type="datetimeFigureOut">
              <a:rPr lang="en-US" smtClean="0"/>
              <a:t>12/13/2019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3815650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DFCF7ED-F994-4C2A-A68F-C3B54ECC42A3}" type="datetimeFigureOut">
              <a:rPr lang="en-US" smtClean="0"/>
              <a:t>12/13/2019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3964298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DFCF7ED-F994-4C2A-A68F-C3B54ECC42A3}" type="datetimeFigureOut">
              <a:rPr lang="en-US" smtClean="0"/>
              <a:t>12/13/2019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2765377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DFCF7ED-F994-4C2A-A68F-C3B54ECC42A3}" type="datetimeFigureOut">
              <a:rPr lang="en-US" smtClean="0"/>
              <a:t>12/13/2019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2091813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FCF7ED-F994-4C2A-A68F-C3B54ECC42A3}" type="datetimeFigureOut">
              <a:rPr lang="en-US" smtClean="0"/>
              <a:t>12/13/2019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1785862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FCF7ED-F994-4C2A-A68F-C3B54ECC42A3}" type="datetimeFigureOut">
              <a:rPr lang="en-US" smtClean="0"/>
              <a:t>12/13/2019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1699810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FCF7ED-F994-4C2A-A68F-C3B54ECC42A3}" type="datetimeFigureOut">
              <a:rPr lang="en-US" smtClean="0"/>
              <a:t>12/13/2019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22F764-E247-4AA2-B1A3-6A7184AA7B40}" type="slidenum">
              <a:rPr lang="en-US" smtClean="0"/>
              <a:t>‹#›</a:t>
            </a:fld>
            <a:endParaRPr lang="en-US"/>
          </a:p>
        </p:txBody>
      </p:sp>
    </p:spTree>
    <p:extLst>
      <p:ext uri="{BB962C8B-B14F-4D97-AF65-F5344CB8AC3E}">
        <p14:creationId xmlns:p14="http://schemas.microsoft.com/office/powerpoint/2010/main" val="2590825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FCF7ED-F994-4C2A-A68F-C3B54ECC42A3}" type="datetimeFigureOut">
              <a:rPr lang="en-US" smtClean="0"/>
              <a:t>12/13/2019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22F764-E247-4AA2-B1A3-6A7184AA7B40}" type="slidenum">
              <a:rPr lang="en-US" smtClean="0"/>
              <a:t>‹#›</a:t>
            </a:fld>
            <a:endParaRPr lang="en-US"/>
          </a:p>
        </p:txBody>
      </p:sp>
    </p:spTree>
    <p:extLst>
      <p:ext uri="{BB962C8B-B14F-4D97-AF65-F5344CB8AC3E}">
        <p14:creationId xmlns:p14="http://schemas.microsoft.com/office/powerpoint/2010/main" val="6023818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6459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424731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38:2</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And Judah saw there a daughter of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certain Canaanite whose name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was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Shua</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and he married her and went in to her.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6248966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61536" y="1647568"/>
            <a:ext cx="7669427" cy="1938992"/>
          </a:xfrm>
          <a:prstGeom prst="rect">
            <a:avLst/>
          </a:prstGeom>
          <a:noFill/>
        </p:spPr>
        <p:txBody>
          <a:bodyPr wrap="square" rtlCol="0">
            <a:spAutoFit/>
          </a:bodyPr>
          <a:lstStyle/>
          <a:p>
            <a:pPr algn="ct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We need to be careful of </a:t>
            </a:r>
            <a:endPar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who </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our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COMPANY</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is.</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369582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258532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38:3</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So she conceived and bore a son,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he called his name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Er</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9533634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258532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38:4</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She conceived again and bore a son, and she called his name Onan.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1819111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38:5</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And she conceived yet again and bore a son, and called his name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Shelah</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He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was at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Chezib</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when she bore him.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2676029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258532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38:6</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Then Judah took a wife for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Er</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his firstborn, and her name was Tamar.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7786703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38:7</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But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Er</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Judah’s firstborn,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was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wicked in the sight of the Lord, and the Lord killed him.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4072344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38:8</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And Judah said to Onan, “Go in to your brother’s wife and marry her,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raise up an heir to your brother.”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0376010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258532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38:9</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But Onan knew that the heir would not be his;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8911994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38:10</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And the thing which he did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displeased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 Lord; therefore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He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killed him also.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0082576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2249801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61536" y="1647568"/>
            <a:ext cx="7669427" cy="2862322"/>
          </a:xfrm>
          <a:prstGeom prst="rect">
            <a:avLst/>
          </a:prstGeom>
          <a:noFill/>
        </p:spPr>
        <p:txBody>
          <a:bodyPr wrap="square" rtlCol="0">
            <a:spAutoFit/>
          </a:bodyPr>
          <a:lstStyle/>
          <a:p>
            <a:pPr algn="ct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Having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NO</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fear of the Lord may be costing you </a:t>
            </a:r>
            <a:endPar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His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BLESSINGS</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0291969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90931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38:11</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Then Judah said to Tamar his daughter-in-law, “Remain a widow in your father’s house till my son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Shelah</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is grown.” For he </a:t>
            </a: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said,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“Lest he also die like his brothers.” And Tamar went and dwelt in her father’s house.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154808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90931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38:12</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Now in the process of time the daughter of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Shua</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Judah’s wife, died; and Judah was comforted, and went up to his sheepshearers at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Timnah</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he and his friend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Hirah</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the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Adullamite</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5974050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38:13</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And it was told Tamar, saying,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Look, your father-in-law is going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up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to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Timnah</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to shear his sheep.”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7914855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724644"/>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38:14</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2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So she took off her widow’s garments, covered herself with a veil and wrapped herself, and sat in an open place which was on the way to </a:t>
            </a:r>
            <a:r>
              <a:rPr lang="en-US" sz="52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Timnah</a:t>
            </a:r>
            <a:r>
              <a:rPr lang="en-US" sz="52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for she saw that </a:t>
            </a:r>
            <a:r>
              <a:rPr lang="en-US" sz="52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Shelah</a:t>
            </a:r>
            <a:r>
              <a:rPr lang="en-US" sz="52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was grown, and she was not given to him as a wife. </a:t>
            </a:r>
            <a:endParaRPr lang="en-US" sz="52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588923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38:15</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When Judah saw her, he thought she was a harlot, because she had covered her face.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40673794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61536" y="1647568"/>
            <a:ext cx="7669427" cy="1938992"/>
          </a:xfrm>
          <a:prstGeom prst="rect">
            <a:avLst/>
          </a:prstGeom>
          <a:noFill/>
        </p:spPr>
        <p:txBody>
          <a:bodyPr wrap="square" rtlCol="0">
            <a:spAutoFit/>
          </a:bodyPr>
          <a:lstStyle/>
          <a:p>
            <a:pPr algn="ct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Judah’s sin began </a:t>
            </a:r>
            <a:endPar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in </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EYE</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4545846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07831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2 Peter 2:14</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having eyes full of adultery and that cannot cease from sin, enticing unstable souls. They have a heart trained in covetous practices,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are accursed children.</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8741313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61536" y="1647568"/>
            <a:ext cx="7669427" cy="1938992"/>
          </a:xfrm>
          <a:prstGeom prst="rect">
            <a:avLst/>
          </a:prstGeom>
          <a:noFill/>
        </p:spPr>
        <p:txBody>
          <a:bodyPr wrap="square" rtlCol="0">
            <a:spAutoFit/>
          </a:bodyPr>
          <a:lstStyle/>
          <a:p>
            <a:pPr algn="ct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Good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INTENTIONS</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6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can </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be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SINFUL</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923892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90931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38:16</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Then he turned to her by the way, and said, “Please let me come in to you”; for he did not know that she was his daughter-in-law. So she said,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What will you give me, that you may come in to me?”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40278726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424731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John 8:41</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You do the deeds of your father.”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Then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they said to Him, “We were not born of fornication; we have one Father—God.”</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9320147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38:17</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And he said, “I will send a young goat from the flock.” So she said, “Will you give me a pledge till you send it?”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1390636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90931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38:18</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Then he said, “What pledge shall I give you?” So she said, “Your signet and cord, and your staff that is in your hand.” Then he gave them to her, and went in to her, and she conceived by him.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7927303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38:19</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So she arose and went away,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and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laid aside her veil and put on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the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garments of her widowhood.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9560819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424731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38:20</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And Judah sent the young goat by the hand of his friend the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Adullamite</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to receive his pledge from the woman’s hand, but he did not find her.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4084887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07831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38:21</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Then he asked the men of that place, saying, “Where is the harlot who was openly by the roadside?” And they said, “There was no harlot in this place.”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4200368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424731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38:22</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So he returned to Judah and said,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I cannot find her. Also, the men of the place said there was no harlot in this place.”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3244883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424731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38:23</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Then Judah said, “Let her take them for herself, lest we be shamed;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for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I sent this young goat and you have not found her.”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260630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61536" y="1647568"/>
            <a:ext cx="7669427" cy="2862322"/>
          </a:xfrm>
          <a:prstGeom prst="rect">
            <a:avLst/>
          </a:prstGeom>
          <a:noFill/>
        </p:spPr>
        <p:txBody>
          <a:bodyPr wrap="square" rtlCol="0">
            <a:spAutoFit/>
          </a:bodyPr>
          <a:lstStyle/>
          <a:p>
            <a:pPr algn="ct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Judah was more concerned about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REPUTATION</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than his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STANDING</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with God.</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508269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674030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38:24</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2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And it came to pass, about three months after, that Judah was told, saying, “Tamar your daughter-in-law has played the harlot; furthermore </a:t>
            </a:r>
            <a:endParaRPr lang="en-US" sz="52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2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she </a:t>
            </a:r>
            <a:r>
              <a:rPr lang="en-US" sz="52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is with child by harlotry.” </a:t>
            </a:r>
            <a:endParaRPr lang="en-US" sz="52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2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So </a:t>
            </a:r>
            <a:r>
              <a:rPr lang="en-US" sz="52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Judah said, “Bring her out and let her be burned!” </a:t>
            </a:r>
            <a:endParaRPr lang="en-US" sz="52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7216196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61536" y="1647568"/>
            <a:ext cx="7669427" cy="1938992"/>
          </a:xfrm>
          <a:prstGeom prst="rect">
            <a:avLst/>
          </a:prstGeom>
          <a:noFill/>
        </p:spPr>
        <p:txBody>
          <a:bodyPr wrap="square" rtlCol="0">
            <a:spAutoFit/>
          </a:bodyPr>
          <a:lstStyle/>
          <a:p>
            <a:pPr algn="ct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We tend to judge others more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HARSHLY</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than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OURSELVES</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3657673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1:1</a:t>
            </a: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 book of the genealogy of </a:t>
            </a: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Jesus Christ, the Son of David, </a:t>
            </a: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 Son of Abraham: </a:t>
            </a:r>
          </a:p>
        </p:txBody>
      </p:sp>
    </p:spTree>
    <p:extLst>
      <p:ext uri="{BB962C8B-B14F-4D97-AF65-F5344CB8AC3E}">
        <p14:creationId xmlns:p14="http://schemas.microsoft.com/office/powerpoint/2010/main" val="9931171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07831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Romans 2:1</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Therefore you are inexcusable,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O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man, whoever you are who judge, for in whatever you judge another you condemn yourself; for you who judge practice the same things.</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0902371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90931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38:25</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When she was brought out,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she </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sent to her father-in-law,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saying</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“By the man to whom these belong, I am with child.” And she said, “Please determine whose these are—the signet and cord, and staff.”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4950285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07831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38:26</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So Judah acknowledged them and said, “She has been more righteous than I, because I did not give her to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Shelah</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my son.” And he never knew her again.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7218533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61536" y="1647568"/>
            <a:ext cx="7669427" cy="1938992"/>
          </a:xfrm>
          <a:prstGeom prst="rect">
            <a:avLst/>
          </a:prstGeom>
          <a:noFill/>
        </p:spPr>
        <p:txBody>
          <a:bodyPr wrap="square" rtlCol="0">
            <a:spAutoFit/>
          </a:bodyPr>
          <a:lstStyle/>
          <a:p>
            <a:pPr algn="ct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One man’s sin may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ENCOURAGE</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another to sin.</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4608514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161536" y="1647568"/>
            <a:ext cx="7669427" cy="1938992"/>
          </a:xfrm>
          <a:prstGeom prst="rect">
            <a:avLst/>
          </a:prstGeom>
          <a:noFill/>
        </p:spPr>
        <p:txBody>
          <a:bodyPr wrap="square" rtlCol="0">
            <a:spAutoFit/>
          </a:bodyPr>
          <a:lstStyle/>
          <a:p>
            <a:pPr algn="ct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No matter how hard we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HIDE</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sin it will </a:t>
            </a:r>
            <a:r>
              <a:rPr lang="en-US" sz="60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REVEALED</a:t>
            </a:r>
            <a:r>
              <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t>
            </a:r>
            <a:endParaRPr lang="en-US" sz="6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272913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424731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Numbers 32:23</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But if you do not do so, then take note, you have sinned against the Lord; and be sure your sin will find you out.</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7308915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38:27</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Now it came to pass, at the time for giving birth, that behold, twins were in her womb.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8987712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078313"/>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38:28</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And so it was, when she was giving birth, that the one put out his hand; and the midwife took a scarlet thread and bound it on his hand, saying, “This one came out first.”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9700748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590931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38:29</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Then it happened, as he drew back his hand, that his brother came out unexpectedly; and she said, “How did you break through? This breach be upon you!” Therefore his name was called Perez.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40197150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38:30</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Afterward his brother came out who had the scarlet thread on his hand. And his name was called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Zerah</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27095518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3416320"/>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a:t>
            </a: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1:2</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Abraham begot Isaac, Isaac begot Jacob, and Jacob begot Judah and </a:t>
            </a: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his brothers.</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9954772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9544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2585323"/>
          </a:xfrm>
          <a:prstGeom prst="rect">
            <a:avLst/>
          </a:prstGeom>
          <a:noFill/>
        </p:spPr>
        <p:txBody>
          <a:bodyPr wrap="square" rtlCol="0">
            <a:spAutoFit/>
          </a:bodyPr>
          <a:lstStyle/>
          <a:p>
            <a:pPr algn="ctr"/>
            <a:r>
              <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rPr>
              <a:t>Matthew </a:t>
            </a: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1:3a</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Judah begot Perez and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Zerah</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by </a:t>
            </a:r>
            <a:r>
              <a:rPr lang="en-US" sz="54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Tamar,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11756430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630942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Deuteronomy 25:5</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“If brothers dwell together, and one of them dies and has no son, the widow of the dead man shall not be married to a stranger outside the family; her husband’s brother shall go in to her, take her as his wife, and perform the duty of a husband’s brother to her.</a:t>
            </a:r>
            <a:endParaRPr lang="en-US" sz="5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8652158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6309420"/>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Deuteronomy 25:7</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But if the man does not want to take his brother’s wife, then let his brother’s wife go up to the gate to the elders, and say, ‘My husband’s brother refuses to raise up a name to his brother in Israel; </a:t>
            </a:r>
            <a:endParaRPr lang="en-US" sz="5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000" b="1" dirty="0" smtClean="0">
                <a:solidFill>
                  <a:prstClr val="white"/>
                </a:solidFill>
                <a:effectLst>
                  <a:outerShdw blurRad="38100" dist="38100" dir="2700000" algn="tl">
                    <a:srgbClr val="000000">
                      <a:alpha val="43137"/>
                    </a:srgbClr>
                  </a:outerShdw>
                </a:effectLst>
                <a:latin typeface="Bahnschrift SemiBold Condensed" panose="020B0502040204020203" pitchFamily="34" charset="0"/>
              </a:rPr>
              <a:t>he </a:t>
            </a:r>
            <a:r>
              <a:rPr lang="en-US" sz="5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will not perform the duty of my husband’s brother.’</a:t>
            </a:r>
            <a:endParaRPr lang="en-US" sz="50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6612670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40043" y="148281"/>
            <a:ext cx="8822725" cy="4247317"/>
          </a:xfrm>
          <a:prstGeom prst="rect">
            <a:avLst/>
          </a:prstGeom>
          <a:noFill/>
        </p:spPr>
        <p:txBody>
          <a:bodyPr wrap="square" rtlCol="0">
            <a:spAutoFit/>
          </a:bodyPr>
          <a:lstStyle/>
          <a:p>
            <a:pPr algn="ctr"/>
            <a:r>
              <a:rPr lang="en-US" sz="5400" b="1" u="sng" dirty="0" smtClean="0">
                <a:solidFill>
                  <a:srgbClr val="FFFF00"/>
                </a:solidFill>
                <a:effectLst>
                  <a:outerShdw blurRad="38100" dist="38100" dir="2700000" algn="tl">
                    <a:srgbClr val="000000">
                      <a:alpha val="43137"/>
                    </a:srgbClr>
                  </a:outerShdw>
                </a:effectLst>
                <a:latin typeface="Bahnschrift SemiBold Condensed" panose="020B0502040204020203" pitchFamily="34" charset="0"/>
              </a:rPr>
              <a:t>Genesis 38:1</a:t>
            </a:r>
            <a:endParaRPr lang="en-US" sz="5400" b="1" u="sng" dirty="0">
              <a:solidFill>
                <a:srgbClr val="FFFF00"/>
              </a:solidFill>
              <a:effectLst>
                <a:outerShdw blurRad="38100" dist="38100" dir="2700000" algn="tl">
                  <a:srgbClr val="000000">
                    <a:alpha val="43137"/>
                  </a:srgbClr>
                </a:outerShdw>
              </a:effectLst>
              <a:latin typeface="Bahnschrift SemiBold Condensed" panose="020B0502040204020203" pitchFamily="34" charset="0"/>
            </a:endParaRPr>
          </a:p>
          <a:p>
            <a:pPr algn="ct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It came to pass at that time that Judah departed from his brothers, and visited a certain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Adullamite</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whose name was </a:t>
            </a:r>
            <a:r>
              <a:rPr lang="en-US" sz="5400" b="1" dirty="0" err="1">
                <a:solidFill>
                  <a:prstClr val="white"/>
                </a:solidFill>
                <a:effectLst>
                  <a:outerShdw blurRad="38100" dist="38100" dir="2700000" algn="tl">
                    <a:srgbClr val="000000">
                      <a:alpha val="43137"/>
                    </a:srgbClr>
                  </a:outerShdw>
                </a:effectLst>
                <a:latin typeface="Bahnschrift SemiBold Condensed" panose="020B0502040204020203" pitchFamily="34" charset="0"/>
              </a:rPr>
              <a:t>Hirah</a:t>
            </a:r>
            <a:r>
              <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rPr>
              <a:t>. </a:t>
            </a:r>
            <a:endParaRPr lang="en-US" sz="5400" b="1" dirty="0">
              <a:solidFill>
                <a:prstClr val="white"/>
              </a:solidFill>
              <a:effectLst>
                <a:outerShdw blurRad="38100" dist="38100" dir="2700000" algn="tl">
                  <a:srgbClr val="000000">
                    <a:alpha val="43137"/>
                  </a:srgbClr>
                </a:outerShdw>
              </a:effectLst>
              <a:latin typeface="Bahnschrift SemiBold Condensed" panose="020B0502040204020203" pitchFamily="34" charset="0"/>
            </a:endParaRPr>
          </a:p>
        </p:txBody>
      </p:sp>
    </p:spTree>
    <p:extLst>
      <p:ext uri="{BB962C8B-B14F-4D97-AF65-F5344CB8AC3E}">
        <p14:creationId xmlns:p14="http://schemas.microsoft.com/office/powerpoint/2010/main" val="35744961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TotalTime>
  <Words>1343</Words>
  <Application>Microsoft Office PowerPoint</Application>
  <PresentationFormat>On-screen Show (4:3)</PresentationFormat>
  <Paragraphs>117</Paragraphs>
  <Slides>50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Bahnschrift SemiBold Condensed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Seifert</dc:creator>
  <cp:lastModifiedBy>Heather Seifert</cp:lastModifiedBy>
  <cp:revision>13</cp:revision>
  <dcterms:created xsi:type="dcterms:W3CDTF">2019-12-05T20:29:59Z</dcterms:created>
  <dcterms:modified xsi:type="dcterms:W3CDTF">2019-12-13T15:23:59Z</dcterms:modified>
</cp:coreProperties>
</file>