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9" r:id="rId3"/>
    <p:sldId id="283" r:id="rId4"/>
    <p:sldId id="284" r:id="rId5"/>
    <p:sldId id="285" r:id="rId6"/>
    <p:sldId id="286" r:id="rId7"/>
    <p:sldId id="287" r:id="rId8"/>
    <p:sldId id="280" r:id="rId9"/>
    <p:sldId id="288" r:id="rId10"/>
    <p:sldId id="289" r:id="rId11"/>
    <p:sldId id="290" r:id="rId12"/>
    <p:sldId id="291" r:id="rId13"/>
    <p:sldId id="292" r:id="rId14"/>
    <p:sldId id="293" r:id="rId15"/>
    <p:sldId id="294" r:id="rId16"/>
    <p:sldId id="295" r:id="rId17"/>
    <p:sldId id="296" r:id="rId18"/>
    <p:sldId id="297" r:id="rId19"/>
    <p:sldId id="298" r:id="rId20"/>
    <p:sldId id="299" r:id="rId21"/>
    <p:sldId id="300" r:id="rId22"/>
    <p:sldId id="301" r:id="rId23"/>
    <p:sldId id="302" r:id="rId24"/>
    <p:sldId id="303" r:id="rId25"/>
    <p:sldId id="304" r:id="rId26"/>
    <p:sldId id="305" r:id="rId27"/>
    <p:sldId id="306" r:id="rId28"/>
    <p:sldId id="307" r:id="rId29"/>
    <p:sldId id="308" r:id="rId30"/>
    <p:sldId id="309" r:id="rId31"/>
    <p:sldId id="310" r:id="rId32"/>
    <p:sldId id="311" r:id="rId33"/>
    <p:sldId id="312" r:id="rId34"/>
    <p:sldId id="313" r:id="rId35"/>
    <p:sldId id="314" r:id="rId36"/>
    <p:sldId id="315" r:id="rId37"/>
    <p:sldId id="316" r:id="rId38"/>
    <p:sldId id="317" r:id="rId39"/>
    <p:sldId id="318" r:id="rId40"/>
    <p:sldId id="319" r:id="rId41"/>
    <p:sldId id="320" r:id="rId42"/>
    <p:sldId id="321" r:id="rId43"/>
    <p:sldId id="322" r:id="rId44"/>
    <p:sldId id="323" r:id="rId45"/>
    <p:sldId id="324" r:id="rId46"/>
    <p:sldId id="325" r:id="rId47"/>
    <p:sldId id="326" r:id="rId48"/>
    <p:sldId id="327" r:id="rId49"/>
    <p:sldId id="328" r:id="rId50"/>
    <p:sldId id="329" r:id="rId51"/>
    <p:sldId id="330" r:id="rId52"/>
    <p:sldId id="331" r:id="rId53"/>
    <p:sldId id="332" r:id="rId54"/>
    <p:sldId id="333" r:id="rId55"/>
    <p:sldId id="334"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72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DFCF7ED-F994-4C2A-A68F-C3B54ECC42A3}" type="datetimeFigureOut">
              <a:rPr lang="en-US" smtClean="0"/>
              <a:t>12/12/2019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22F764-E247-4AA2-B1A3-6A7184AA7B40}" type="slidenum">
              <a:rPr lang="en-US" smtClean="0"/>
              <a:t>‹#›</a:t>
            </a:fld>
            <a:endParaRPr lang="en-US"/>
          </a:p>
        </p:txBody>
      </p:sp>
    </p:spTree>
    <p:extLst>
      <p:ext uri="{BB962C8B-B14F-4D97-AF65-F5344CB8AC3E}">
        <p14:creationId xmlns:p14="http://schemas.microsoft.com/office/powerpoint/2010/main" val="734488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DFCF7ED-F994-4C2A-A68F-C3B54ECC42A3}" type="datetimeFigureOut">
              <a:rPr lang="en-US" smtClean="0"/>
              <a:t>12/12/2019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22F764-E247-4AA2-B1A3-6A7184AA7B40}" type="slidenum">
              <a:rPr lang="en-US" smtClean="0"/>
              <a:t>‹#›</a:t>
            </a:fld>
            <a:endParaRPr lang="en-US"/>
          </a:p>
        </p:txBody>
      </p:sp>
    </p:spTree>
    <p:extLst>
      <p:ext uri="{BB962C8B-B14F-4D97-AF65-F5344CB8AC3E}">
        <p14:creationId xmlns:p14="http://schemas.microsoft.com/office/powerpoint/2010/main" val="1313790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DFCF7ED-F994-4C2A-A68F-C3B54ECC42A3}" type="datetimeFigureOut">
              <a:rPr lang="en-US" smtClean="0"/>
              <a:t>12/12/2019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22F764-E247-4AA2-B1A3-6A7184AA7B40}" type="slidenum">
              <a:rPr lang="en-US" smtClean="0"/>
              <a:t>‹#›</a:t>
            </a:fld>
            <a:endParaRPr lang="en-US"/>
          </a:p>
        </p:txBody>
      </p:sp>
    </p:spTree>
    <p:extLst>
      <p:ext uri="{BB962C8B-B14F-4D97-AF65-F5344CB8AC3E}">
        <p14:creationId xmlns:p14="http://schemas.microsoft.com/office/powerpoint/2010/main" val="2109224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DFCF7ED-F994-4C2A-A68F-C3B54ECC42A3}" type="datetimeFigureOut">
              <a:rPr lang="en-US" smtClean="0"/>
              <a:t>12/12/2019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22F764-E247-4AA2-B1A3-6A7184AA7B40}" type="slidenum">
              <a:rPr lang="en-US" smtClean="0"/>
              <a:t>‹#›</a:t>
            </a:fld>
            <a:endParaRPr lang="en-US"/>
          </a:p>
        </p:txBody>
      </p:sp>
    </p:spTree>
    <p:extLst>
      <p:ext uri="{BB962C8B-B14F-4D97-AF65-F5344CB8AC3E}">
        <p14:creationId xmlns:p14="http://schemas.microsoft.com/office/powerpoint/2010/main" val="4187436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DFCF7ED-F994-4C2A-A68F-C3B54ECC42A3}" type="datetimeFigureOut">
              <a:rPr lang="en-US" smtClean="0"/>
              <a:t>12/12/2019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22F764-E247-4AA2-B1A3-6A7184AA7B40}" type="slidenum">
              <a:rPr lang="en-US" smtClean="0"/>
              <a:t>‹#›</a:t>
            </a:fld>
            <a:endParaRPr lang="en-US"/>
          </a:p>
        </p:txBody>
      </p:sp>
    </p:spTree>
    <p:extLst>
      <p:ext uri="{BB962C8B-B14F-4D97-AF65-F5344CB8AC3E}">
        <p14:creationId xmlns:p14="http://schemas.microsoft.com/office/powerpoint/2010/main" val="3815650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DFCF7ED-F994-4C2A-A68F-C3B54ECC42A3}" type="datetimeFigureOut">
              <a:rPr lang="en-US" smtClean="0"/>
              <a:t>12/12/2019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22F764-E247-4AA2-B1A3-6A7184AA7B40}" type="slidenum">
              <a:rPr lang="en-US" smtClean="0"/>
              <a:t>‹#›</a:t>
            </a:fld>
            <a:endParaRPr lang="en-US"/>
          </a:p>
        </p:txBody>
      </p:sp>
    </p:spTree>
    <p:extLst>
      <p:ext uri="{BB962C8B-B14F-4D97-AF65-F5344CB8AC3E}">
        <p14:creationId xmlns:p14="http://schemas.microsoft.com/office/powerpoint/2010/main" val="3964298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DFCF7ED-F994-4C2A-A68F-C3B54ECC42A3}" type="datetimeFigureOut">
              <a:rPr lang="en-US" smtClean="0"/>
              <a:t>12/12/2019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22F764-E247-4AA2-B1A3-6A7184AA7B40}" type="slidenum">
              <a:rPr lang="en-US" smtClean="0"/>
              <a:t>‹#›</a:t>
            </a:fld>
            <a:endParaRPr lang="en-US"/>
          </a:p>
        </p:txBody>
      </p:sp>
    </p:spTree>
    <p:extLst>
      <p:ext uri="{BB962C8B-B14F-4D97-AF65-F5344CB8AC3E}">
        <p14:creationId xmlns:p14="http://schemas.microsoft.com/office/powerpoint/2010/main" val="2765377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DFCF7ED-F994-4C2A-A68F-C3B54ECC42A3}" type="datetimeFigureOut">
              <a:rPr lang="en-US" smtClean="0"/>
              <a:t>12/12/2019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22F764-E247-4AA2-B1A3-6A7184AA7B40}" type="slidenum">
              <a:rPr lang="en-US" smtClean="0"/>
              <a:t>‹#›</a:t>
            </a:fld>
            <a:endParaRPr lang="en-US"/>
          </a:p>
        </p:txBody>
      </p:sp>
    </p:spTree>
    <p:extLst>
      <p:ext uri="{BB962C8B-B14F-4D97-AF65-F5344CB8AC3E}">
        <p14:creationId xmlns:p14="http://schemas.microsoft.com/office/powerpoint/2010/main" val="2091813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FCF7ED-F994-4C2A-A68F-C3B54ECC42A3}" type="datetimeFigureOut">
              <a:rPr lang="en-US" smtClean="0"/>
              <a:t>12/12/2019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22F764-E247-4AA2-B1A3-6A7184AA7B40}" type="slidenum">
              <a:rPr lang="en-US" smtClean="0"/>
              <a:t>‹#›</a:t>
            </a:fld>
            <a:endParaRPr lang="en-US"/>
          </a:p>
        </p:txBody>
      </p:sp>
    </p:spTree>
    <p:extLst>
      <p:ext uri="{BB962C8B-B14F-4D97-AF65-F5344CB8AC3E}">
        <p14:creationId xmlns:p14="http://schemas.microsoft.com/office/powerpoint/2010/main" val="1785862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FCF7ED-F994-4C2A-A68F-C3B54ECC42A3}" type="datetimeFigureOut">
              <a:rPr lang="en-US" smtClean="0"/>
              <a:t>12/12/2019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22F764-E247-4AA2-B1A3-6A7184AA7B40}" type="slidenum">
              <a:rPr lang="en-US" smtClean="0"/>
              <a:t>‹#›</a:t>
            </a:fld>
            <a:endParaRPr lang="en-US"/>
          </a:p>
        </p:txBody>
      </p:sp>
    </p:spTree>
    <p:extLst>
      <p:ext uri="{BB962C8B-B14F-4D97-AF65-F5344CB8AC3E}">
        <p14:creationId xmlns:p14="http://schemas.microsoft.com/office/powerpoint/2010/main" val="1699810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FCF7ED-F994-4C2A-A68F-C3B54ECC42A3}" type="datetimeFigureOut">
              <a:rPr lang="en-US" smtClean="0"/>
              <a:t>12/12/2019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22F764-E247-4AA2-B1A3-6A7184AA7B40}" type="slidenum">
              <a:rPr lang="en-US" smtClean="0"/>
              <a:t>‹#›</a:t>
            </a:fld>
            <a:endParaRPr lang="en-US"/>
          </a:p>
        </p:txBody>
      </p:sp>
    </p:spTree>
    <p:extLst>
      <p:ext uri="{BB962C8B-B14F-4D97-AF65-F5344CB8AC3E}">
        <p14:creationId xmlns:p14="http://schemas.microsoft.com/office/powerpoint/2010/main" val="2590825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FCF7ED-F994-4C2A-A68F-C3B54ECC42A3}" type="datetimeFigureOut">
              <a:rPr lang="en-US" smtClean="0"/>
              <a:t>12/12/2019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22F764-E247-4AA2-B1A3-6A7184AA7B40}" type="slidenum">
              <a:rPr lang="en-US" smtClean="0"/>
              <a:t>‹#›</a:t>
            </a:fld>
            <a:endParaRPr lang="en-US"/>
          </a:p>
        </p:txBody>
      </p:sp>
    </p:spTree>
    <p:extLst>
      <p:ext uri="{BB962C8B-B14F-4D97-AF65-F5344CB8AC3E}">
        <p14:creationId xmlns:p14="http://schemas.microsoft.com/office/powerpoint/2010/main" val="6023818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06459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5078313"/>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Joshua 2:3</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So the king of Jericho sent to Rahab, saying, “Bring out the men who have come to you, who have entered your house, for they have come to search out all the country.”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42305323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161536" y="1647568"/>
            <a:ext cx="7669427" cy="2862322"/>
          </a:xfrm>
          <a:prstGeom prst="rect">
            <a:avLst/>
          </a:prstGeom>
          <a:noFill/>
        </p:spPr>
        <p:txBody>
          <a:bodyPr wrap="square" rtlCol="0">
            <a:spAutoFit/>
          </a:bodyPr>
          <a:lstStyle/>
          <a:p>
            <a:pPr algn="ct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Even after conversion </a:t>
            </a:r>
            <a:endParaRPr lang="en-US" sz="60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60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our </a:t>
            </a: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former </a:t>
            </a:r>
            <a:r>
              <a:rPr lang="en-US" sz="60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rPr>
              <a:t>REPUTATION</a:t>
            </a: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a:t>
            </a:r>
            <a:endParaRPr lang="en-US" sz="60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60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may </a:t>
            </a: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stick.</a:t>
            </a:r>
            <a:endPar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18731527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4247317"/>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Joshua 2:4</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Then the woman took the two men and hid them. So she said, “Yes, the men came to me, but I did not know where they were from.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17353716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5078313"/>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Joshua 2:5</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And it happened as the gate was being shut, when it was dark, that the men went out. Where the men went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I </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do not know; pursue them quickly, for you may overtake them.”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35550164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4247317"/>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Joshua 2:6</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(But she had brought them up to the roof and hidden them with the stalks of flax, which she had laid in order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on </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the roof.)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3147862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4247317"/>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Joshua 2:7</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Then the men pursued them by the road to the Jordan, to the fords. And as soon as those who pursued them had gone out, they shut the gate.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19106938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2585323"/>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Joshua 2:8</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Now before they lay down,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she </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came up to them on the roof,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1976834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5078313"/>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Joshua 2:9</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and said to the men: “I know that the Lord has given you the land, that the terror of you has fallen on us, and that all the inhabitants of the land are fainthearted because of you.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40923941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6309420"/>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Joshua 2:10</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For we have heard how the Lord dried up the water of the Red Sea for you when you came out of Egypt, and what you did to the two kings of the Amorites who were on the other side of the Jordan, </a:t>
            </a:r>
            <a:r>
              <a:rPr lang="en-US" sz="5000" b="1" dirty="0" err="1">
                <a:solidFill>
                  <a:prstClr val="white"/>
                </a:solidFill>
                <a:effectLst>
                  <a:outerShdw blurRad="38100" dist="38100" dir="2700000" algn="tl">
                    <a:srgbClr val="000000">
                      <a:alpha val="43137"/>
                    </a:srgbClr>
                  </a:outerShdw>
                </a:effectLst>
                <a:latin typeface="Bahnschrift SemiBold Condensed" panose="020B0502040204020203" pitchFamily="34" charset="0"/>
              </a:rPr>
              <a:t>Sihon</a:t>
            </a:r>
            <a:r>
              <a:rPr lang="en-US" sz="5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and </a:t>
            </a:r>
            <a:r>
              <a:rPr lang="en-US" sz="5000" b="1" dirty="0" err="1">
                <a:solidFill>
                  <a:prstClr val="white"/>
                </a:solidFill>
                <a:effectLst>
                  <a:outerShdw blurRad="38100" dist="38100" dir="2700000" algn="tl">
                    <a:srgbClr val="000000">
                      <a:alpha val="43137"/>
                    </a:srgbClr>
                  </a:outerShdw>
                </a:effectLst>
                <a:latin typeface="Bahnschrift SemiBold Condensed" panose="020B0502040204020203" pitchFamily="34" charset="0"/>
              </a:rPr>
              <a:t>Og</a:t>
            </a:r>
            <a:r>
              <a:rPr lang="en-US" sz="5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whom you utterly destroyed. </a:t>
            </a:r>
            <a:endParaRPr lang="en-US" sz="5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31217504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5909310"/>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Joshua 2:11</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And as soon as we heard these things, our hearts melted; neither did there remain any more courage in anyone because of you, for the Lord your God, He is God in heaven above and on earth beneath.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9592756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3416320"/>
          </a:xfrm>
          <a:prstGeom prst="rect">
            <a:avLst/>
          </a:prstGeom>
          <a:noFill/>
        </p:spPr>
        <p:txBody>
          <a:bodyPr wrap="square" rtlCol="0">
            <a:spAutoFit/>
          </a:bodyPr>
          <a:lstStyle/>
          <a:p>
            <a:pPr algn="ctr"/>
            <a:r>
              <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rPr>
              <a:t>Matthew 1:1</a:t>
            </a: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The book of the genealogy of </a:t>
            </a: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Jesus Christ, the Son of David, </a:t>
            </a: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the Son of Abraham: </a:t>
            </a:r>
          </a:p>
        </p:txBody>
      </p:sp>
    </p:spTree>
    <p:extLst>
      <p:ext uri="{BB962C8B-B14F-4D97-AF65-F5344CB8AC3E}">
        <p14:creationId xmlns:p14="http://schemas.microsoft.com/office/powerpoint/2010/main" val="9320147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5078313"/>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Joshua 2:12</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Now therefore, I beg you, swear to me by the Lord, since I have shown you kindness, that you also will show kindness to my father’s house, and give me a true token,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20439173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4247317"/>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Joshua 2:13</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and spare my father, my mother,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my </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brothers, my sisters, and all that they have, and deliver our lives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from </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death.”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40712695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5909310"/>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Joshua 2:14</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So the men answered her, “Our lives for yours, if none of you tell this business of ours. And it shall be, when the Lord has given us the land, that we will deal kindly and truly with you.”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2145389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4247317"/>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Joshua 2:15</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Then she let them down by a rope through the window, for her house was on the city wall; she dwelt on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the </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wall.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9675684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5078313"/>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Joshua 2:16</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And she said to them, “Get to the mountain, lest the pursuers meet you. Hide there three days, until the pursuers have returned. Afterward you may go your way.”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17539880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3416320"/>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Joshua 2:17</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So the men said to her: “We will be blameless of this oath of yours which you have made us swear,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37665720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5539978"/>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Joshua 2:18</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unless, when we come into the land, you bind this line of scarlet cord in the window through which you let us down, and unless you bring your father, your mother, your brothers, and all your father’s household to your own home. </a:t>
            </a:r>
            <a:endParaRPr lang="en-US" sz="5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17853860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161536" y="1647568"/>
            <a:ext cx="7669427" cy="2862322"/>
          </a:xfrm>
          <a:prstGeom prst="rect">
            <a:avLst/>
          </a:prstGeom>
          <a:noFill/>
        </p:spPr>
        <p:txBody>
          <a:bodyPr wrap="square" rtlCol="0">
            <a:spAutoFit/>
          </a:bodyPr>
          <a:lstStyle/>
          <a:p>
            <a:pPr algn="ct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Rahab’s </a:t>
            </a:r>
            <a:r>
              <a:rPr lang="en-US" sz="60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FAITH</a:t>
            </a:r>
            <a:r>
              <a:rPr lang="en-US" sz="60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 </a:t>
            </a: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and </a:t>
            </a:r>
            <a:r>
              <a:rPr lang="en-US" sz="60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WORKS</a:t>
            </a:r>
            <a:r>
              <a:rPr lang="en-US" sz="60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 </a:t>
            </a: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are used to teach us in </a:t>
            </a:r>
            <a:endParaRPr lang="en-US" sz="60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60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New </a:t>
            </a: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Testament.</a:t>
            </a:r>
            <a:endPar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438008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161536" y="1647568"/>
            <a:ext cx="7669427" cy="1938992"/>
          </a:xfrm>
          <a:prstGeom prst="rect">
            <a:avLst/>
          </a:prstGeom>
          <a:noFill/>
        </p:spPr>
        <p:txBody>
          <a:bodyPr wrap="square" rtlCol="0">
            <a:spAutoFit/>
          </a:bodyPr>
          <a:lstStyle/>
          <a:p>
            <a:pPr algn="ct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God </a:t>
            </a:r>
            <a:r>
              <a:rPr lang="en-US" sz="60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rPr>
              <a:t>CAN</a:t>
            </a: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and </a:t>
            </a:r>
            <a:r>
              <a:rPr lang="en-US" sz="60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rPr>
              <a:t>WILL</a:t>
            </a: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forgive </a:t>
            </a:r>
            <a:endParaRPr lang="en-US" sz="60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60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all </a:t>
            </a: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who repent.</a:t>
            </a:r>
            <a:endPar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24723649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5078313"/>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Matthew 21:31</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Which of the two did the will of his father?” They said to Him, “The first.” Jesus said to them, “Assuredly, I say to you that tax collectors and harlots enter the kingdom of God before you.</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23773045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3416320"/>
          </a:xfrm>
          <a:prstGeom prst="rect">
            <a:avLst/>
          </a:prstGeom>
          <a:noFill/>
        </p:spPr>
        <p:txBody>
          <a:bodyPr wrap="square" rtlCol="0">
            <a:spAutoFit/>
          </a:bodyPr>
          <a:lstStyle/>
          <a:p>
            <a:pPr algn="ctr"/>
            <a:r>
              <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rPr>
              <a:t>Matthew </a:t>
            </a: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1:2</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Abraham begot Isaac, Isaac begot Jacob, and Jacob begot Judah and </a:t>
            </a: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his brothers.</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39954772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161536" y="1647568"/>
            <a:ext cx="7669427" cy="2862322"/>
          </a:xfrm>
          <a:prstGeom prst="rect">
            <a:avLst/>
          </a:prstGeom>
          <a:noFill/>
        </p:spPr>
        <p:txBody>
          <a:bodyPr wrap="square" rtlCol="0">
            <a:spAutoFit/>
          </a:bodyPr>
          <a:lstStyle/>
          <a:p>
            <a:pPr algn="ct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We may have to bear a </a:t>
            </a:r>
            <a:endParaRPr lang="en-US" sz="60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60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NAME</a:t>
            </a:r>
            <a:r>
              <a:rPr lang="en-US" sz="60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 </a:t>
            </a:r>
            <a:r>
              <a:rPr lang="en-US" sz="60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rPr>
              <a:t>TAG</a:t>
            </a: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for our behavior before our </a:t>
            </a:r>
            <a:r>
              <a:rPr lang="en-US" sz="60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rPr>
              <a:t>CONVERSION</a:t>
            </a: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a:t>
            </a:r>
            <a:endPar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40176502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161536" y="1647568"/>
            <a:ext cx="7669427" cy="1938992"/>
          </a:xfrm>
          <a:prstGeom prst="rect">
            <a:avLst/>
          </a:prstGeom>
          <a:noFill/>
        </p:spPr>
        <p:txBody>
          <a:bodyPr wrap="square" rtlCol="0">
            <a:spAutoFit/>
          </a:bodyPr>
          <a:lstStyle/>
          <a:p>
            <a:pPr algn="ct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Many wicked end up with </a:t>
            </a:r>
            <a:endParaRPr lang="en-US" sz="60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60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a </a:t>
            </a: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very </a:t>
            </a:r>
            <a:r>
              <a:rPr lang="en-US" sz="60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rPr>
              <a:t>STRONG</a:t>
            </a: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a:t>
            </a:r>
            <a:r>
              <a:rPr lang="en-US" sz="60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rPr>
              <a:t>FAITH</a:t>
            </a: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a:t>
            </a:r>
            <a:endPar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41342744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161536" y="1647568"/>
            <a:ext cx="7669427" cy="1938992"/>
          </a:xfrm>
          <a:prstGeom prst="rect">
            <a:avLst/>
          </a:prstGeom>
          <a:noFill/>
        </p:spPr>
        <p:txBody>
          <a:bodyPr wrap="square" rtlCol="0">
            <a:spAutoFit/>
          </a:bodyPr>
          <a:lstStyle/>
          <a:p>
            <a:pPr algn="ct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Obedience in the face of </a:t>
            </a:r>
            <a:r>
              <a:rPr lang="en-US" sz="60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rPr>
              <a:t>DANGER</a:t>
            </a: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shows faith.</a:t>
            </a:r>
            <a:endPar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17430214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161536" y="1647568"/>
            <a:ext cx="7669427" cy="1938992"/>
          </a:xfrm>
          <a:prstGeom prst="rect">
            <a:avLst/>
          </a:prstGeom>
          <a:noFill/>
        </p:spPr>
        <p:txBody>
          <a:bodyPr wrap="square" rtlCol="0">
            <a:spAutoFit/>
          </a:bodyPr>
          <a:lstStyle/>
          <a:p>
            <a:pPr algn="ct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Our obligations to </a:t>
            </a:r>
            <a:r>
              <a:rPr lang="en-US" sz="60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rPr>
              <a:t>GOD</a:t>
            </a: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a:t>
            </a:r>
            <a:endParaRPr lang="en-US" sz="60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60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are </a:t>
            </a: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the most important.</a:t>
            </a:r>
            <a:endPar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6330527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4247317"/>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James 2:25</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Likewise, was not Rahab the harlot also justified by works when she received the messengers and sent them out another way?</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35341640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4247317"/>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Hebrews 11:31</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By faith the harlot Rahab did not perish with those who did not believe, when she had received the spies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with </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peace.</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35719353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3416320"/>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Leviticus 25:24</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And in all the land of your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possession </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you shall grant redemption of the land.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20929675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5078313"/>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Leviticus 25:25</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‘If one of your brethren becomes poor, and has sold some of his possession, and if his redeeming relative comes to redeem it, then he may redeem what his brother sold.</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42053171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5909310"/>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Ruth 4:1</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Now Boaz went up to the gate and sat down there; and behold, the close relative of whom Boaz had spoken came by. So Boaz said, “Come aside, friend, sit down here.” So he came aside and sat down.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34409064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3416320"/>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Ruth 4:2</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And he took ten men of the elders of the city, and said, “Sit down here.”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So </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they sat down.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14474211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3416320"/>
          </a:xfrm>
          <a:prstGeom prst="rect">
            <a:avLst/>
          </a:prstGeom>
          <a:noFill/>
        </p:spPr>
        <p:txBody>
          <a:bodyPr wrap="square" rtlCol="0">
            <a:spAutoFit/>
          </a:bodyPr>
          <a:lstStyle/>
          <a:p>
            <a:pPr algn="ctr"/>
            <a:r>
              <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rPr>
              <a:t>Matthew </a:t>
            </a: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1:3</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Judah begot Perez and </a:t>
            </a:r>
            <a:r>
              <a:rPr lang="en-US" sz="5400" b="1" dirty="0" err="1">
                <a:solidFill>
                  <a:prstClr val="white"/>
                </a:solidFill>
                <a:effectLst>
                  <a:outerShdw blurRad="38100" dist="38100" dir="2700000" algn="tl">
                    <a:srgbClr val="000000">
                      <a:alpha val="43137"/>
                    </a:srgbClr>
                  </a:outerShdw>
                </a:effectLst>
                <a:latin typeface="Bahnschrift SemiBold Condensed" panose="020B0502040204020203" pitchFamily="34" charset="0"/>
              </a:rPr>
              <a:t>Zerah</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by </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Tamar, Perez begot Hezron,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and </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Hezron begot Ram.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11756430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5078313"/>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Ruth 4:3</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Then he said to the close relative, “Naomi, who has come back from the country of Moab, sold the piece of land which belonged to our brother </a:t>
            </a:r>
            <a:r>
              <a:rPr lang="en-US" sz="5400" b="1" dirty="0" err="1">
                <a:solidFill>
                  <a:prstClr val="white"/>
                </a:solidFill>
                <a:effectLst>
                  <a:outerShdw blurRad="38100" dist="38100" dir="2700000" algn="tl">
                    <a:srgbClr val="000000">
                      <a:alpha val="43137"/>
                    </a:srgbClr>
                  </a:outerShdw>
                </a:effectLst>
                <a:latin typeface="Bahnschrift SemiBold Condensed" panose="020B0502040204020203" pitchFamily="34" charset="0"/>
              </a:rPr>
              <a:t>Elimelech</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27028693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5878532"/>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Ruth 4:4</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46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And I thought to inform you, saying, ‘Buy it back in the presence of the inhabitants and the elders of my people. If you will redeem it, redeem it; but if you will not redeem it, then tell me, that I may know; for there is no one but you to redeem it, and I am next after you.’ ” And he said, “I will redeem it.” </a:t>
            </a:r>
            <a:endParaRPr lang="en-US" sz="46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34733611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5909310"/>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Ruth 4:5</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Then Boaz said, “On the day you buy the field from the hand of Naomi,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you </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must also buy it from Ruth the </a:t>
            </a:r>
            <a:r>
              <a:rPr lang="en-US" sz="5400" b="1" dirty="0" err="1">
                <a:solidFill>
                  <a:prstClr val="white"/>
                </a:solidFill>
                <a:effectLst>
                  <a:outerShdw blurRad="38100" dist="38100" dir="2700000" algn="tl">
                    <a:srgbClr val="000000">
                      <a:alpha val="43137"/>
                    </a:srgbClr>
                  </a:outerShdw>
                </a:effectLst>
                <a:latin typeface="Bahnschrift SemiBold Condensed" panose="020B0502040204020203" pitchFamily="34" charset="0"/>
              </a:rPr>
              <a:t>Moabitess</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the wife of the dead, to perpetuate the name of the dead through his inheritance.”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4370091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5078313"/>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Ruth 4:6</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And the close relative said, “I cannot redeem it for myself, lest I ruin my own inheritance. You redeem my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right </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of redemption for yourself,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for </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I cannot redeem it.”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177275151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5909310"/>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Ruth 4:7</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Now this was the custom in former times in Israel concerning redeeming and exchanging, to confirm anything: one man took off his sandal and gave it to the other, and this was a confirmation in Israel.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11251652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3416320"/>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Ruth 4:8</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Therefore the close relative said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to </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Boaz, “Buy it for yourself.”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So </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he took off his sandal.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26116679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5909310"/>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Ruth 4:9</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And Boaz said to the elders and all the people, “You are witnesses this day that I have bought all that was </a:t>
            </a:r>
            <a:r>
              <a:rPr lang="en-US" sz="5400" b="1" dirty="0" err="1">
                <a:solidFill>
                  <a:prstClr val="white"/>
                </a:solidFill>
                <a:effectLst>
                  <a:outerShdw blurRad="38100" dist="38100" dir="2700000" algn="tl">
                    <a:srgbClr val="000000">
                      <a:alpha val="43137"/>
                    </a:srgbClr>
                  </a:outerShdw>
                </a:effectLst>
                <a:latin typeface="Bahnschrift SemiBold Condensed" panose="020B0502040204020203" pitchFamily="34" charset="0"/>
              </a:rPr>
              <a:t>Elimelech’s</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and all that was </a:t>
            </a:r>
            <a:r>
              <a:rPr lang="en-US" sz="5400" b="1" dirty="0" err="1">
                <a:solidFill>
                  <a:prstClr val="white"/>
                </a:solidFill>
                <a:effectLst>
                  <a:outerShdw blurRad="38100" dist="38100" dir="2700000" algn="tl">
                    <a:srgbClr val="000000">
                      <a:alpha val="43137"/>
                    </a:srgbClr>
                  </a:outerShdw>
                </a:effectLst>
                <a:latin typeface="Bahnschrift SemiBold Condensed" panose="020B0502040204020203" pitchFamily="34" charset="0"/>
              </a:rPr>
              <a:t>Chilion’s</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and </a:t>
            </a:r>
            <a:r>
              <a:rPr lang="en-US" sz="5400" b="1" dirty="0" err="1">
                <a:solidFill>
                  <a:prstClr val="white"/>
                </a:solidFill>
                <a:effectLst>
                  <a:outerShdw blurRad="38100" dist="38100" dir="2700000" algn="tl">
                    <a:srgbClr val="000000">
                      <a:alpha val="43137"/>
                    </a:srgbClr>
                  </a:outerShdw>
                </a:effectLst>
                <a:latin typeface="Bahnschrift SemiBold Condensed" panose="020B0502040204020203" pitchFamily="34" charset="0"/>
              </a:rPr>
              <a:t>Mahlon’s</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from the hand of Naomi.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283993081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161536" y="1647568"/>
            <a:ext cx="7669427" cy="1938992"/>
          </a:xfrm>
          <a:prstGeom prst="rect">
            <a:avLst/>
          </a:prstGeom>
          <a:noFill/>
        </p:spPr>
        <p:txBody>
          <a:bodyPr wrap="square" rtlCol="0">
            <a:spAutoFit/>
          </a:bodyPr>
          <a:lstStyle/>
          <a:p>
            <a:pPr algn="ct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The unnamed was afraid of </a:t>
            </a:r>
            <a:r>
              <a:rPr lang="en-US" sz="60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rPr>
              <a:t>MARRING</a:t>
            </a: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his inheritance.</a:t>
            </a:r>
            <a:endPar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50254529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4247317"/>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Ruth 4:17</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….“There is a son born to Naomi.”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And </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they called his name Obed.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He </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is the father of Jesse,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the </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father of David.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108575439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2585323"/>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Ruth 4:18</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Now this is the genealogy of Perez: Perez begot Hezron;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10461754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3416320"/>
          </a:xfrm>
          <a:prstGeom prst="rect">
            <a:avLst/>
          </a:prstGeom>
          <a:noFill/>
        </p:spPr>
        <p:txBody>
          <a:bodyPr wrap="square" rtlCol="0">
            <a:spAutoFit/>
          </a:bodyPr>
          <a:lstStyle/>
          <a:p>
            <a:pPr algn="ctr"/>
            <a:r>
              <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rPr>
              <a:t>Matthew </a:t>
            </a: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1:4</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Ram begot Amminadab, Amminadab begot </a:t>
            </a:r>
            <a:r>
              <a:rPr lang="en-US" sz="5400" b="1" dirty="0" err="1">
                <a:solidFill>
                  <a:prstClr val="white"/>
                </a:solidFill>
                <a:effectLst>
                  <a:outerShdw blurRad="38100" dist="38100" dir="2700000" algn="tl">
                    <a:srgbClr val="000000">
                      <a:alpha val="43137"/>
                    </a:srgbClr>
                  </a:outerShdw>
                </a:effectLst>
                <a:latin typeface="Bahnschrift SemiBold Condensed" panose="020B0502040204020203" pitchFamily="34" charset="0"/>
              </a:rPr>
              <a:t>Nahshon</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and </a:t>
            </a:r>
            <a:r>
              <a:rPr lang="en-US" sz="5400" b="1" dirty="0" err="1">
                <a:solidFill>
                  <a:prstClr val="white"/>
                </a:solidFill>
                <a:effectLst>
                  <a:outerShdw blurRad="38100" dist="38100" dir="2700000" algn="tl">
                    <a:srgbClr val="000000">
                      <a:alpha val="43137"/>
                    </a:srgbClr>
                  </a:outerShdw>
                </a:effectLst>
                <a:latin typeface="Bahnschrift SemiBold Condensed" panose="020B0502040204020203" pitchFamily="34" charset="0"/>
              </a:rPr>
              <a:t>Nahshon</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begot Salmon.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336482986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2585323"/>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Ruth 4:19</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Hezron begot Ram,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and </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Ram begot Amminadab;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297646304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2585323"/>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Ruth 4:20</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Amminadab begot </a:t>
            </a:r>
            <a:r>
              <a:rPr lang="en-US" sz="5400" b="1" dirty="0" err="1">
                <a:solidFill>
                  <a:prstClr val="white"/>
                </a:solidFill>
                <a:effectLst>
                  <a:outerShdw blurRad="38100" dist="38100" dir="2700000" algn="tl">
                    <a:srgbClr val="000000">
                      <a:alpha val="43137"/>
                    </a:srgbClr>
                  </a:outerShdw>
                </a:effectLst>
                <a:latin typeface="Bahnschrift SemiBold Condensed" panose="020B0502040204020203" pitchFamily="34" charset="0"/>
              </a:rPr>
              <a:t>Nahshon</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and </a:t>
            </a:r>
            <a:r>
              <a:rPr lang="en-US" sz="5400" b="1" dirty="0" err="1">
                <a:solidFill>
                  <a:prstClr val="white"/>
                </a:solidFill>
                <a:effectLst>
                  <a:outerShdw blurRad="38100" dist="38100" dir="2700000" algn="tl">
                    <a:srgbClr val="000000">
                      <a:alpha val="43137"/>
                    </a:srgbClr>
                  </a:outerShdw>
                </a:effectLst>
                <a:latin typeface="Bahnschrift SemiBold Condensed" panose="020B0502040204020203" pitchFamily="34" charset="0"/>
              </a:rPr>
              <a:t>Nahshon</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begot Salmon;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36713612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2585323"/>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Ruth 4:21</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Salmon begot Boaz,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and </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Boaz begot Obed;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63537782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2585323"/>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Ruth 4:22</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Obed begot Jesse,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and </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Jesse begot David.</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223326191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161536" y="1647568"/>
            <a:ext cx="7669427" cy="1938992"/>
          </a:xfrm>
          <a:prstGeom prst="rect">
            <a:avLst/>
          </a:prstGeom>
          <a:noFill/>
        </p:spPr>
        <p:txBody>
          <a:bodyPr wrap="square" rtlCol="0">
            <a:spAutoFit/>
          </a:bodyPr>
          <a:lstStyle/>
          <a:p>
            <a:pPr algn="ct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Boaz was a </a:t>
            </a:r>
            <a:r>
              <a:rPr lang="en-US" sz="60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rPr>
              <a:t>JUST</a:t>
            </a: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a:t>
            </a:r>
            <a:endParaRPr lang="en-US" sz="60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60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and </a:t>
            </a:r>
            <a:r>
              <a:rPr lang="en-US" sz="60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rPr>
              <a:t>HONEST</a:t>
            </a: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man.</a:t>
            </a:r>
            <a:endPar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23695824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49544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1754326"/>
          </a:xfrm>
          <a:prstGeom prst="rect">
            <a:avLst/>
          </a:prstGeom>
          <a:noFill/>
        </p:spPr>
        <p:txBody>
          <a:bodyPr wrap="square" rtlCol="0">
            <a:spAutoFit/>
          </a:bodyPr>
          <a:lstStyle/>
          <a:p>
            <a:pPr algn="ctr"/>
            <a:r>
              <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rPr>
              <a:t>Matthew </a:t>
            </a: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1:5</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Salmon begot Boaz by Rahab,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23598784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5909310"/>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Joshua 2:1</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Now Joshua the son of Nun sent out two men from Acacia Grove to spy secretly, saying, “Go, view the land, especially Jericho.” So they went,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and </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came to the house of a harlot named Rahab, and lodged there.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39191103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161536" y="1647568"/>
            <a:ext cx="7669427" cy="1938992"/>
          </a:xfrm>
          <a:prstGeom prst="rect">
            <a:avLst/>
          </a:prstGeom>
          <a:noFill/>
        </p:spPr>
        <p:txBody>
          <a:bodyPr wrap="square" rtlCol="0">
            <a:spAutoFit/>
          </a:bodyPr>
          <a:lstStyle/>
          <a:p>
            <a:pPr algn="ct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Providence of God </a:t>
            </a:r>
            <a:r>
              <a:rPr lang="en-US" sz="60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rPr>
              <a:t>DIRECTED</a:t>
            </a: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them to the right person.</a:t>
            </a:r>
            <a:endPar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13130425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4247317"/>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Joshua 2:2</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And it was told the king of Jericho, saying, “Behold, men have come here tonight from the children of Israel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to </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search out the country.”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168040628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51</TotalTime>
  <Words>1503</Words>
  <Application>Microsoft Office PowerPoint</Application>
  <PresentationFormat>On-screen Show (4:3)</PresentationFormat>
  <Paragraphs>132</Paragraphs>
  <Slides>55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55</vt:i4>
      </vt:variant>
    </vt:vector>
  </HeadingPairs>
  <TitlesOfParts>
    <vt:vector size="60" baseType="lpstr">
      <vt:lpstr>Arial</vt:lpstr>
      <vt:lpstr>Bahnschrift SemiBold Condensed</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 Seifert</dc:creator>
  <cp:lastModifiedBy>Heather Seifert</cp:lastModifiedBy>
  <cp:revision>7</cp:revision>
  <dcterms:created xsi:type="dcterms:W3CDTF">2019-12-05T20:29:59Z</dcterms:created>
  <dcterms:modified xsi:type="dcterms:W3CDTF">2019-12-12T20:50:10Z</dcterms:modified>
</cp:coreProperties>
</file>