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1"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44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918CB3-01F7-4F9F-B829-130848261B8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1320621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918CB3-01F7-4F9F-B829-130848261B8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948777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918CB3-01F7-4F9F-B829-130848261B8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78587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918CB3-01F7-4F9F-B829-130848261B8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2726141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918CB3-01F7-4F9F-B829-130848261B81}" type="datetimeFigureOut">
              <a:rPr lang="en-US" smtClean="0"/>
              <a:t>11/1/2019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303627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918CB3-01F7-4F9F-B829-130848261B8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384420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918CB3-01F7-4F9F-B829-130848261B81}" type="datetimeFigureOut">
              <a:rPr lang="en-US" smtClean="0"/>
              <a:t>11/1/2019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118451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918CB3-01F7-4F9F-B829-130848261B81}" type="datetimeFigureOut">
              <a:rPr lang="en-US" smtClean="0"/>
              <a:t>11/1/2019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1290065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18CB3-01F7-4F9F-B829-130848261B81}" type="datetimeFigureOut">
              <a:rPr lang="en-US" smtClean="0"/>
              <a:t>11/1/2019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279081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18CB3-01F7-4F9F-B829-130848261B8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241210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18CB3-01F7-4F9F-B829-130848261B81}" type="datetimeFigureOut">
              <a:rPr lang="en-US" smtClean="0"/>
              <a:t>11/1/2019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83815-3110-4FD8-BB8E-3C930F485D31}" type="slidenum">
              <a:rPr lang="en-US" smtClean="0"/>
              <a:t>‹#›</a:t>
            </a:fld>
            <a:endParaRPr lang="en-US"/>
          </a:p>
        </p:txBody>
      </p:sp>
    </p:spTree>
    <p:extLst>
      <p:ext uri="{BB962C8B-B14F-4D97-AF65-F5344CB8AC3E}">
        <p14:creationId xmlns:p14="http://schemas.microsoft.com/office/powerpoint/2010/main" val="130645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18CB3-01F7-4F9F-B829-130848261B81}" type="datetimeFigureOut">
              <a:rPr lang="en-US" smtClean="0"/>
              <a:t>11/1/2019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83815-3110-4FD8-BB8E-3C930F485D31}" type="slidenum">
              <a:rPr lang="en-US" smtClean="0"/>
              <a:t>‹#›</a:t>
            </a:fld>
            <a:endParaRPr lang="en-US"/>
          </a:p>
        </p:txBody>
      </p:sp>
    </p:spTree>
    <p:extLst>
      <p:ext uri="{BB962C8B-B14F-4D97-AF65-F5344CB8AC3E}">
        <p14:creationId xmlns:p14="http://schemas.microsoft.com/office/powerpoint/2010/main" val="2116207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298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323165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6:1</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Brethren, if a man is overtaken in any trespass, you who are spiritual restore such a one….</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3730917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9000"/>
          </a:stretch>
        </a:blipFill>
        <a:effectLst/>
      </p:bgPr>
    </p:bg>
    <p:spTree>
      <p:nvGrpSpPr>
        <p:cNvPr id="1" name=""/>
        <p:cNvGrpSpPr/>
        <p:nvPr/>
      </p:nvGrpSpPr>
      <p:grpSpPr>
        <a:xfrm>
          <a:off x="0" y="0"/>
          <a:ext cx="0" cy="0"/>
          <a:chOff x="0" y="0"/>
          <a:chExt cx="0" cy="0"/>
        </a:xfrm>
      </p:grpSpPr>
      <p:sp>
        <p:nvSpPr>
          <p:cNvPr id="2" name="TextBox 1"/>
          <p:cNvSpPr txBox="1"/>
          <p:nvPr/>
        </p:nvSpPr>
        <p:spPr>
          <a:xfrm>
            <a:off x="3575222" y="716692"/>
            <a:ext cx="5198075" cy="4247317"/>
          </a:xfrm>
          <a:prstGeom prst="rect">
            <a:avLst/>
          </a:prstGeom>
          <a:noFill/>
        </p:spPr>
        <p:txBody>
          <a:bodyPr wrap="square" rtlCol="0">
            <a:spAutoFit/>
          </a:bodyPr>
          <a:lstStyle/>
          <a:p>
            <a:pPr algn="ctr"/>
            <a:r>
              <a:rPr lang="en-US" sz="5400" b="1" dirty="0" smtClean="0">
                <a:solidFill>
                  <a:schemeClr val="bg1"/>
                </a:solidFill>
                <a:latin typeface="Californian FB" panose="0207040306080B030204" pitchFamily="18" charset="0"/>
              </a:rPr>
              <a:t>Restoration </a:t>
            </a:r>
          </a:p>
          <a:p>
            <a:pPr algn="ctr"/>
            <a:r>
              <a:rPr lang="en-US" sz="5400" b="1" dirty="0" smtClean="0">
                <a:solidFill>
                  <a:schemeClr val="bg1"/>
                </a:solidFill>
                <a:latin typeface="Californian FB" panose="0207040306080B030204" pitchFamily="18" charset="0"/>
              </a:rPr>
              <a:t>is the responsibility of the </a:t>
            </a:r>
            <a:r>
              <a:rPr lang="en-US" sz="5400" b="1" dirty="0" smtClean="0">
                <a:solidFill>
                  <a:schemeClr val="bg1"/>
                </a:solidFill>
                <a:latin typeface="Californian FB" panose="0207040306080B030204" pitchFamily="18" charset="0"/>
              </a:rPr>
              <a:t>spiritually </a:t>
            </a:r>
            <a:r>
              <a:rPr lang="en-US" sz="5400" b="1" u="sng" dirty="0" smtClean="0">
                <a:solidFill>
                  <a:srgbClr val="FFFF00"/>
                </a:solidFill>
                <a:latin typeface="Californian FB" panose="0207040306080B030204" pitchFamily="18" charset="0"/>
              </a:rPr>
              <a:t>MATURE</a:t>
            </a:r>
            <a:r>
              <a:rPr lang="en-US" sz="5400" b="1" dirty="0" smtClean="0">
                <a:solidFill>
                  <a:schemeClr val="bg1"/>
                </a:solidFill>
                <a:latin typeface="Californian FB" panose="0207040306080B030204" pitchFamily="18" charset="0"/>
              </a:rPr>
              <a:t>.</a:t>
            </a:r>
            <a:endParaRPr lang="en-US" sz="54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2896712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323165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6:1b</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 in a spirit of gentleness, considering yourself lest you also be tempted.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3889210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9000"/>
          </a:stretch>
        </a:blipFill>
        <a:effectLst/>
      </p:bgPr>
    </p:bg>
    <p:spTree>
      <p:nvGrpSpPr>
        <p:cNvPr id="1" name=""/>
        <p:cNvGrpSpPr/>
        <p:nvPr/>
      </p:nvGrpSpPr>
      <p:grpSpPr>
        <a:xfrm>
          <a:off x="0" y="0"/>
          <a:ext cx="0" cy="0"/>
          <a:chOff x="0" y="0"/>
          <a:chExt cx="0" cy="0"/>
        </a:xfrm>
      </p:grpSpPr>
      <p:sp>
        <p:nvSpPr>
          <p:cNvPr id="2" name="TextBox 1"/>
          <p:cNvSpPr txBox="1"/>
          <p:nvPr/>
        </p:nvSpPr>
        <p:spPr>
          <a:xfrm>
            <a:off x="3575222" y="716692"/>
            <a:ext cx="5198075" cy="3416320"/>
          </a:xfrm>
          <a:prstGeom prst="rect">
            <a:avLst/>
          </a:prstGeom>
          <a:noFill/>
        </p:spPr>
        <p:txBody>
          <a:bodyPr wrap="square" rtlCol="0">
            <a:spAutoFit/>
          </a:bodyPr>
          <a:lstStyle/>
          <a:p>
            <a:pPr algn="ctr"/>
            <a:r>
              <a:rPr lang="en-US" sz="5400" b="1" dirty="0" smtClean="0">
                <a:solidFill>
                  <a:schemeClr val="bg1"/>
                </a:solidFill>
                <a:latin typeface="Californian FB" panose="0207040306080B030204" pitchFamily="18" charset="0"/>
              </a:rPr>
              <a:t>Restoration must be done with </a:t>
            </a:r>
            <a:r>
              <a:rPr lang="en-US" sz="5400" b="1" u="sng" dirty="0" smtClean="0">
                <a:solidFill>
                  <a:srgbClr val="FFFF00"/>
                </a:solidFill>
                <a:latin typeface="Californian FB" panose="0207040306080B030204" pitchFamily="18" charset="0"/>
              </a:rPr>
              <a:t>GENTLENESS</a:t>
            </a:r>
            <a:r>
              <a:rPr lang="en-US" sz="5400" b="1" dirty="0" smtClean="0">
                <a:solidFill>
                  <a:schemeClr val="bg1"/>
                </a:solidFill>
                <a:latin typeface="Californian FB" panose="0207040306080B030204" pitchFamily="18" charset="0"/>
              </a:rPr>
              <a:t>.</a:t>
            </a:r>
            <a:endParaRPr lang="en-US" sz="54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1062384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24622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6:2</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Bear one another’s burdens, and so fulfill the law of Christ.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84457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9000"/>
          </a:stretch>
        </a:blipFill>
        <a:effectLst/>
      </p:bgPr>
    </p:bg>
    <p:spTree>
      <p:nvGrpSpPr>
        <p:cNvPr id="1" name=""/>
        <p:cNvGrpSpPr/>
        <p:nvPr/>
      </p:nvGrpSpPr>
      <p:grpSpPr>
        <a:xfrm>
          <a:off x="0" y="0"/>
          <a:ext cx="0" cy="0"/>
          <a:chOff x="0" y="0"/>
          <a:chExt cx="0" cy="0"/>
        </a:xfrm>
      </p:grpSpPr>
      <p:sp>
        <p:nvSpPr>
          <p:cNvPr id="2" name="TextBox 1"/>
          <p:cNvSpPr txBox="1"/>
          <p:nvPr/>
        </p:nvSpPr>
        <p:spPr>
          <a:xfrm>
            <a:off x="3575222" y="716692"/>
            <a:ext cx="5198075" cy="2585323"/>
          </a:xfrm>
          <a:prstGeom prst="rect">
            <a:avLst/>
          </a:prstGeom>
          <a:noFill/>
        </p:spPr>
        <p:txBody>
          <a:bodyPr wrap="square" rtlCol="0">
            <a:spAutoFit/>
          </a:bodyPr>
          <a:lstStyle/>
          <a:p>
            <a:pPr algn="ctr"/>
            <a:r>
              <a:rPr lang="en-US" sz="5400" b="1" dirty="0" smtClean="0">
                <a:solidFill>
                  <a:schemeClr val="bg1"/>
                </a:solidFill>
                <a:latin typeface="Californian FB" panose="0207040306080B030204" pitchFamily="18" charset="0"/>
              </a:rPr>
              <a:t>Restoration </a:t>
            </a:r>
          </a:p>
          <a:p>
            <a:pPr algn="ctr"/>
            <a:r>
              <a:rPr lang="en-US" sz="5400" b="1" dirty="0" smtClean="0">
                <a:solidFill>
                  <a:schemeClr val="bg1"/>
                </a:solidFill>
                <a:latin typeface="Californian FB" panose="0207040306080B030204" pitchFamily="18" charset="0"/>
              </a:rPr>
              <a:t>is </a:t>
            </a:r>
            <a:r>
              <a:rPr lang="en-US" sz="5400" b="1" u="sng" dirty="0" smtClean="0">
                <a:solidFill>
                  <a:srgbClr val="FFFF00"/>
                </a:solidFill>
                <a:latin typeface="Californian FB" panose="0207040306080B030204" pitchFamily="18" charset="0"/>
              </a:rPr>
              <a:t>LIFTING</a:t>
            </a:r>
            <a:r>
              <a:rPr lang="en-US" sz="5400" b="1" dirty="0" smtClean="0">
                <a:solidFill>
                  <a:schemeClr val="bg1"/>
                </a:solidFill>
                <a:latin typeface="Californian FB" panose="0207040306080B030204" pitchFamily="18" charset="0"/>
              </a:rPr>
              <a:t> burdens.</a:t>
            </a:r>
            <a:endParaRPr lang="en-US" sz="54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1757096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9000"/>
          </a:stretch>
        </a:blipFill>
        <a:effectLst/>
      </p:bgPr>
    </p:bg>
    <p:spTree>
      <p:nvGrpSpPr>
        <p:cNvPr id="1" name=""/>
        <p:cNvGrpSpPr/>
        <p:nvPr/>
      </p:nvGrpSpPr>
      <p:grpSpPr>
        <a:xfrm>
          <a:off x="0" y="0"/>
          <a:ext cx="0" cy="0"/>
          <a:chOff x="0" y="0"/>
          <a:chExt cx="0" cy="0"/>
        </a:xfrm>
      </p:grpSpPr>
      <p:sp>
        <p:nvSpPr>
          <p:cNvPr id="2" name="TextBox 1"/>
          <p:cNvSpPr txBox="1"/>
          <p:nvPr/>
        </p:nvSpPr>
        <p:spPr>
          <a:xfrm>
            <a:off x="3575222" y="716692"/>
            <a:ext cx="5198075" cy="2585323"/>
          </a:xfrm>
          <a:prstGeom prst="rect">
            <a:avLst/>
          </a:prstGeom>
          <a:noFill/>
        </p:spPr>
        <p:txBody>
          <a:bodyPr wrap="square" rtlCol="0">
            <a:spAutoFit/>
          </a:bodyPr>
          <a:lstStyle/>
          <a:p>
            <a:pPr algn="ctr"/>
            <a:r>
              <a:rPr lang="en-US" sz="5400" b="1" dirty="0" smtClean="0">
                <a:solidFill>
                  <a:schemeClr val="bg1"/>
                </a:solidFill>
                <a:latin typeface="Californian FB" panose="0207040306080B030204" pitchFamily="18" charset="0"/>
              </a:rPr>
              <a:t>Restoration </a:t>
            </a:r>
          </a:p>
          <a:p>
            <a:pPr algn="ctr"/>
            <a:r>
              <a:rPr lang="en-US" sz="5400" b="1" dirty="0" smtClean="0">
                <a:solidFill>
                  <a:schemeClr val="bg1"/>
                </a:solidFill>
                <a:latin typeface="Californian FB" panose="0207040306080B030204" pitchFamily="18" charset="0"/>
              </a:rPr>
              <a:t>is always done </a:t>
            </a:r>
          </a:p>
          <a:p>
            <a:pPr algn="ctr"/>
            <a:r>
              <a:rPr lang="en-US" sz="5400" b="1" dirty="0" smtClean="0">
                <a:solidFill>
                  <a:schemeClr val="bg1"/>
                </a:solidFill>
                <a:latin typeface="Californian FB" panose="0207040306080B030204" pitchFamily="18" charset="0"/>
              </a:rPr>
              <a:t>in </a:t>
            </a:r>
            <a:r>
              <a:rPr lang="en-US" sz="5400" b="1" u="sng" dirty="0" smtClean="0">
                <a:solidFill>
                  <a:srgbClr val="FFFF00"/>
                </a:solidFill>
                <a:latin typeface="Californian FB" panose="0207040306080B030204" pitchFamily="18" charset="0"/>
              </a:rPr>
              <a:t>LOVE</a:t>
            </a:r>
            <a:r>
              <a:rPr lang="en-US" sz="5400" b="1" dirty="0" smtClean="0">
                <a:solidFill>
                  <a:schemeClr val="bg1"/>
                </a:solidFill>
                <a:latin typeface="Californian FB" panose="0207040306080B030204" pitchFamily="18" charset="0"/>
              </a:rPr>
              <a:t>.</a:t>
            </a:r>
            <a:endParaRPr lang="en-US" sz="54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354468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323165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6:3</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For if anyone thinks himself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to be something, when he is nothing, he deceives himself.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973747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001095"/>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6:4</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But let each one examine his own work, and then he will have rejoicing in himself alone, and not in another.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288144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24622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Galatians 6:5</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For each one shall bear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his own load.</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2385003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591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9000"/>
          </a:stretch>
        </a:blipFill>
        <a:effectLst/>
      </p:bgPr>
    </p:bg>
    <p:spTree>
      <p:nvGrpSpPr>
        <p:cNvPr id="1" name=""/>
        <p:cNvGrpSpPr/>
        <p:nvPr/>
      </p:nvGrpSpPr>
      <p:grpSpPr>
        <a:xfrm>
          <a:off x="0" y="0"/>
          <a:ext cx="0" cy="0"/>
          <a:chOff x="0" y="0"/>
          <a:chExt cx="0" cy="0"/>
        </a:xfrm>
      </p:grpSpPr>
      <p:sp>
        <p:nvSpPr>
          <p:cNvPr id="2" name="TextBox 1"/>
          <p:cNvSpPr txBox="1"/>
          <p:nvPr/>
        </p:nvSpPr>
        <p:spPr>
          <a:xfrm>
            <a:off x="3476368" y="716692"/>
            <a:ext cx="5395783" cy="3416320"/>
          </a:xfrm>
          <a:prstGeom prst="rect">
            <a:avLst/>
          </a:prstGeom>
          <a:noFill/>
        </p:spPr>
        <p:txBody>
          <a:bodyPr wrap="square" rtlCol="0">
            <a:spAutoFit/>
          </a:bodyPr>
          <a:lstStyle/>
          <a:p>
            <a:pPr algn="ctr"/>
            <a:r>
              <a:rPr lang="en-US" sz="5400" b="1" dirty="0" smtClean="0">
                <a:solidFill>
                  <a:schemeClr val="bg1"/>
                </a:solidFill>
                <a:latin typeface="Californian FB" panose="0207040306080B030204" pitchFamily="18" charset="0"/>
              </a:rPr>
              <a:t>Restoration must be done with careful </a:t>
            </a:r>
            <a:r>
              <a:rPr lang="en-US" sz="5400" b="1" u="sng" dirty="0" smtClean="0">
                <a:solidFill>
                  <a:srgbClr val="FFFF00"/>
                </a:solidFill>
                <a:latin typeface="Californian FB" panose="0207040306080B030204" pitchFamily="18" charset="0"/>
              </a:rPr>
              <a:t>SELF</a:t>
            </a:r>
            <a:r>
              <a:rPr lang="en-US" sz="5400" b="1" dirty="0" smtClean="0">
                <a:solidFill>
                  <a:schemeClr val="bg1"/>
                </a:solidFill>
                <a:latin typeface="Californian FB" panose="0207040306080B030204" pitchFamily="18" charset="0"/>
              </a:rPr>
              <a:t> </a:t>
            </a:r>
            <a:r>
              <a:rPr lang="en-US" sz="5400" b="1" u="sng" dirty="0" smtClean="0">
                <a:solidFill>
                  <a:srgbClr val="FFFF00"/>
                </a:solidFill>
                <a:latin typeface="Californian FB" panose="0207040306080B030204" pitchFamily="18" charset="0"/>
              </a:rPr>
              <a:t>EXAMINATION</a:t>
            </a:r>
            <a:r>
              <a:rPr lang="en-US" sz="5400" b="1" dirty="0" smtClean="0">
                <a:solidFill>
                  <a:schemeClr val="bg1"/>
                </a:solidFill>
                <a:latin typeface="Californian FB" panose="0207040306080B030204" pitchFamily="18" charset="0"/>
              </a:rPr>
              <a:t>.</a:t>
            </a:r>
            <a:endParaRPr lang="en-US" sz="5400" b="1"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349615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77053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Philippians 2:3</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Let nothing be done through selfish ambition or conceit,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but in lowliness of mind let each esteem others better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than himself.</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2826954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001095"/>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1 Corinthians 13:4</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Love suffers long and is kind; love does not envy;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love does not parade itself, </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is not puffed up;</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3009076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5330" y="247135"/>
            <a:ext cx="8905101" cy="598625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2 Corinthians 1:12</a:t>
            </a:r>
          </a:p>
          <a:p>
            <a:pPr algn="ctr"/>
            <a:r>
              <a:rPr lang="en-US" sz="4700" b="1" dirty="0" smtClean="0">
                <a:solidFill>
                  <a:schemeClr val="bg1"/>
                </a:solidFill>
                <a:effectLst>
                  <a:outerShdw blurRad="38100" dist="38100" dir="2700000" algn="tl">
                    <a:srgbClr val="000000">
                      <a:alpha val="43137"/>
                    </a:srgbClr>
                  </a:outerShdw>
                </a:effectLst>
                <a:latin typeface="Californian FB" panose="0207040306080B030204" pitchFamily="18" charset="0"/>
              </a:rPr>
              <a:t>For our boasting is this: the testimony of our conscience that we conducted ourselves in the world in simplicity and godly sincerity, not with fleshly wisdom but by the grace of God, and more abundantly toward you.</a:t>
            </a:r>
            <a:endParaRPr lang="en-US" sz="47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2640196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53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057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001095"/>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John 8:3</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Then the scribes and Pharisees brought to Him a woman caught in adultery. And when they had set her in the midst,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3970442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323165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John 8:4</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they said to Him, “Teacher, this woman was caught in adultery, in the very act.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1226788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001095"/>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John 8:5</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Now Moses, in the law, commanded us that such should be stoned. But what do You say?”</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111742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77053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Acts 21:27</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Now when the seven days were almost ended, the Jews from Asia, seeing him in the temple, stirred up the whole crowd and laid hands on him, </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02581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6093976"/>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Acts 21:28</a:t>
            </a:r>
          </a:p>
          <a:p>
            <a:pPr algn="ctr"/>
            <a:r>
              <a:rPr lang="en-US" sz="4800" b="1" dirty="0" smtClean="0">
                <a:solidFill>
                  <a:schemeClr val="bg1"/>
                </a:solidFill>
                <a:effectLst>
                  <a:outerShdw blurRad="38100" dist="38100" dir="2700000" algn="tl">
                    <a:srgbClr val="000000">
                      <a:alpha val="43137"/>
                    </a:srgbClr>
                  </a:outerShdw>
                </a:effectLst>
                <a:latin typeface="Californian FB" panose="0207040306080B030204" pitchFamily="18" charset="0"/>
              </a:rPr>
              <a:t>crying out, “Men of Israel, help! This is the man who teaches all men everywhere against the people, the law, and this place; and furthermore he also brought Greeks into the temple and has defiled this holy place.” </a:t>
            </a:r>
            <a:endParaRPr lang="en-US" sz="48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4169774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8897" y="247135"/>
            <a:ext cx="8699157" cy="477053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Californian FB" panose="0207040306080B030204" pitchFamily="18" charset="0"/>
              </a:rPr>
              <a:t>Acts 21:29</a:t>
            </a:r>
          </a:p>
          <a:p>
            <a:pPr algn="ct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(For they had previously seen </a:t>
            </a:r>
            <a:r>
              <a:rPr lang="en-US" sz="5000" b="1" dirty="0" err="1" smtClean="0">
                <a:solidFill>
                  <a:schemeClr val="bg1"/>
                </a:solidFill>
                <a:effectLst>
                  <a:outerShdw blurRad="38100" dist="38100" dir="2700000" algn="tl">
                    <a:srgbClr val="000000">
                      <a:alpha val="43137"/>
                    </a:srgbClr>
                  </a:outerShdw>
                </a:effectLst>
                <a:latin typeface="Californian FB" panose="0207040306080B030204" pitchFamily="18" charset="0"/>
              </a:rPr>
              <a:t>Trophimus</a:t>
            </a:r>
            <a:r>
              <a:rPr lang="en-US" sz="5000" b="1" dirty="0" smtClean="0">
                <a:solidFill>
                  <a:schemeClr val="bg1"/>
                </a:solidFill>
                <a:effectLst>
                  <a:outerShdw blurRad="38100" dist="38100" dir="2700000" algn="tl">
                    <a:srgbClr val="000000">
                      <a:alpha val="43137"/>
                    </a:srgbClr>
                  </a:outerShdw>
                </a:effectLst>
                <a:latin typeface="Californian FB" panose="0207040306080B030204" pitchFamily="18" charset="0"/>
              </a:rPr>
              <a:t> the Ephesian with him in the city, whom they supposed that Paul had brought into the temple.)</a:t>
            </a:r>
            <a:endParaRPr lang="en-US" sz="5000" b="1" dirty="0">
              <a:solidFill>
                <a:schemeClr val="bg1"/>
              </a:solidFill>
              <a:effectLst>
                <a:outerShdw blurRad="38100" dist="38100" dir="2700000" algn="tl">
                  <a:srgbClr val="000000">
                    <a:alpha val="43137"/>
                  </a:srgbClr>
                </a:outerShdw>
              </a:effectLst>
              <a:latin typeface="Californian FB" panose="0207040306080B030204" pitchFamily="18" charset="0"/>
            </a:endParaRPr>
          </a:p>
        </p:txBody>
      </p:sp>
    </p:spTree>
    <p:extLst>
      <p:ext uri="{BB962C8B-B14F-4D97-AF65-F5344CB8AC3E}">
        <p14:creationId xmlns:p14="http://schemas.microsoft.com/office/powerpoint/2010/main" val="806637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TotalTime>
  <Words>423</Words>
  <Application>Microsoft Office PowerPoint</Application>
  <PresentationFormat>On-screen Show (4:3)</PresentationFormat>
  <Paragraphs>45</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Californian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3</cp:revision>
  <dcterms:created xsi:type="dcterms:W3CDTF">2019-10-31T17:57:09Z</dcterms:created>
  <dcterms:modified xsi:type="dcterms:W3CDTF">2019-11-01T14:39:16Z</dcterms:modified>
</cp:coreProperties>
</file>