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61" r:id="rId4"/>
    <p:sldId id="259" r:id="rId5"/>
    <p:sldId id="262" r:id="rId6"/>
    <p:sldId id="263" r:id="rId7"/>
    <p:sldId id="264" r:id="rId8"/>
    <p:sldId id="265" r:id="rId9"/>
    <p:sldId id="266" r:id="rId10"/>
    <p:sldId id="268" r:id="rId11"/>
    <p:sldId id="269" r:id="rId12"/>
    <p:sldId id="270" r:id="rId13"/>
    <p:sldId id="271" r:id="rId14"/>
    <p:sldId id="272" r:id="rId15"/>
    <p:sldId id="284"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5D55"/>
    <a:srgbClr val="F5F6F0"/>
    <a:srgbClr val="7D7C43"/>
    <a:srgbClr val="8C8B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AD506B-341D-4C96-B901-4B6967926016}"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89747-252A-4EF9-ACF7-6A7D58539412}" type="slidenum">
              <a:rPr lang="en-US" smtClean="0"/>
              <a:t>‹#›</a:t>
            </a:fld>
            <a:endParaRPr lang="en-US"/>
          </a:p>
        </p:txBody>
      </p:sp>
    </p:spTree>
    <p:extLst>
      <p:ext uri="{BB962C8B-B14F-4D97-AF65-F5344CB8AC3E}">
        <p14:creationId xmlns:p14="http://schemas.microsoft.com/office/powerpoint/2010/main" val="2212575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AD506B-341D-4C96-B901-4B6967926016}"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89747-252A-4EF9-ACF7-6A7D58539412}" type="slidenum">
              <a:rPr lang="en-US" smtClean="0"/>
              <a:t>‹#›</a:t>
            </a:fld>
            <a:endParaRPr lang="en-US"/>
          </a:p>
        </p:txBody>
      </p:sp>
    </p:spTree>
    <p:extLst>
      <p:ext uri="{BB962C8B-B14F-4D97-AF65-F5344CB8AC3E}">
        <p14:creationId xmlns:p14="http://schemas.microsoft.com/office/powerpoint/2010/main" val="19890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AD506B-341D-4C96-B901-4B6967926016}"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89747-252A-4EF9-ACF7-6A7D58539412}" type="slidenum">
              <a:rPr lang="en-US" smtClean="0"/>
              <a:t>‹#›</a:t>
            </a:fld>
            <a:endParaRPr lang="en-US"/>
          </a:p>
        </p:txBody>
      </p:sp>
    </p:spTree>
    <p:extLst>
      <p:ext uri="{BB962C8B-B14F-4D97-AF65-F5344CB8AC3E}">
        <p14:creationId xmlns:p14="http://schemas.microsoft.com/office/powerpoint/2010/main" val="303807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AD506B-341D-4C96-B901-4B6967926016}"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89747-252A-4EF9-ACF7-6A7D58539412}" type="slidenum">
              <a:rPr lang="en-US" smtClean="0"/>
              <a:t>‹#›</a:t>
            </a:fld>
            <a:endParaRPr lang="en-US"/>
          </a:p>
        </p:txBody>
      </p:sp>
    </p:spTree>
    <p:extLst>
      <p:ext uri="{BB962C8B-B14F-4D97-AF65-F5344CB8AC3E}">
        <p14:creationId xmlns:p14="http://schemas.microsoft.com/office/powerpoint/2010/main" val="388184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D506B-341D-4C96-B901-4B6967926016}"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89747-252A-4EF9-ACF7-6A7D58539412}" type="slidenum">
              <a:rPr lang="en-US" smtClean="0"/>
              <a:t>‹#›</a:t>
            </a:fld>
            <a:endParaRPr lang="en-US"/>
          </a:p>
        </p:txBody>
      </p:sp>
    </p:spTree>
    <p:extLst>
      <p:ext uri="{BB962C8B-B14F-4D97-AF65-F5344CB8AC3E}">
        <p14:creationId xmlns:p14="http://schemas.microsoft.com/office/powerpoint/2010/main" val="422341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AD506B-341D-4C96-B901-4B6967926016}" type="datetimeFigureOut">
              <a:rPr lang="en-US" smtClean="0"/>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89747-252A-4EF9-ACF7-6A7D58539412}" type="slidenum">
              <a:rPr lang="en-US" smtClean="0"/>
              <a:t>‹#›</a:t>
            </a:fld>
            <a:endParaRPr lang="en-US"/>
          </a:p>
        </p:txBody>
      </p:sp>
    </p:spTree>
    <p:extLst>
      <p:ext uri="{BB962C8B-B14F-4D97-AF65-F5344CB8AC3E}">
        <p14:creationId xmlns:p14="http://schemas.microsoft.com/office/powerpoint/2010/main" val="17127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AD506B-341D-4C96-B901-4B6967926016}" type="datetimeFigureOut">
              <a:rPr lang="en-US" smtClean="0"/>
              <a:t>12/27/2019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D89747-252A-4EF9-ACF7-6A7D58539412}" type="slidenum">
              <a:rPr lang="en-US" smtClean="0"/>
              <a:t>‹#›</a:t>
            </a:fld>
            <a:endParaRPr lang="en-US"/>
          </a:p>
        </p:txBody>
      </p:sp>
    </p:spTree>
    <p:extLst>
      <p:ext uri="{BB962C8B-B14F-4D97-AF65-F5344CB8AC3E}">
        <p14:creationId xmlns:p14="http://schemas.microsoft.com/office/powerpoint/2010/main" val="92448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AD506B-341D-4C96-B901-4B6967926016}" type="datetimeFigureOut">
              <a:rPr lang="en-US" smtClean="0"/>
              <a:t>12/27/2019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D89747-252A-4EF9-ACF7-6A7D58539412}" type="slidenum">
              <a:rPr lang="en-US" smtClean="0"/>
              <a:t>‹#›</a:t>
            </a:fld>
            <a:endParaRPr lang="en-US"/>
          </a:p>
        </p:txBody>
      </p:sp>
    </p:spTree>
    <p:extLst>
      <p:ext uri="{BB962C8B-B14F-4D97-AF65-F5344CB8AC3E}">
        <p14:creationId xmlns:p14="http://schemas.microsoft.com/office/powerpoint/2010/main" val="2941199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D506B-341D-4C96-B901-4B6967926016}" type="datetimeFigureOut">
              <a:rPr lang="en-US" smtClean="0"/>
              <a:t>12/27/2019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D89747-252A-4EF9-ACF7-6A7D58539412}" type="slidenum">
              <a:rPr lang="en-US" smtClean="0"/>
              <a:t>‹#›</a:t>
            </a:fld>
            <a:endParaRPr lang="en-US"/>
          </a:p>
        </p:txBody>
      </p:sp>
    </p:spTree>
    <p:extLst>
      <p:ext uri="{BB962C8B-B14F-4D97-AF65-F5344CB8AC3E}">
        <p14:creationId xmlns:p14="http://schemas.microsoft.com/office/powerpoint/2010/main" val="327587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D506B-341D-4C96-B901-4B6967926016}" type="datetimeFigureOut">
              <a:rPr lang="en-US" smtClean="0"/>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89747-252A-4EF9-ACF7-6A7D58539412}" type="slidenum">
              <a:rPr lang="en-US" smtClean="0"/>
              <a:t>‹#›</a:t>
            </a:fld>
            <a:endParaRPr lang="en-US"/>
          </a:p>
        </p:txBody>
      </p:sp>
    </p:spTree>
    <p:extLst>
      <p:ext uri="{BB962C8B-B14F-4D97-AF65-F5344CB8AC3E}">
        <p14:creationId xmlns:p14="http://schemas.microsoft.com/office/powerpoint/2010/main" val="2622956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D506B-341D-4C96-B901-4B6967926016}" type="datetimeFigureOut">
              <a:rPr lang="en-US" smtClean="0"/>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89747-252A-4EF9-ACF7-6A7D58539412}" type="slidenum">
              <a:rPr lang="en-US" smtClean="0"/>
              <a:t>‹#›</a:t>
            </a:fld>
            <a:endParaRPr lang="en-US"/>
          </a:p>
        </p:txBody>
      </p:sp>
    </p:spTree>
    <p:extLst>
      <p:ext uri="{BB962C8B-B14F-4D97-AF65-F5344CB8AC3E}">
        <p14:creationId xmlns:p14="http://schemas.microsoft.com/office/powerpoint/2010/main" val="19002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D506B-341D-4C96-B901-4B6967926016}" type="datetimeFigureOut">
              <a:rPr lang="en-US" smtClean="0"/>
              <a:t>12/27/2019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89747-252A-4EF9-ACF7-6A7D58539412}" type="slidenum">
              <a:rPr lang="en-US" smtClean="0"/>
              <a:t>‹#›</a:t>
            </a:fld>
            <a:endParaRPr lang="en-US"/>
          </a:p>
        </p:txBody>
      </p:sp>
    </p:spTree>
    <p:extLst>
      <p:ext uri="{BB962C8B-B14F-4D97-AF65-F5344CB8AC3E}">
        <p14:creationId xmlns:p14="http://schemas.microsoft.com/office/powerpoint/2010/main" val="4102485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675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939114"/>
            <a:ext cx="9144000" cy="3139321"/>
          </a:xfrm>
          <a:prstGeom prst="rect">
            <a:avLst/>
          </a:prstGeom>
          <a:noFill/>
        </p:spPr>
        <p:txBody>
          <a:bodyPr wrap="square" rtlCol="0">
            <a:spAutoFit/>
          </a:bodyPr>
          <a:lstStyle/>
          <a:p>
            <a:pPr algn="ctr"/>
            <a:r>
              <a:rPr lang="en-US" sz="6600" dirty="0" smtClean="0">
                <a:latin typeface="Arial Narrow" panose="020B0606020202030204" pitchFamily="34" charset="0"/>
              </a:rPr>
              <a:t>God won't let us </a:t>
            </a:r>
          </a:p>
          <a:p>
            <a:pPr algn="ctr"/>
            <a:r>
              <a:rPr lang="en-US" sz="6600" b="1" u="sng" dirty="0" smtClean="0">
                <a:solidFill>
                  <a:srgbClr val="165D55"/>
                </a:solidFill>
                <a:latin typeface="Arial Narrow" panose="020B0606020202030204" pitchFamily="34" charset="0"/>
              </a:rPr>
              <a:t>STAY</a:t>
            </a:r>
            <a:r>
              <a:rPr lang="en-US" sz="6600" dirty="0" smtClean="0">
                <a:latin typeface="Arial Narrow" panose="020B0606020202030204" pitchFamily="34" charset="0"/>
              </a:rPr>
              <a:t> where we do not </a:t>
            </a:r>
            <a:r>
              <a:rPr lang="en-US" sz="6600" b="1" u="sng" dirty="0" smtClean="0">
                <a:solidFill>
                  <a:srgbClr val="165D55"/>
                </a:solidFill>
                <a:latin typeface="Arial Narrow" panose="020B0606020202030204" pitchFamily="34" charset="0"/>
              </a:rPr>
              <a:t>BELONG</a:t>
            </a:r>
            <a:r>
              <a:rPr lang="en-US" sz="6600" dirty="0" smtClean="0">
                <a:latin typeface="Arial Narrow" panose="020B0606020202030204" pitchFamily="34" charset="0"/>
              </a:rPr>
              <a:t>.</a:t>
            </a:r>
            <a:endParaRPr lang="en-US" sz="6600" dirty="0">
              <a:latin typeface="Arial Narrow" panose="020B0606020202030204" pitchFamily="34" charset="0"/>
            </a:endParaRPr>
          </a:p>
        </p:txBody>
      </p:sp>
    </p:spTree>
    <p:extLst>
      <p:ext uri="{BB962C8B-B14F-4D97-AF65-F5344CB8AC3E}">
        <p14:creationId xmlns:p14="http://schemas.microsoft.com/office/powerpoint/2010/main" val="2645524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65D55"/>
        </a:solidFill>
        <a:effectLst/>
      </p:bgPr>
    </p:bg>
    <p:spTree>
      <p:nvGrpSpPr>
        <p:cNvPr id="1" name=""/>
        <p:cNvGrpSpPr/>
        <p:nvPr/>
      </p:nvGrpSpPr>
      <p:grpSpPr>
        <a:xfrm>
          <a:off x="0" y="0"/>
          <a:ext cx="0" cy="0"/>
          <a:chOff x="0" y="0"/>
          <a:chExt cx="0" cy="0"/>
        </a:xfrm>
      </p:grpSpPr>
      <p:sp>
        <p:nvSpPr>
          <p:cNvPr id="2" name="TextBox 1"/>
          <p:cNvSpPr txBox="1"/>
          <p:nvPr/>
        </p:nvSpPr>
        <p:spPr>
          <a:xfrm>
            <a:off x="131805" y="115330"/>
            <a:ext cx="8863914" cy="6278642"/>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Genesis 12:5</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4800" dirty="0" smtClean="0">
                <a:solidFill>
                  <a:schemeClr val="bg1"/>
                </a:solidFill>
                <a:effectLst>
                  <a:outerShdw blurRad="38100" dist="38100" dir="2700000" algn="tl">
                    <a:srgbClr val="000000">
                      <a:alpha val="43137"/>
                    </a:srgbClr>
                  </a:outerShdw>
                </a:effectLst>
                <a:latin typeface="Arial Narrow" panose="020B0606020202030204" pitchFamily="34" charset="0"/>
              </a:rPr>
              <a:t>Then Abram took Sarai his wife and Lot his brother’s son, and all their possessions that they had gathered, and the people whom they had acquired in Haran, and they departed to go to the land of Canaan. So they came to the land of Canaan. </a:t>
            </a:r>
            <a:endParaRPr lang="en-US" sz="48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72358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5D55"/>
        </a:solidFill>
        <a:effectLst/>
      </p:bgPr>
    </p:bg>
    <p:spTree>
      <p:nvGrpSpPr>
        <p:cNvPr id="1" name=""/>
        <p:cNvGrpSpPr/>
        <p:nvPr/>
      </p:nvGrpSpPr>
      <p:grpSpPr>
        <a:xfrm>
          <a:off x="0" y="0"/>
          <a:ext cx="0" cy="0"/>
          <a:chOff x="0" y="0"/>
          <a:chExt cx="0" cy="0"/>
        </a:xfrm>
      </p:grpSpPr>
      <p:sp>
        <p:nvSpPr>
          <p:cNvPr id="2" name="TextBox 1"/>
          <p:cNvSpPr txBox="1"/>
          <p:nvPr/>
        </p:nvSpPr>
        <p:spPr>
          <a:xfrm>
            <a:off x="131805" y="115330"/>
            <a:ext cx="8863914" cy="5262979"/>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Genesis 12:6</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Abram passed through the land to the place of </a:t>
            </a:r>
            <a:r>
              <a:rPr lang="en-US" sz="5400" dirty="0" err="1" smtClean="0">
                <a:solidFill>
                  <a:schemeClr val="bg1"/>
                </a:solidFill>
                <a:effectLst>
                  <a:outerShdw blurRad="38100" dist="38100" dir="2700000" algn="tl">
                    <a:srgbClr val="000000">
                      <a:alpha val="43137"/>
                    </a:srgbClr>
                  </a:outerShdw>
                </a:effectLst>
                <a:latin typeface="Arial Narrow" panose="020B0606020202030204" pitchFamily="34" charset="0"/>
              </a:rPr>
              <a:t>Shechem</a:t>
            </a: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 as far as the terebinth tree of </a:t>
            </a:r>
            <a:r>
              <a:rPr lang="en-US" sz="5400" dirty="0" err="1" smtClean="0">
                <a:solidFill>
                  <a:schemeClr val="bg1"/>
                </a:solidFill>
                <a:effectLst>
                  <a:outerShdw blurRad="38100" dist="38100" dir="2700000" algn="tl">
                    <a:srgbClr val="000000">
                      <a:alpha val="43137"/>
                    </a:srgbClr>
                  </a:outerShdw>
                </a:effectLst>
                <a:latin typeface="Arial Narrow" panose="020B0606020202030204" pitchFamily="34" charset="0"/>
              </a:rPr>
              <a:t>Moreh</a:t>
            </a: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And the Canaanites were then in the land. </a:t>
            </a:r>
            <a:endParaRPr lang="en-US" sz="54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195719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380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3000" y="857250"/>
            <a:ext cx="6858000" cy="5143500"/>
          </a:xfrm>
          <a:prstGeom prst="rect">
            <a:avLst/>
          </a:prstGeom>
        </p:spPr>
      </p:pic>
    </p:spTree>
    <p:extLst>
      <p:ext uri="{BB962C8B-B14F-4D97-AF65-F5344CB8AC3E}">
        <p14:creationId xmlns:p14="http://schemas.microsoft.com/office/powerpoint/2010/main" val="387625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246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65D55"/>
        </a:solidFill>
        <a:effectLst/>
      </p:bgPr>
    </p:bg>
    <p:spTree>
      <p:nvGrpSpPr>
        <p:cNvPr id="1" name=""/>
        <p:cNvGrpSpPr/>
        <p:nvPr/>
      </p:nvGrpSpPr>
      <p:grpSpPr>
        <a:xfrm>
          <a:off x="0" y="0"/>
          <a:ext cx="0" cy="0"/>
          <a:chOff x="0" y="0"/>
          <a:chExt cx="0" cy="0"/>
        </a:xfrm>
      </p:grpSpPr>
      <p:sp>
        <p:nvSpPr>
          <p:cNvPr id="2" name="TextBox 1"/>
          <p:cNvSpPr txBox="1"/>
          <p:nvPr/>
        </p:nvSpPr>
        <p:spPr>
          <a:xfrm>
            <a:off x="131805" y="115330"/>
            <a:ext cx="8863914" cy="5262979"/>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Genesis 12:7</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Then the Lord appeared to Abram and said, “To your descendants </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I will give this land.” And there he built an altar to the Lord, who had appeared to him. </a:t>
            </a:r>
            <a:endParaRPr lang="en-US" sz="54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12234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65D55"/>
        </a:solidFill>
        <a:effectLst/>
      </p:bgPr>
    </p:bg>
    <p:spTree>
      <p:nvGrpSpPr>
        <p:cNvPr id="1" name=""/>
        <p:cNvGrpSpPr/>
        <p:nvPr/>
      </p:nvGrpSpPr>
      <p:grpSpPr>
        <a:xfrm>
          <a:off x="0" y="0"/>
          <a:ext cx="0" cy="0"/>
          <a:chOff x="0" y="0"/>
          <a:chExt cx="0" cy="0"/>
        </a:xfrm>
      </p:grpSpPr>
      <p:sp>
        <p:nvSpPr>
          <p:cNvPr id="2" name="TextBox 1"/>
          <p:cNvSpPr txBox="1"/>
          <p:nvPr/>
        </p:nvSpPr>
        <p:spPr>
          <a:xfrm>
            <a:off x="131805" y="115330"/>
            <a:ext cx="8863914" cy="6093976"/>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Genesis 12:8</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And he moved from there to the mountain east of Bethel, and he pitched his tent with Bethel on the west and Ai on the east; there he built an altar to the Lord and called on the name of the Lord. </a:t>
            </a:r>
            <a:endParaRPr lang="en-US" sz="54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914264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65D55"/>
        </a:solidFill>
        <a:effectLst/>
      </p:bgPr>
    </p:bg>
    <p:spTree>
      <p:nvGrpSpPr>
        <p:cNvPr id="1" name=""/>
        <p:cNvGrpSpPr/>
        <p:nvPr/>
      </p:nvGrpSpPr>
      <p:grpSpPr>
        <a:xfrm>
          <a:off x="0" y="0"/>
          <a:ext cx="0" cy="0"/>
          <a:chOff x="0" y="0"/>
          <a:chExt cx="0" cy="0"/>
        </a:xfrm>
      </p:grpSpPr>
      <p:sp>
        <p:nvSpPr>
          <p:cNvPr id="2" name="TextBox 1"/>
          <p:cNvSpPr txBox="1"/>
          <p:nvPr/>
        </p:nvSpPr>
        <p:spPr>
          <a:xfrm>
            <a:off x="131805" y="115330"/>
            <a:ext cx="8863914" cy="2769989"/>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Genesis 12:9</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So Abram journeyed, going on </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still toward the South.</a:t>
            </a:r>
            <a:endParaRPr lang="en-US" sz="54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24806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65D55"/>
        </a:solidFill>
        <a:effectLst/>
      </p:bgPr>
    </p:bg>
    <p:spTree>
      <p:nvGrpSpPr>
        <p:cNvPr id="1" name=""/>
        <p:cNvGrpSpPr/>
        <p:nvPr/>
      </p:nvGrpSpPr>
      <p:grpSpPr>
        <a:xfrm>
          <a:off x="0" y="0"/>
          <a:ext cx="0" cy="0"/>
          <a:chOff x="0" y="0"/>
          <a:chExt cx="0" cy="0"/>
        </a:xfrm>
      </p:grpSpPr>
      <p:sp>
        <p:nvSpPr>
          <p:cNvPr id="2" name="TextBox 1"/>
          <p:cNvSpPr txBox="1"/>
          <p:nvPr/>
        </p:nvSpPr>
        <p:spPr>
          <a:xfrm>
            <a:off x="131805" y="115330"/>
            <a:ext cx="8863914" cy="3600986"/>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Romans 4:1</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What then shall we say that Abraham our father has found according to the flesh? </a:t>
            </a:r>
            <a:endParaRPr lang="en-US" sz="54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982609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944819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65D55"/>
        </a:solidFill>
        <a:effectLst/>
      </p:bgPr>
    </p:bg>
    <p:spTree>
      <p:nvGrpSpPr>
        <p:cNvPr id="1" name=""/>
        <p:cNvGrpSpPr/>
        <p:nvPr/>
      </p:nvGrpSpPr>
      <p:grpSpPr>
        <a:xfrm>
          <a:off x="0" y="0"/>
          <a:ext cx="0" cy="0"/>
          <a:chOff x="0" y="0"/>
          <a:chExt cx="0" cy="0"/>
        </a:xfrm>
      </p:grpSpPr>
      <p:sp>
        <p:nvSpPr>
          <p:cNvPr id="2" name="TextBox 1"/>
          <p:cNvSpPr txBox="1"/>
          <p:nvPr/>
        </p:nvSpPr>
        <p:spPr>
          <a:xfrm>
            <a:off x="131805" y="115330"/>
            <a:ext cx="8863914" cy="3600986"/>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Romans 4:2</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For if Abraham was justified by works, he has something to boast about, but not before God. </a:t>
            </a:r>
            <a:endParaRPr lang="en-US" sz="54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99084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65D55"/>
        </a:solidFill>
        <a:effectLst/>
      </p:bgPr>
    </p:bg>
    <p:spTree>
      <p:nvGrpSpPr>
        <p:cNvPr id="1" name=""/>
        <p:cNvGrpSpPr/>
        <p:nvPr/>
      </p:nvGrpSpPr>
      <p:grpSpPr>
        <a:xfrm>
          <a:off x="0" y="0"/>
          <a:ext cx="0" cy="0"/>
          <a:chOff x="0" y="0"/>
          <a:chExt cx="0" cy="0"/>
        </a:xfrm>
      </p:grpSpPr>
      <p:sp>
        <p:nvSpPr>
          <p:cNvPr id="2" name="TextBox 1"/>
          <p:cNvSpPr txBox="1"/>
          <p:nvPr/>
        </p:nvSpPr>
        <p:spPr>
          <a:xfrm>
            <a:off x="131805" y="115330"/>
            <a:ext cx="8863914" cy="443198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Romans 4:3</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For what does the Scripture say? “Abraham believed God, and it was accounted to him for righteousness.” </a:t>
            </a:r>
            <a:endParaRPr lang="en-US" sz="54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877414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65D55"/>
        </a:solidFill>
        <a:effectLst/>
      </p:bgPr>
    </p:bg>
    <p:spTree>
      <p:nvGrpSpPr>
        <p:cNvPr id="1" name=""/>
        <p:cNvGrpSpPr/>
        <p:nvPr/>
      </p:nvGrpSpPr>
      <p:grpSpPr>
        <a:xfrm>
          <a:off x="0" y="0"/>
          <a:ext cx="0" cy="0"/>
          <a:chOff x="0" y="0"/>
          <a:chExt cx="0" cy="0"/>
        </a:xfrm>
      </p:grpSpPr>
      <p:sp>
        <p:nvSpPr>
          <p:cNvPr id="2" name="TextBox 1"/>
          <p:cNvSpPr txBox="1"/>
          <p:nvPr/>
        </p:nvSpPr>
        <p:spPr>
          <a:xfrm>
            <a:off x="131805" y="115330"/>
            <a:ext cx="8863914" cy="3600986"/>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Romans 4:4</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Now to him who works, </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the wages are not counted as grace but as debt.</a:t>
            </a:r>
            <a:endParaRPr lang="en-US" sz="54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434009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65D55"/>
        </a:solidFill>
        <a:effectLst/>
      </p:bgPr>
    </p:bg>
    <p:spTree>
      <p:nvGrpSpPr>
        <p:cNvPr id="1" name=""/>
        <p:cNvGrpSpPr/>
        <p:nvPr/>
      </p:nvGrpSpPr>
      <p:grpSpPr>
        <a:xfrm>
          <a:off x="0" y="0"/>
          <a:ext cx="0" cy="0"/>
          <a:chOff x="0" y="0"/>
          <a:chExt cx="0" cy="0"/>
        </a:xfrm>
      </p:grpSpPr>
      <p:sp>
        <p:nvSpPr>
          <p:cNvPr id="2" name="TextBox 1"/>
          <p:cNvSpPr txBox="1"/>
          <p:nvPr/>
        </p:nvSpPr>
        <p:spPr>
          <a:xfrm>
            <a:off x="131805" y="115330"/>
            <a:ext cx="8863914" cy="5262979"/>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Hebrews 11:8</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By faith Abraham obeyed when he was called to go out to the place which he would receive as an inheritance. And he went out, </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not knowing where he was going. </a:t>
            </a:r>
            <a:endParaRPr lang="en-US" sz="54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033510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939114"/>
            <a:ext cx="9144000" cy="3139321"/>
          </a:xfrm>
          <a:prstGeom prst="rect">
            <a:avLst/>
          </a:prstGeom>
          <a:noFill/>
        </p:spPr>
        <p:txBody>
          <a:bodyPr wrap="square" rtlCol="0">
            <a:spAutoFit/>
          </a:bodyPr>
          <a:lstStyle/>
          <a:p>
            <a:pPr algn="ctr"/>
            <a:r>
              <a:rPr lang="en-US" sz="6600" dirty="0" smtClean="0">
                <a:latin typeface="Arial Narrow" panose="020B0606020202030204" pitchFamily="34" charset="0"/>
              </a:rPr>
              <a:t>Faith is </a:t>
            </a:r>
            <a:r>
              <a:rPr lang="en-US" sz="6600" b="1" u="sng" dirty="0" smtClean="0">
                <a:solidFill>
                  <a:srgbClr val="165D55"/>
                </a:solidFill>
                <a:latin typeface="Arial Narrow" panose="020B0606020202030204" pitchFamily="34" charset="0"/>
              </a:rPr>
              <a:t>OBEYING</a:t>
            </a:r>
            <a:r>
              <a:rPr lang="en-US" sz="6600" dirty="0" smtClean="0">
                <a:latin typeface="Arial Narrow" panose="020B0606020202030204" pitchFamily="34" charset="0"/>
              </a:rPr>
              <a:t> God </a:t>
            </a:r>
          </a:p>
          <a:p>
            <a:pPr algn="ctr"/>
            <a:r>
              <a:rPr lang="en-US" sz="6600" dirty="0" smtClean="0">
                <a:latin typeface="Arial Narrow" panose="020B0606020202030204" pitchFamily="34" charset="0"/>
              </a:rPr>
              <a:t>even when it makes </a:t>
            </a:r>
          </a:p>
          <a:p>
            <a:pPr algn="ctr"/>
            <a:r>
              <a:rPr lang="en-US" sz="6600" b="1" u="sng" dirty="0" smtClean="0">
                <a:solidFill>
                  <a:srgbClr val="165D55"/>
                </a:solidFill>
                <a:latin typeface="Arial Narrow" panose="020B0606020202030204" pitchFamily="34" charset="0"/>
              </a:rPr>
              <a:t>NO</a:t>
            </a:r>
            <a:r>
              <a:rPr lang="en-US" sz="6600" dirty="0" smtClean="0">
                <a:latin typeface="Arial Narrow" panose="020B0606020202030204" pitchFamily="34" charset="0"/>
              </a:rPr>
              <a:t> earthly </a:t>
            </a:r>
            <a:r>
              <a:rPr lang="en-US" sz="6600" b="1" u="sng" dirty="0" smtClean="0">
                <a:solidFill>
                  <a:srgbClr val="165D55"/>
                </a:solidFill>
                <a:latin typeface="Arial Narrow" panose="020B0606020202030204" pitchFamily="34" charset="0"/>
              </a:rPr>
              <a:t>SENSE</a:t>
            </a:r>
            <a:r>
              <a:rPr lang="en-US" sz="6600" dirty="0" smtClean="0">
                <a:latin typeface="Arial Narrow" panose="020B0606020202030204" pitchFamily="34" charset="0"/>
              </a:rPr>
              <a:t>.</a:t>
            </a:r>
            <a:endParaRPr lang="en-US" sz="6600" dirty="0">
              <a:latin typeface="Arial Narrow" panose="020B0606020202030204" pitchFamily="34" charset="0"/>
            </a:endParaRPr>
          </a:p>
        </p:txBody>
      </p:sp>
    </p:spTree>
    <p:extLst>
      <p:ext uri="{BB962C8B-B14F-4D97-AF65-F5344CB8AC3E}">
        <p14:creationId xmlns:p14="http://schemas.microsoft.com/office/powerpoint/2010/main" val="386317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939114"/>
            <a:ext cx="9144000" cy="2123658"/>
          </a:xfrm>
          <a:prstGeom prst="rect">
            <a:avLst/>
          </a:prstGeom>
          <a:noFill/>
        </p:spPr>
        <p:txBody>
          <a:bodyPr wrap="square" rtlCol="0">
            <a:spAutoFit/>
          </a:bodyPr>
          <a:lstStyle/>
          <a:p>
            <a:pPr algn="ctr"/>
            <a:r>
              <a:rPr lang="en-US" sz="6600" b="1" u="sng" dirty="0" smtClean="0">
                <a:solidFill>
                  <a:srgbClr val="165D55"/>
                </a:solidFill>
                <a:latin typeface="Arial Narrow" panose="020B0606020202030204" pitchFamily="34" charset="0"/>
              </a:rPr>
              <a:t>DAILY</a:t>
            </a:r>
            <a:r>
              <a:rPr lang="en-US" sz="6600" dirty="0" smtClean="0">
                <a:latin typeface="Arial Narrow" panose="020B0606020202030204" pitchFamily="34" charset="0"/>
              </a:rPr>
              <a:t> obedience puts us in the </a:t>
            </a:r>
            <a:r>
              <a:rPr lang="en-US" sz="6600" b="1" u="sng" dirty="0" smtClean="0">
                <a:solidFill>
                  <a:srgbClr val="165D55"/>
                </a:solidFill>
                <a:latin typeface="Arial Narrow" panose="020B0606020202030204" pitchFamily="34" charset="0"/>
              </a:rPr>
              <a:t>CENTER</a:t>
            </a:r>
            <a:r>
              <a:rPr lang="en-US" sz="6600" dirty="0" smtClean="0">
                <a:latin typeface="Arial Narrow" panose="020B0606020202030204" pitchFamily="34" charset="0"/>
              </a:rPr>
              <a:t> of His will.</a:t>
            </a:r>
            <a:endParaRPr lang="en-US" sz="6600" dirty="0">
              <a:latin typeface="Arial Narrow" panose="020B0606020202030204" pitchFamily="34" charset="0"/>
            </a:endParaRPr>
          </a:p>
        </p:txBody>
      </p:sp>
    </p:spTree>
    <p:extLst>
      <p:ext uri="{BB962C8B-B14F-4D97-AF65-F5344CB8AC3E}">
        <p14:creationId xmlns:p14="http://schemas.microsoft.com/office/powerpoint/2010/main" val="1808623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461320"/>
            <a:ext cx="9144000" cy="4154984"/>
          </a:xfrm>
          <a:prstGeom prst="rect">
            <a:avLst/>
          </a:prstGeom>
          <a:noFill/>
        </p:spPr>
        <p:txBody>
          <a:bodyPr wrap="square" rtlCol="0">
            <a:spAutoFit/>
          </a:bodyPr>
          <a:lstStyle/>
          <a:p>
            <a:pPr algn="ctr"/>
            <a:r>
              <a:rPr lang="en-US" sz="6600" dirty="0" smtClean="0">
                <a:latin typeface="Arial Narrow" panose="020B0606020202030204" pitchFamily="34" charset="0"/>
              </a:rPr>
              <a:t>Daily obedience helps us </a:t>
            </a:r>
          </a:p>
          <a:p>
            <a:pPr algn="ctr"/>
            <a:r>
              <a:rPr lang="en-US" sz="6600" dirty="0" smtClean="0">
                <a:latin typeface="Arial Narrow" panose="020B0606020202030204" pitchFamily="34" charset="0"/>
              </a:rPr>
              <a:t>be </a:t>
            </a:r>
            <a:r>
              <a:rPr lang="en-US" sz="6600" b="1" u="sng" dirty="0" smtClean="0">
                <a:solidFill>
                  <a:srgbClr val="165D55"/>
                </a:solidFill>
                <a:latin typeface="Arial Narrow" panose="020B0606020202030204" pitchFamily="34" charset="0"/>
              </a:rPr>
              <a:t>READY</a:t>
            </a:r>
            <a:r>
              <a:rPr lang="en-US" sz="6600" dirty="0" smtClean="0">
                <a:latin typeface="Arial Narrow" panose="020B0606020202030204" pitchFamily="34" charset="0"/>
              </a:rPr>
              <a:t> for the </a:t>
            </a:r>
          </a:p>
          <a:p>
            <a:pPr algn="ctr"/>
            <a:r>
              <a:rPr lang="en-US" sz="6600" b="1" u="sng" dirty="0" smtClean="0">
                <a:solidFill>
                  <a:srgbClr val="165D55"/>
                </a:solidFill>
                <a:latin typeface="Arial Narrow" panose="020B0606020202030204" pitchFamily="34" charset="0"/>
              </a:rPr>
              <a:t>NEXT</a:t>
            </a:r>
            <a:r>
              <a:rPr lang="en-US" sz="6600" dirty="0" smtClean="0">
                <a:latin typeface="Arial Narrow" panose="020B0606020202030204" pitchFamily="34" charset="0"/>
              </a:rPr>
              <a:t> </a:t>
            </a:r>
            <a:r>
              <a:rPr lang="en-US" sz="6600" b="1" u="sng" dirty="0" smtClean="0">
                <a:solidFill>
                  <a:srgbClr val="165D55"/>
                </a:solidFill>
                <a:latin typeface="Arial Narrow" panose="020B0606020202030204" pitchFamily="34" charset="0"/>
              </a:rPr>
              <a:t>ASSIGNMENT</a:t>
            </a:r>
            <a:r>
              <a:rPr lang="en-US" sz="6600" dirty="0" smtClean="0">
                <a:latin typeface="Arial Narrow" panose="020B0606020202030204" pitchFamily="34" charset="0"/>
              </a:rPr>
              <a:t> </a:t>
            </a:r>
          </a:p>
          <a:p>
            <a:pPr algn="ctr"/>
            <a:r>
              <a:rPr lang="en-US" sz="6600" dirty="0" smtClean="0">
                <a:latin typeface="Arial Narrow" panose="020B0606020202030204" pitchFamily="34" charset="0"/>
              </a:rPr>
              <a:t>He has for us.</a:t>
            </a:r>
            <a:endParaRPr lang="en-US" sz="6600" dirty="0">
              <a:latin typeface="Arial Narrow" panose="020B0606020202030204" pitchFamily="34" charset="0"/>
            </a:endParaRPr>
          </a:p>
        </p:txBody>
      </p:sp>
    </p:spTree>
    <p:extLst>
      <p:ext uri="{BB962C8B-B14F-4D97-AF65-F5344CB8AC3E}">
        <p14:creationId xmlns:p14="http://schemas.microsoft.com/office/powerpoint/2010/main" val="1991427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283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1844"/>
            <a:ext cx="9144000" cy="5974312"/>
          </a:xfrm>
          <a:prstGeom prst="rect">
            <a:avLst/>
          </a:prstGeom>
        </p:spPr>
      </p:pic>
    </p:spTree>
    <p:extLst>
      <p:ext uri="{BB962C8B-B14F-4D97-AF65-F5344CB8AC3E}">
        <p14:creationId xmlns:p14="http://schemas.microsoft.com/office/powerpoint/2010/main" val="627871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65D55"/>
        </a:solidFill>
        <a:effectLst/>
      </p:bgPr>
    </p:bg>
    <p:spTree>
      <p:nvGrpSpPr>
        <p:cNvPr id="1" name=""/>
        <p:cNvGrpSpPr/>
        <p:nvPr/>
      </p:nvGrpSpPr>
      <p:grpSpPr>
        <a:xfrm>
          <a:off x="0" y="0"/>
          <a:ext cx="0" cy="0"/>
          <a:chOff x="0" y="0"/>
          <a:chExt cx="0" cy="0"/>
        </a:xfrm>
      </p:grpSpPr>
      <p:sp>
        <p:nvSpPr>
          <p:cNvPr id="2" name="TextBox 1"/>
          <p:cNvSpPr txBox="1"/>
          <p:nvPr/>
        </p:nvSpPr>
        <p:spPr>
          <a:xfrm>
            <a:off x="131805" y="115330"/>
            <a:ext cx="8863914" cy="443198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Matthew 6:33</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Seek the Kingdom of God above all else, and live righteously, </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and he will give you everything you need. </a:t>
            </a:r>
            <a:endParaRPr lang="en-US" sz="54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98604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5D55"/>
        </a:solidFill>
        <a:effectLst/>
      </p:bgPr>
    </p:bg>
    <p:spTree>
      <p:nvGrpSpPr>
        <p:cNvPr id="1" name=""/>
        <p:cNvGrpSpPr/>
        <p:nvPr/>
      </p:nvGrpSpPr>
      <p:grpSpPr>
        <a:xfrm>
          <a:off x="0" y="0"/>
          <a:ext cx="0" cy="0"/>
          <a:chOff x="0" y="0"/>
          <a:chExt cx="0" cy="0"/>
        </a:xfrm>
      </p:grpSpPr>
      <p:sp>
        <p:nvSpPr>
          <p:cNvPr id="2" name="TextBox 1"/>
          <p:cNvSpPr txBox="1"/>
          <p:nvPr/>
        </p:nvSpPr>
        <p:spPr>
          <a:xfrm>
            <a:off x="131805" y="115330"/>
            <a:ext cx="8863914" cy="443198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Matthew 6:34</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So don’t worry about tomorrow, </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for tomorrow will bring its own worries. Today’s trouble is </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enough for today.</a:t>
            </a:r>
            <a:endParaRPr lang="en-US" sz="54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012042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5D55"/>
        </a:solidFill>
        <a:effectLst/>
      </p:bgPr>
    </p:bg>
    <p:spTree>
      <p:nvGrpSpPr>
        <p:cNvPr id="1" name=""/>
        <p:cNvGrpSpPr/>
        <p:nvPr/>
      </p:nvGrpSpPr>
      <p:grpSpPr>
        <a:xfrm>
          <a:off x="0" y="0"/>
          <a:ext cx="0" cy="0"/>
          <a:chOff x="0" y="0"/>
          <a:chExt cx="0" cy="0"/>
        </a:xfrm>
      </p:grpSpPr>
      <p:sp>
        <p:nvSpPr>
          <p:cNvPr id="2" name="TextBox 1"/>
          <p:cNvSpPr txBox="1"/>
          <p:nvPr/>
        </p:nvSpPr>
        <p:spPr>
          <a:xfrm>
            <a:off x="131805" y="115330"/>
            <a:ext cx="8863914" cy="5262979"/>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Genesis 12:1</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Now the Lord had said to Abram: “Get out of your country, from your family and from your father’s house, to a land that I will </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show you. </a:t>
            </a:r>
            <a:endParaRPr lang="en-US" sz="54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555524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5D55"/>
        </a:solidFill>
        <a:effectLst/>
      </p:bgPr>
    </p:bg>
    <p:spTree>
      <p:nvGrpSpPr>
        <p:cNvPr id="1" name=""/>
        <p:cNvGrpSpPr/>
        <p:nvPr/>
      </p:nvGrpSpPr>
      <p:grpSpPr>
        <a:xfrm>
          <a:off x="0" y="0"/>
          <a:ext cx="0" cy="0"/>
          <a:chOff x="0" y="0"/>
          <a:chExt cx="0" cy="0"/>
        </a:xfrm>
      </p:grpSpPr>
      <p:sp>
        <p:nvSpPr>
          <p:cNvPr id="2" name="TextBox 1"/>
          <p:cNvSpPr txBox="1"/>
          <p:nvPr/>
        </p:nvSpPr>
        <p:spPr>
          <a:xfrm>
            <a:off x="131805" y="115330"/>
            <a:ext cx="8863914" cy="443198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Genesis 12:2</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I will make you a great nation; </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I will bless you and make your name great; and you shall be a blessing. </a:t>
            </a:r>
            <a:endParaRPr lang="en-US" sz="54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808529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65D55"/>
        </a:solidFill>
        <a:effectLst/>
      </p:bgPr>
    </p:bg>
    <p:spTree>
      <p:nvGrpSpPr>
        <p:cNvPr id="1" name=""/>
        <p:cNvGrpSpPr/>
        <p:nvPr/>
      </p:nvGrpSpPr>
      <p:grpSpPr>
        <a:xfrm>
          <a:off x="0" y="0"/>
          <a:ext cx="0" cy="0"/>
          <a:chOff x="0" y="0"/>
          <a:chExt cx="0" cy="0"/>
        </a:xfrm>
      </p:grpSpPr>
      <p:sp>
        <p:nvSpPr>
          <p:cNvPr id="2" name="TextBox 1"/>
          <p:cNvSpPr txBox="1"/>
          <p:nvPr/>
        </p:nvSpPr>
        <p:spPr>
          <a:xfrm>
            <a:off x="131805" y="115330"/>
            <a:ext cx="8863914" cy="443198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Genesis 12:3</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I will bless those who bless you, and I will curse him who curses you; and in you all the families of the earth shall be blessed.” </a:t>
            </a:r>
            <a:endParaRPr lang="en-US" sz="54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182638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65D55"/>
        </a:solidFill>
        <a:effectLst/>
      </p:bgPr>
    </p:bg>
    <p:spTree>
      <p:nvGrpSpPr>
        <p:cNvPr id="1" name=""/>
        <p:cNvGrpSpPr/>
        <p:nvPr/>
      </p:nvGrpSpPr>
      <p:grpSpPr>
        <a:xfrm>
          <a:off x="0" y="0"/>
          <a:ext cx="0" cy="0"/>
          <a:chOff x="0" y="0"/>
          <a:chExt cx="0" cy="0"/>
        </a:xfrm>
      </p:grpSpPr>
      <p:sp>
        <p:nvSpPr>
          <p:cNvPr id="2" name="TextBox 1"/>
          <p:cNvSpPr txBox="1"/>
          <p:nvPr/>
        </p:nvSpPr>
        <p:spPr>
          <a:xfrm>
            <a:off x="131805" y="115330"/>
            <a:ext cx="8863914" cy="5262979"/>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Genesis 12:4</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So Abram departed as the Lord had spoken to him, and Lot went with him. And Abram was seventy-five years old when he departed from Haran. </a:t>
            </a:r>
            <a:endParaRPr lang="en-US" sz="54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430441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TotalTime>
  <Words>520</Words>
  <Application>Microsoft Office PowerPoint</Application>
  <PresentationFormat>On-screen Show (4:3)</PresentationFormat>
  <Paragraphs>68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3</cp:revision>
  <dcterms:created xsi:type="dcterms:W3CDTF">2019-12-27T14:55:56Z</dcterms:created>
  <dcterms:modified xsi:type="dcterms:W3CDTF">2019-12-27T15:27:39Z</dcterms:modified>
</cp:coreProperties>
</file>