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268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42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1824A-BB20-45EE-8033-C8E8D0A683D6}" type="datetimeFigureOut">
              <a:rPr lang="en-US" smtClean="0"/>
              <a:t>10/10/2019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5D0145-36E0-413D-B89F-C3E140945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02717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1824A-BB20-45EE-8033-C8E8D0A683D6}" type="datetimeFigureOut">
              <a:rPr lang="en-US" smtClean="0"/>
              <a:t>10/10/2019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5D0145-36E0-413D-B89F-C3E140945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57737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1824A-BB20-45EE-8033-C8E8D0A683D6}" type="datetimeFigureOut">
              <a:rPr lang="en-US" smtClean="0"/>
              <a:t>10/10/2019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5D0145-36E0-413D-B89F-C3E140945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2209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1824A-BB20-45EE-8033-C8E8D0A683D6}" type="datetimeFigureOut">
              <a:rPr lang="en-US" smtClean="0"/>
              <a:t>10/10/2019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5D0145-36E0-413D-B89F-C3E140945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07991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1824A-BB20-45EE-8033-C8E8D0A683D6}" type="datetimeFigureOut">
              <a:rPr lang="en-US" smtClean="0"/>
              <a:t>10/10/2019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5D0145-36E0-413D-B89F-C3E140945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06481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1824A-BB20-45EE-8033-C8E8D0A683D6}" type="datetimeFigureOut">
              <a:rPr lang="en-US" smtClean="0"/>
              <a:t>10/10/2019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5D0145-36E0-413D-B89F-C3E140945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98530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1824A-BB20-45EE-8033-C8E8D0A683D6}" type="datetimeFigureOut">
              <a:rPr lang="en-US" smtClean="0"/>
              <a:t>10/10/2019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5D0145-36E0-413D-B89F-C3E140945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00266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1824A-BB20-45EE-8033-C8E8D0A683D6}" type="datetimeFigureOut">
              <a:rPr lang="en-US" smtClean="0"/>
              <a:t>10/10/2019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5D0145-36E0-413D-B89F-C3E140945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04979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1824A-BB20-45EE-8033-C8E8D0A683D6}" type="datetimeFigureOut">
              <a:rPr lang="en-US" smtClean="0"/>
              <a:t>10/10/2019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5D0145-36E0-413D-B89F-C3E140945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05308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1824A-BB20-45EE-8033-C8E8D0A683D6}" type="datetimeFigureOut">
              <a:rPr lang="en-US" smtClean="0"/>
              <a:t>10/10/2019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5D0145-36E0-413D-B89F-C3E140945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49420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1824A-BB20-45EE-8033-C8E8D0A683D6}" type="datetimeFigureOut">
              <a:rPr lang="en-US" smtClean="0"/>
              <a:t>10/10/2019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5D0145-36E0-413D-B89F-C3E140945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0826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F1824A-BB20-45EE-8033-C8E8D0A683D6}" type="datetimeFigureOut">
              <a:rPr lang="en-US" smtClean="0"/>
              <a:t>10/10/2019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5D0145-36E0-413D-B89F-C3E140945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1577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1466335"/>
            <a:ext cx="91440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800" dirty="0" smtClean="0">
                <a:latin typeface="Bahnschrift Condensed" panose="020B0502040204020203" pitchFamily="34" charset="0"/>
              </a:rPr>
              <a:t>“Is the Dog Eating</a:t>
            </a:r>
            <a:endParaRPr lang="en-US" sz="8800" dirty="0">
              <a:latin typeface="Bahnschrift Condensed" panose="020B0502040204020203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2582563"/>
            <a:ext cx="9143999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800" dirty="0" smtClean="0">
                <a:latin typeface="Bahnschrift Condensed" panose="020B0502040204020203" pitchFamily="34" charset="0"/>
              </a:rPr>
              <a:t>Your Homework?”</a:t>
            </a:r>
            <a:endParaRPr lang="en-US" sz="8800" dirty="0">
              <a:latin typeface="Bahnschrift Condensed" panose="020B0502040204020203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3930259"/>
            <a:ext cx="9144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i="1" dirty="0" smtClean="0">
                <a:solidFill>
                  <a:srgbClr val="C00000"/>
                </a:solidFill>
                <a:latin typeface="Arial Narrow" panose="020B0606020202030204" pitchFamily="34" charset="0"/>
              </a:rPr>
              <a:t>Galatians 5:7-12</a:t>
            </a:r>
            <a:endParaRPr lang="en-US" sz="4400" b="1" i="1" dirty="0">
              <a:solidFill>
                <a:srgbClr val="C00000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1330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8000" r="-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2459001"/>
            <a:ext cx="914400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b="1" dirty="0" smtClean="0">
                <a:solidFill>
                  <a:srgbClr val="C00000"/>
                </a:solidFill>
                <a:latin typeface="Arial Narrow" panose="020B0606020202030204" pitchFamily="34" charset="0"/>
              </a:rPr>
              <a:t>2. Can do it anytime and anywhere.</a:t>
            </a:r>
            <a:endParaRPr lang="en-US" sz="6600" b="1" dirty="0">
              <a:solidFill>
                <a:srgbClr val="C00000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0952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8000" r="-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0" y="2498486"/>
            <a:ext cx="91440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b="1" dirty="0" smtClean="0">
                <a:solidFill>
                  <a:srgbClr val="C00000"/>
                </a:solidFill>
                <a:latin typeface="Arial Narrow" panose="020B0606020202030204" pitchFamily="34" charset="0"/>
              </a:rPr>
              <a:t>1. A bear is chasing you!</a:t>
            </a:r>
            <a:endParaRPr lang="en-US" sz="6600" b="1" dirty="0">
              <a:solidFill>
                <a:srgbClr val="C00000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8582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5654" y="0"/>
            <a:ext cx="6866238" cy="68662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0008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84152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30659" y="189470"/>
            <a:ext cx="8707395" cy="28315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u="sng" dirty="0" smtClean="0">
                <a:solidFill>
                  <a:srgbClr val="C00000"/>
                </a:solidFill>
                <a:latin typeface="Arial Narrow" panose="020B0606020202030204" pitchFamily="34" charset="0"/>
              </a:rPr>
              <a:t>GALATIANS 5:7</a:t>
            </a:r>
          </a:p>
          <a:p>
            <a:pPr algn="ctr"/>
            <a:endParaRPr lang="en-US" sz="1200" b="1" dirty="0" smtClean="0">
              <a:latin typeface="Arial Narrow" panose="020B0606020202030204" pitchFamily="34" charset="0"/>
            </a:endParaRPr>
          </a:p>
          <a:p>
            <a:pPr algn="ctr"/>
            <a:r>
              <a:rPr lang="en-US" sz="5400" b="1" dirty="0" smtClean="0">
                <a:latin typeface="Arial Narrow" panose="020B0606020202030204" pitchFamily="34" charset="0"/>
              </a:rPr>
              <a:t>You ran well. Who hindered you from obeying the truth?</a:t>
            </a:r>
            <a:endParaRPr lang="en-US" sz="5400" b="1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204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30659" y="189470"/>
            <a:ext cx="8707395" cy="28315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u="sng" dirty="0" smtClean="0">
                <a:solidFill>
                  <a:srgbClr val="C00000"/>
                </a:solidFill>
                <a:latin typeface="Arial Narrow" panose="020B0606020202030204" pitchFamily="34" charset="0"/>
              </a:rPr>
              <a:t>GALATIANS 5:8</a:t>
            </a:r>
          </a:p>
          <a:p>
            <a:pPr algn="ctr"/>
            <a:endParaRPr lang="en-US" sz="1200" b="1" dirty="0" smtClean="0">
              <a:latin typeface="Arial Narrow" panose="020B0606020202030204" pitchFamily="34" charset="0"/>
            </a:endParaRPr>
          </a:p>
          <a:p>
            <a:pPr algn="ctr"/>
            <a:r>
              <a:rPr lang="en-US" sz="5400" b="1" dirty="0" smtClean="0">
                <a:latin typeface="Arial Narrow" panose="020B0606020202030204" pitchFamily="34" charset="0"/>
              </a:rPr>
              <a:t>This persuasion does not come from Him who calls you. </a:t>
            </a:r>
            <a:endParaRPr lang="en-US" sz="5400" b="1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6618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30659" y="189470"/>
            <a:ext cx="8707395" cy="28315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u="sng" dirty="0" smtClean="0">
                <a:solidFill>
                  <a:srgbClr val="C00000"/>
                </a:solidFill>
                <a:latin typeface="Arial Narrow" panose="020B0606020202030204" pitchFamily="34" charset="0"/>
              </a:rPr>
              <a:t>GALATIANS 5:9</a:t>
            </a:r>
          </a:p>
          <a:p>
            <a:pPr algn="ctr"/>
            <a:endParaRPr lang="en-US" sz="1200" b="1" dirty="0" smtClean="0">
              <a:latin typeface="Arial Narrow" panose="020B0606020202030204" pitchFamily="34" charset="0"/>
            </a:endParaRPr>
          </a:p>
          <a:p>
            <a:pPr algn="ctr"/>
            <a:r>
              <a:rPr lang="en-US" sz="5400" b="1" dirty="0" smtClean="0">
                <a:latin typeface="Arial Narrow" panose="020B0606020202030204" pitchFamily="34" charset="0"/>
              </a:rPr>
              <a:t>A little leaven leavens the whole lump. </a:t>
            </a:r>
            <a:endParaRPr lang="en-US" sz="5400" b="1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2893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30659" y="189470"/>
            <a:ext cx="8707395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u="sng" dirty="0" smtClean="0">
                <a:solidFill>
                  <a:srgbClr val="C00000"/>
                </a:solidFill>
                <a:latin typeface="Arial Narrow" panose="020B0606020202030204" pitchFamily="34" charset="0"/>
              </a:rPr>
              <a:t>GALATIANS 5:10</a:t>
            </a:r>
          </a:p>
          <a:p>
            <a:pPr algn="ctr"/>
            <a:endParaRPr lang="en-US" sz="1200" b="1" dirty="0" smtClean="0">
              <a:latin typeface="Arial Narrow" panose="020B0606020202030204" pitchFamily="34" charset="0"/>
            </a:endParaRPr>
          </a:p>
          <a:p>
            <a:pPr algn="ctr"/>
            <a:r>
              <a:rPr lang="en-US" sz="5400" b="1" dirty="0" smtClean="0">
                <a:latin typeface="Arial Narrow" panose="020B0606020202030204" pitchFamily="34" charset="0"/>
              </a:rPr>
              <a:t>I have confidence in you, </a:t>
            </a:r>
          </a:p>
          <a:p>
            <a:pPr algn="ctr"/>
            <a:r>
              <a:rPr lang="en-US" sz="5400" b="1" dirty="0" smtClean="0">
                <a:latin typeface="Arial Narrow" panose="020B0606020202030204" pitchFamily="34" charset="0"/>
              </a:rPr>
              <a:t>in the Lord, that you will have no other mind; but he who troubles you shall bear his judgment, whoever he is. </a:t>
            </a:r>
            <a:endParaRPr lang="en-US" sz="5400" b="1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7583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30659" y="189470"/>
            <a:ext cx="8707395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u="sng" dirty="0" smtClean="0">
                <a:solidFill>
                  <a:srgbClr val="C00000"/>
                </a:solidFill>
                <a:latin typeface="Arial Narrow" panose="020B0606020202030204" pitchFamily="34" charset="0"/>
              </a:rPr>
              <a:t>GALATIANS 5:11</a:t>
            </a:r>
          </a:p>
          <a:p>
            <a:pPr algn="ctr"/>
            <a:endParaRPr lang="en-US" sz="1200" b="1" dirty="0" smtClean="0">
              <a:latin typeface="Arial Narrow" panose="020B0606020202030204" pitchFamily="34" charset="0"/>
            </a:endParaRPr>
          </a:p>
          <a:p>
            <a:pPr algn="ctr"/>
            <a:r>
              <a:rPr lang="en-US" sz="5400" b="1" dirty="0" smtClean="0">
                <a:latin typeface="Arial Narrow" panose="020B0606020202030204" pitchFamily="34" charset="0"/>
              </a:rPr>
              <a:t>And I, brethren, if I still preach circumcision, why do I still suffer persecution? Then the offense of the cross has ceased. </a:t>
            </a:r>
            <a:endParaRPr lang="en-US" sz="5400" b="1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3424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30659" y="189470"/>
            <a:ext cx="8707395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u="sng" dirty="0" smtClean="0">
                <a:solidFill>
                  <a:srgbClr val="C00000"/>
                </a:solidFill>
                <a:latin typeface="Arial Narrow" panose="020B0606020202030204" pitchFamily="34" charset="0"/>
              </a:rPr>
              <a:t>GALATIANS 5:12</a:t>
            </a:r>
          </a:p>
          <a:p>
            <a:pPr algn="ctr"/>
            <a:endParaRPr lang="en-US" sz="1200" b="1" dirty="0" smtClean="0">
              <a:latin typeface="Arial Narrow" panose="020B0606020202030204" pitchFamily="34" charset="0"/>
            </a:endParaRPr>
          </a:p>
          <a:p>
            <a:pPr algn="ctr"/>
            <a:r>
              <a:rPr lang="en-US" sz="5400" b="1" dirty="0" smtClean="0">
                <a:latin typeface="Arial Narrow" panose="020B0606020202030204" pitchFamily="34" charset="0"/>
              </a:rPr>
              <a:t>I could wish that those who trouble you would even cut themselves off!</a:t>
            </a:r>
            <a:endParaRPr lang="en-US" sz="5400" b="1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4230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8000" r="-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2512539"/>
            <a:ext cx="91440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b="1" dirty="0" smtClean="0">
                <a:solidFill>
                  <a:srgbClr val="C00000"/>
                </a:solidFill>
                <a:latin typeface="Arial Narrow" panose="020B0606020202030204" pitchFamily="34" charset="0"/>
              </a:rPr>
              <a:t>10. Running is social.</a:t>
            </a:r>
            <a:endParaRPr lang="en-US" sz="6600" b="1" dirty="0">
              <a:solidFill>
                <a:srgbClr val="C00000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5476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30659" y="189470"/>
            <a:ext cx="8707395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u="sng" dirty="0" smtClean="0">
                <a:solidFill>
                  <a:srgbClr val="C00000"/>
                </a:solidFill>
                <a:latin typeface="Arial Narrow" panose="020B0606020202030204" pitchFamily="34" charset="0"/>
              </a:rPr>
              <a:t>2 TIMOTHY 4:7</a:t>
            </a:r>
          </a:p>
          <a:p>
            <a:pPr algn="ctr"/>
            <a:endParaRPr lang="en-US" sz="1200" b="1" dirty="0" smtClean="0">
              <a:latin typeface="Arial Narrow" panose="020B0606020202030204" pitchFamily="34" charset="0"/>
            </a:endParaRPr>
          </a:p>
          <a:p>
            <a:pPr algn="ctr"/>
            <a:r>
              <a:rPr lang="en-US" sz="5400" b="1" dirty="0" smtClean="0">
                <a:latin typeface="Arial Narrow" panose="020B0606020202030204" pitchFamily="34" charset="0"/>
              </a:rPr>
              <a:t>I have fought the good fight, </a:t>
            </a:r>
          </a:p>
          <a:p>
            <a:pPr algn="ctr"/>
            <a:r>
              <a:rPr lang="en-US" sz="5400" b="1" dirty="0" smtClean="0">
                <a:latin typeface="Arial Narrow" panose="020B0606020202030204" pitchFamily="34" charset="0"/>
              </a:rPr>
              <a:t>I have finished the race, </a:t>
            </a:r>
          </a:p>
          <a:p>
            <a:pPr algn="ctr"/>
            <a:r>
              <a:rPr lang="en-US" sz="5400" b="1" dirty="0" smtClean="0">
                <a:latin typeface="Arial Narrow" panose="020B0606020202030204" pitchFamily="34" charset="0"/>
              </a:rPr>
              <a:t>I have kept the faith.</a:t>
            </a:r>
            <a:endParaRPr lang="en-US" sz="5400" b="1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1129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1466335"/>
            <a:ext cx="91440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800" dirty="0" smtClean="0">
                <a:latin typeface="Bahnschrift Condensed" panose="020B0502040204020203" pitchFamily="34" charset="0"/>
              </a:rPr>
              <a:t>“Is the Dog Eating</a:t>
            </a:r>
            <a:endParaRPr lang="en-US" sz="8800" dirty="0">
              <a:latin typeface="Bahnschrift Condensed" panose="020B0502040204020203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2582563"/>
            <a:ext cx="9143999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800" dirty="0" smtClean="0">
                <a:latin typeface="Bahnschrift Condensed" panose="020B0502040204020203" pitchFamily="34" charset="0"/>
              </a:rPr>
              <a:t>Your Homework?”</a:t>
            </a:r>
            <a:endParaRPr lang="en-US" sz="8800" dirty="0">
              <a:latin typeface="Bahnschrift Condensed" panose="020B0502040204020203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3930259"/>
            <a:ext cx="9144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i="1" dirty="0" smtClean="0">
                <a:solidFill>
                  <a:srgbClr val="C00000"/>
                </a:solidFill>
                <a:latin typeface="Arial Narrow" panose="020B0606020202030204" pitchFamily="34" charset="0"/>
              </a:rPr>
              <a:t>Galatians 5:7-12</a:t>
            </a:r>
            <a:endParaRPr lang="en-US" sz="4400" b="1" i="1" dirty="0">
              <a:solidFill>
                <a:srgbClr val="C00000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2349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8000" r="-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2500190"/>
            <a:ext cx="914400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b="1" dirty="0" smtClean="0">
                <a:solidFill>
                  <a:srgbClr val="C00000"/>
                </a:solidFill>
                <a:latin typeface="Arial Narrow" panose="020B0606020202030204" pitchFamily="34" charset="0"/>
              </a:rPr>
              <a:t>9. Running relieves </a:t>
            </a:r>
            <a:endParaRPr lang="en-US" sz="6600" b="1" dirty="0" smtClean="0">
              <a:solidFill>
                <a:srgbClr val="C00000"/>
              </a:solidFill>
              <a:latin typeface="Arial Narrow" panose="020B0606020202030204" pitchFamily="34" charset="0"/>
            </a:endParaRPr>
          </a:p>
          <a:p>
            <a:pPr algn="ctr"/>
            <a:r>
              <a:rPr lang="en-US" sz="6600" b="1" dirty="0" smtClean="0">
                <a:solidFill>
                  <a:srgbClr val="C00000"/>
                </a:solidFill>
                <a:latin typeface="Arial Narrow" panose="020B0606020202030204" pitchFamily="34" charset="0"/>
              </a:rPr>
              <a:t>stress</a:t>
            </a:r>
            <a:r>
              <a:rPr lang="en-US" sz="6600" b="1" dirty="0" smtClean="0">
                <a:solidFill>
                  <a:srgbClr val="C00000"/>
                </a:solidFill>
                <a:latin typeface="Arial Narrow" panose="020B0606020202030204" pitchFamily="34" charset="0"/>
              </a:rPr>
              <a:t>.</a:t>
            </a:r>
            <a:endParaRPr lang="en-US" sz="6600" b="1" dirty="0">
              <a:solidFill>
                <a:srgbClr val="C00000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1430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8000" r="-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0" y="2516678"/>
            <a:ext cx="914400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b="1" dirty="0" smtClean="0">
                <a:solidFill>
                  <a:srgbClr val="C00000"/>
                </a:solidFill>
                <a:latin typeface="Arial Narrow" panose="020B0606020202030204" pitchFamily="34" charset="0"/>
              </a:rPr>
              <a:t>8. Strengthens bones </a:t>
            </a:r>
          </a:p>
          <a:p>
            <a:pPr algn="ctr"/>
            <a:r>
              <a:rPr lang="en-US" sz="6600" b="1" dirty="0" smtClean="0">
                <a:solidFill>
                  <a:srgbClr val="C00000"/>
                </a:solidFill>
                <a:latin typeface="Arial Narrow" panose="020B0606020202030204" pitchFamily="34" charset="0"/>
              </a:rPr>
              <a:t>and joints.</a:t>
            </a:r>
            <a:endParaRPr lang="en-US" sz="6600" b="1" dirty="0">
              <a:solidFill>
                <a:srgbClr val="C00000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5082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8000" r="-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2496065"/>
            <a:ext cx="91440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b="1" dirty="0" smtClean="0">
                <a:solidFill>
                  <a:srgbClr val="C00000"/>
                </a:solidFill>
                <a:latin typeface="Arial Narrow" panose="020B0606020202030204" pitchFamily="34" charset="0"/>
              </a:rPr>
              <a:t>7. Improves memory.</a:t>
            </a:r>
            <a:endParaRPr lang="en-US" sz="6600" b="1" dirty="0">
              <a:solidFill>
                <a:srgbClr val="C00000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3759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8000" r="-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2467238"/>
            <a:ext cx="91440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b="1" dirty="0" smtClean="0">
                <a:solidFill>
                  <a:srgbClr val="C00000"/>
                </a:solidFill>
                <a:latin typeface="Arial Narrow" panose="020B0606020202030204" pitchFamily="34" charset="0"/>
              </a:rPr>
              <a:t>6. Live longer.</a:t>
            </a:r>
            <a:endParaRPr lang="en-US" sz="6600" b="1" dirty="0">
              <a:solidFill>
                <a:srgbClr val="C00000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5123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8000" r="-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0" y="2496078"/>
            <a:ext cx="91440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b="1" dirty="0" smtClean="0">
                <a:solidFill>
                  <a:srgbClr val="C00000"/>
                </a:solidFill>
                <a:latin typeface="Arial Narrow" panose="020B0606020202030204" pitchFamily="34" charset="0"/>
              </a:rPr>
              <a:t>5. Get rid of toxins.</a:t>
            </a:r>
            <a:endParaRPr lang="en-US" sz="6600" b="1" dirty="0">
              <a:solidFill>
                <a:srgbClr val="C00000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3706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8000" r="-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0" y="2463992"/>
            <a:ext cx="914400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b="1" dirty="0" smtClean="0">
                <a:solidFill>
                  <a:srgbClr val="C00000"/>
                </a:solidFill>
                <a:latin typeface="Arial Narrow" panose="020B0606020202030204" pitchFamily="34" charset="0"/>
              </a:rPr>
              <a:t>4. Prevent illness and disease.</a:t>
            </a:r>
            <a:endParaRPr lang="en-US" sz="6600" b="1" dirty="0">
              <a:solidFill>
                <a:srgbClr val="C00000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8523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8000" r="-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2487826"/>
            <a:ext cx="91440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b="1" dirty="0" smtClean="0">
                <a:solidFill>
                  <a:srgbClr val="C00000"/>
                </a:solidFill>
                <a:latin typeface="Arial Narrow" panose="020B0606020202030204" pitchFamily="34" charset="0"/>
              </a:rPr>
              <a:t>3. Inexpensive exercise.</a:t>
            </a:r>
            <a:endParaRPr lang="en-US" sz="6600" b="1" dirty="0">
              <a:solidFill>
                <a:srgbClr val="C00000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729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102</TotalTime>
  <Words>223</Words>
  <Application>Microsoft Office PowerPoint</Application>
  <PresentationFormat>On-screen Show (4:3)</PresentationFormat>
  <Paragraphs>42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7" baseType="lpstr">
      <vt:lpstr>Arial</vt:lpstr>
      <vt:lpstr>Arial Narrow</vt:lpstr>
      <vt:lpstr>Bahnschrift Condensed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Heather Seifert</dc:creator>
  <cp:lastModifiedBy>Heather Seifert</cp:lastModifiedBy>
  <cp:revision>12</cp:revision>
  <dcterms:created xsi:type="dcterms:W3CDTF">2019-10-09T19:04:11Z</dcterms:created>
  <dcterms:modified xsi:type="dcterms:W3CDTF">2019-10-10T20:08:14Z</dcterms:modified>
</cp:coreProperties>
</file>