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C868"/>
    <a:srgbClr val="383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97953E-5C57-47FB-96B0-1876BB734B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88432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97953E-5C57-47FB-96B0-1876BB734B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125697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97953E-5C57-47FB-96B0-1876BB734B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91121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97953E-5C57-47FB-96B0-1876BB734B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427525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7953E-5C57-47FB-96B0-1876BB734B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126321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97953E-5C57-47FB-96B0-1876BB734B7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47849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97953E-5C57-47FB-96B0-1876BB734B76}"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126280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97953E-5C57-47FB-96B0-1876BB734B76}"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36338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7953E-5C57-47FB-96B0-1876BB734B76}"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270908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7953E-5C57-47FB-96B0-1876BB734B7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356570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7953E-5C57-47FB-96B0-1876BB734B7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FA844-9EBE-442A-AA82-1C8187008F3A}" type="slidenum">
              <a:rPr lang="en-US" smtClean="0"/>
              <a:t>‹#›</a:t>
            </a:fld>
            <a:endParaRPr lang="en-US"/>
          </a:p>
        </p:txBody>
      </p:sp>
    </p:spTree>
    <p:extLst>
      <p:ext uri="{BB962C8B-B14F-4D97-AF65-F5344CB8AC3E}">
        <p14:creationId xmlns:p14="http://schemas.microsoft.com/office/powerpoint/2010/main" val="249625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7953E-5C57-47FB-96B0-1876BB734B76}" type="datetimeFigureOut">
              <a:rPr lang="en-US" smtClean="0"/>
              <a:t>9/12/2019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FA844-9EBE-442A-AA82-1C8187008F3A}" type="slidenum">
              <a:rPr lang="en-US" smtClean="0"/>
              <a:t>‹#›</a:t>
            </a:fld>
            <a:endParaRPr lang="en-US"/>
          </a:p>
        </p:txBody>
      </p:sp>
    </p:spTree>
    <p:extLst>
      <p:ext uri="{BB962C8B-B14F-4D97-AF65-F5344CB8AC3E}">
        <p14:creationId xmlns:p14="http://schemas.microsoft.com/office/powerpoint/2010/main" val="408187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7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1161535"/>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Dedicated believer commits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EVERYDAY</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a:t>
            </a: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to the Lord.</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665306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1161535"/>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God rules </a:t>
            </a: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providentially over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EVERYDAY</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970661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1161535"/>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We should be </a:t>
            </a:r>
          </a:p>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FAITHFUL</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and leave </a:t>
            </a: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the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END</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to Him.</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4079431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64757"/>
            <a:ext cx="8789773" cy="6370975"/>
          </a:xfrm>
          <a:prstGeom prst="rect">
            <a:avLst/>
          </a:prstGeom>
          <a:solidFill>
            <a:srgbClr val="38373A">
              <a:alpha val="85000"/>
            </a:srgbClr>
          </a:solidFill>
        </p:spPr>
        <p:txBody>
          <a:bodyPr wrap="square" rtlCol="0">
            <a:spAutoFit/>
          </a:bodyPr>
          <a:lstStyle/>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Galatians 4:11</a:t>
            </a:r>
          </a:p>
          <a:p>
            <a:pPr algn="ctr"/>
            <a:endParaRPr lang="en-US" dirty="0">
              <a:solidFill>
                <a:srgbClr val="D9C868"/>
              </a:solidFill>
              <a:latin typeface="Corbel" panose="020B050302020402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rPr>
              <a:t>I am afraid for you, lest I have labored for you in vain.</a:t>
            </a:r>
          </a:p>
          <a:p>
            <a:pPr algn="ctr"/>
            <a:endParaRPr lang="en-US" sz="50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12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475812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581664"/>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His messages would have no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CONVERSIONS</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00976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3654" y="1186247"/>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His converts would not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LIVE</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according to their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PROFESSION</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170429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3654" y="1186247"/>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His converts would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BACKSLIDE</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and turn from truth.</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38516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581664"/>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Keep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GOING</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a:t>
            </a: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in spite of them.</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426671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581664"/>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Don’t allow them to </a:t>
            </a: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lead to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DESPAIR</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735705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927653"/>
            <a:ext cx="8361406" cy="286232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Do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ALL</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he can.</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73788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64757"/>
            <a:ext cx="8789773" cy="6432530"/>
          </a:xfrm>
          <a:prstGeom prst="rect">
            <a:avLst/>
          </a:prstGeom>
          <a:solidFill>
            <a:srgbClr val="38373A">
              <a:alpha val="85000"/>
            </a:srgbClr>
          </a:solidFill>
        </p:spPr>
        <p:txBody>
          <a:bodyPr wrap="square" rtlCol="0">
            <a:spAutoFit/>
          </a:bodyPr>
          <a:lstStyle/>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Galatians 4:8</a:t>
            </a:r>
          </a:p>
          <a:p>
            <a:pPr algn="ctr"/>
            <a:endParaRPr lang="en-US" dirty="0">
              <a:solidFill>
                <a:srgbClr val="D9C868"/>
              </a:solidFill>
              <a:latin typeface="Corbel" panose="020B050302020402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rPr>
              <a:t>But then, indeed, when you did not know God, you served those which by nature are not gods.</a:t>
            </a:r>
          </a:p>
          <a:p>
            <a:pPr algn="ctr"/>
            <a:endParaRPr lang="en-US" sz="2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48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48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Corbel" panose="020B0503020204020204" pitchFamily="34" charset="0"/>
              </a:rPr>
              <a:t> </a:t>
            </a:r>
            <a:endParaRPr lang="en-US" sz="36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12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79775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186248"/>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Remember we are working for </a:t>
            </a:r>
          </a:p>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GOD’S</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GLORY</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242387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416" y="1598139"/>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GOD</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is responsible </a:t>
            </a: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for the results.</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51700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416" y="1598139"/>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God’s Word will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NOT</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return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VOID</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4262971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416" y="1598139"/>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Don’t be the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CAUSE</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of these fears.</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784959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14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64757"/>
            <a:ext cx="8789773" cy="6463308"/>
          </a:xfrm>
          <a:prstGeom prst="rect">
            <a:avLst/>
          </a:prstGeom>
          <a:solidFill>
            <a:srgbClr val="38373A">
              <a:alpha val="85000"/>
            </a:srgbClr>
          </a:solidFill>
        </p:spPr>
        <p:txBody>
          <a:bodyPr wrap="square" rtlCol="0">
            <a:spAutoFit/>
          </a:bodyPr>
          <a:lstStyle/>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Galatians 4:9</a:t>
            </a:r>
          </a:p>
          <a:p>
            <a:pPr algn="ctr"/>
            <a:endParaRPr lang="en-US" dirty="0">
              <a:solidFill>
                <a:srgbClr val="D9C868"/>
              </a:solidFill>
              <a:latin typeface="Corbel" panose="020B050302020402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rPr>
              <a:t>But now after you have known God, or rather are known by God, how is it that you turn again to the weak and beggarly elements, to which you desire again to be in bondage? </a:t>
            </a:r>
            <a:endParaRPr lang="en-US" sz="48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12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842840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64757"/>
            <a:ext cx="8789773" cy="6370975"/>
          </a:xfrm>
          <a:prstGeom prst="rect">
            <a:avLst/>
          </a:prstGeom>
          <a:solidFill>
            <a:srgbClr val="38373A">
              <a:alpha val="85000"/>
            </a:srgbClr>
          </a:solidFill>
        </p:spPr>
        <p:txBody>
          <a:bodyPr wrap="square" rtlCol="0">
            <a:spAutoFit/>
          </a:bodyPr>
          <a:lstStyle/>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Galatians 4:10</a:t>
            </a:r>
          </a:p>
          <a:p>
            <a:pPr algn="ctr"/>
            <a:endParaRPr lang="en-US" dirty="0">
              <a:solidFill>
                <a:srgbClr val="D9C868"/>
              </a:solidFill>
              <a:latin typeface="Corbel" panose="020B050302020402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rPr>
              <a:t>You observe days and months and seasons and years. </a:t>
            </a:r>
          </a:p>
          <a:p>
            <a:pPr algn="ctr"/>
            <a:endParaRPr lang="en-US" sz="50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12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97985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64757"/>
            <a:ext cx="8789773" cy="6370975"/>
          </a:xfrm>
          <a:prstGeom prst="rect">
            <a:avLst/>
          </a:prstGeom>
          <a:solidFill>
            <a:srgbClr val="38373A">
              <a:alpha val="85000"/>
            </a:srgbClr>
          </a:solidFill>
        </p:spPr>
        <p:txBody>
          <a:bodyPr wrap="square" rtlCol="0">
            <a:spAutoFit/>
          </a:bodyPr>
          <a:lstStyle/>
          <a:p>
            <a:pPr algn="ct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Galatians 4:11</a:t>
            </a:r>
          </a:p>
          <a:p>
            <a:pPr algn="ctr"/>
            <a:endParaRPr lang="en-US" dirty="0">
              <a:solidFill>
                <a:srgbClr val="D9C868"/>
              </a:solidFill>
              <a:latin typeface="Corbel" panose="020B050302020402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rPr>
              <a:t>I am afraid for you, lest I have labored for you in vain.</a:t>
            </a:r>
          </a:p>
          <a:p>
            <a:pPr algn="ctr"/>
            <a:endParaRPr lang="en-US" sz="50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5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endParaRPr lang="en-US" sz="12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888339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581664"/>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There are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NATURAL </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observances.</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58053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581664"/>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There are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NORMAL </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observances.</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66614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0703" y="1161535"/>
            <a:ext cx="8361406" cy="4708981"/>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There are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SUPERSTITIOUS</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 observances.</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54893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7178" y="1581664"/>
            <a:ext cx="8361406" cy="3785652"/>
          </a:xfrm>
          <a:prstGeom prst="rect">
            <a:avLst/>
          </a:prstGeom>
          <a:solidFill>
            <a:srgbClr val="38373A"/>
          </a:solidFill>
        </p:spPr>
        <p:txBody>
          <a:bodyPr wrap="square" rtlCol="0">
            <a:spAutoFit/>
          </a:bodyPr>
          <a:lstStyle/>
          <a:p>
            <a:pPr algn="ctr"/>
            <a:endPar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endParaRPr>
          </a:p>
          <a:p>
            <a:pPr algn="ct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There are </a:t>
            </a:r>
            <a:r>
              <a:rPr lang="en-US" sz="6000" b="1" u="sng" dirty="0" smtClean="0">
                <a:solidFill>
                  <a:srgbClr val="D9C868"/>
                </a:solidFill>
                <a:effectLst>
                  <a:outerShdw blurRad="38100" dist="38100" dir="2700000" algn="tl">
                    <a:srgbClr val="000000">
                      <a:alpha val="43137"/>
                    </a:srgbClr>
                  </a:outerShdw>
                </a:effectLst>
                <a:latin typeface="Corbel" panose="020B0503020204020204" pitchFamily="34" charset="0"/>
              </a:rPr>
              <a:t>EVIL </a:t>
            </a:r>
            <a:r>
              <a:rPr lang="en-US" sz="6000" dirty="0" smtClean="0">
                <a:solidFill>
                  <a:schemeClr val="bg1"/>
                </a:solidFill>
                <a:effectLst>
                  <a:outerShdw blurRad="38100" dist="38100" dir="2700000" algn="tl">
                    <a:srgbClr val="000000">
                      <a:alpha val="43137"/>
                    </a:srgbClr>
                  </a:outerShdw>
                </a:effectLst>
                <a:latin typeface="Corbel" panose="020B0503020204020204" pitchFamily="34" charset="0"/>
              </a:rPr>
              <a:t>observances.</a:t>
            </a:r>
          </a:p>
          <a:p>
            <a:pPr algn="ctr"/>
            <a:endParaRPr lang="en-US" sz="6000" dirty="0">
              <a:solidFill>
                <a:schemeClr val="bg1"/>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560770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233</Words>
  <Application>Microsoft Office PowerPoint</Application>
  <PresentationFormat>On-screen Show (4:3)</PresentationFormat>
  <Paragraphs>73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2</cp:revision>
  <dcterms:created xsi:type="dcterms:W3CDTF">2019-09-12T14:29:36Z</dcterms:created>
  <dcterms:modified xsi:type="dcterms:W3CDTF">2019-09-12T14:50:22Z</dcterms:modified>
</cp:coreProperties>
</file>