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1" r:id="rId5"/>
    <p:sldId id="262" r:id="rId6"/>
    <p:sldId id="263" r:id="rId7"/>
    <p:sldId id="264" r:id="rId8"/>
    <p:sldId id="265" r:id="rId9"/>
    <p:sldId id="267" r:id="rId10"/>
    <p:sldId id="266" r:id="rId11"/>
    <p:sldId id="268" r:id="rId12"/>
    <p:sldId id="269" r:id="rId13"/>
    <p:sldId id="270" r:id="rId14"/>
    <p:sldId id="271" r:id="rId15"/>
    <p:sldId id="272" r:id="rId16"/>
    <p:sldId id="275" r:id="rId17"/>
    <p:sldId id="274" r:id="rId18"/>
    <p:sldId id="273" r:id="rId19"/>
    <p:sldId id="276" r:id="rId20"/>
    <p:sldId id="277" r:id="rId21"/>
    <p:sldId id="278" r:id="rId22"/>
    <p:sldId id="279" r:id="rId23"/>
    <p:sldId id="280" r:id="rId24"/>
    <p:sldId id="281" r:id="rId25"/>
    <p:sldId id="282" r:id="rId26"/>
    <p:sldId id="283"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602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2B3FF39-5B62-4DED-97A8-5C6375A371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4016228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B3FF39-5B62-4DED-97A8-5C6375A371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28791444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B3FF39-5B62-4DED-97A8-5C6375A371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3854320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2B3FF39-5B62-4DED-97A8-5C6375A371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2068774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2B3FF39-5B62-4DED-97A8-5C6375A371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2683156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2B3FF39-5B62-4DED-97A8-5C6375A371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2141920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2B3FF39-5B62-4DED-97A8-5C6375A371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3348870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2B3FF39-5B62-4DED-97A8-5C6375A371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2176018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B3FF39-5B62-4DED-97A8-5C6375A371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1071406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B3FF39-5B62-4DED-97A8-5C6375A371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2751519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B3FF39-5B62-4DED-97A8-5C6375A371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66CC0A0-568C-4C2E-96E0-6AA25E3B16A8}" type="slidenum">
              <a:rPr lang="en-US" smtClean="0"/>
              <a:t>‹#›</a:t>
            </a:fld>
            <a:endParaRPr lang="en-US"/>
          </a:p>
        </p:txBody>
      </p:sp>
    </p:spTree>
    <p:extLst>
      <p:ext uri="{BB962C8B-B14F-4D97-AF65-F5344CB8AC3E}">
        <p14:creationId xmlns:p14="http://schemas.microsoft.com/office/powerpoint/2010/main" val="3121544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B3FF39-5B62-4DED-97A8-5C6375A3712D}" type="datetimeFigureOut">
              <a:rPr lang="en-US" smtClean="0"/>
              <a:t>9/12/2019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6CC0A0-568C-4C2E-96E0-6AA25E3B16A8}" type="slidenum">
              <a:rPr lang="en-US" smtClean="0"/>
              <a:t>‹#›</a:t>
            </a:fld>
            <a:endParaRPr lang="en-US"/>
          </a:p>
        </p:txBody>
      </p:sp>
    </p:spTree>
    <p:extLst>
      <p:ext uri="{BB962C8B-B14F-4D97-AF65-F5344CB8AC3E}">
        <p14:creationId xmlns:p14="http://schemas.microsoft.com/office/powerpoint/2010/main" val="264212068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t="-5000" r="-5000"/>
          </a:stretch>
        </a:blipFill>
        <a:effectLst/>
      </p:bgPr>
    </p:bg>
    <p:spTree>
      <p:nvGrpSpPr>
        <p:cNvPr id="1" name=""/>
        <p:cNvGrpSpPr/>
        <p:nvPr/>
      </p:nvGrpSpPr>
      <p:grpSpPr>
        <a:xfrm>
          <a:off x="0" y="0"/>
          <a:ext cx="0" cy="0"/>
          <a:chOff x="0" y="0"/>
          <a:chExt cx="0" cy="0"/>
        </a:xfrm>
      </p:grpSpPr>
      <p:sp>
        <p:nvSpPr>
          <p:cNvPr id="2" name="TextBox 1"/>
          <p:cNvSpPr txBox="1"/>
          <p:nvPr/>
        </p:nvSpPr>
        <p:spPr>
          <a:xfrm>
            <a:off x="222422" y="626076"/>
            <a:ext cx="5255740" cy="3785652"/>
          </a:xfrm>
          <a:prstGeom prst="rect">
            <a:avLst/>
          </a:prstGeom>
          <a:noFill/>
        </p:spPr>
        <p:txBody>
          <a:bodyPr wrap="square" rtlCol="0">
            <a:spAutoFit/>
          </a:bodyPr>
          <a:lstStyle/>
          <a:p>
            <a:pPr algn="ctr"/>
            <a:r>
              <a:rPr lang="en-US" sz="8000" b="1" dirty="0" smtClean="0">
                <a:latin typeface="Eras Demi ITC" panose="020B0805030504020804" pitchFamily="34" charset="0"/>
              </a:rPr>
              <a:t>“Do NOT Perform a U Turn!”</a:t>
            </a:r>
            <a:endParaRPr lang="en-US" sz="8000" b="1" dirty="0">
              <a:latin typeface="Eras Demi ITC" panose="020B0805030504020804" pitchFamily="34" charset="0"/>
            </a:endParaRPr>
          </a:p>
        </p:txBody>
      </p:sp>
      <p:cxnSp>
        <p:nvCxnSpPr>
          <p:cNvPr id="4" name="Straight Connector 3"/>
          <p:cNvCxnSpPr/>
          <p:nvPr/>
        </p:nvCxnSpPr>
        <p:spPr>
          <a:xfrm flipV="1">
            <a:off x="6400800" y="2702011"/>
            <a:ext cx="1664043" cy="1771135"/>
          </a:xfrm>
          <a:prstGeom prst="line">
            <a:avLst/>
          </a:prstGeom>
          <a:ln w="76200">
            <a:solidFill>
              <a:srgbClr val="F6020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6400800" y="2702012"/>
            <a:ext cx="1729946" cy="1853512"/>
          </a:xfrm>
          <a:prstGeom prst="line">
            <a:avLst/>
          </a:prstGeom>
          <a:ln w="76200">
            <a:solidFill>
              <a:srgbClr val="F6020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32486" y="4695568"/>
            <a:ext cx="4835611" cy="923330"/>
          </a:xfrm>
          <a:prstGeom prst="rect">
            <a:avLst/>
          </a:prstGeom>
          <a:noFill/>
        </p:spPr>
        <p:txBody>
          <a:bodyPr wrap="square" rtlCol="0">
            <a:spAutoFit/>
          </a:bodyPr>
          <a:lstStyle/>
          <a:p>
            <a:pPr algn="ctr"/>
            <a:r>
              <a:rPr lang="en-US" sz="5400" b="1" dirty="0" smtClean="0">
                <a:solidFill>
                  <a:srgbClr val="F60201"/>
                </a:solidFill>
                <a:latin typeface="Corbel" panose="020B0503020204020204" pitchFamily="34" charset="0"/>
              </a:rPr>
              <a:t>Galatians 4:8-9</a:t>
            </a:r>
            <a:endParaRPr lang="en-US" sz="5400" b="1" dirty="0">
              <a:solidFill>
                <a:srgbClr val="F60201"/>
              </a:solidFill>
              <a:latin typeface="Corbel" panose="020B0503020204020204" pitchFamily="34" charset="0"/>
            </a:endParaRPr>
          </a:p>
        </p:txBody>
      </p:sp>
    </p:spTree>
    <p:extLst>
      <p:ext uri="{BB962C8B-B14F-4D97-AF65-F5344CB8AC3E}">
        <p14:creationId xmlns:p14="http://schemas.microsoft.com/office/powerpoint/2010/main" val="12116615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2462213"/>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Romans 10:17</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So then faith comes by hearing, and hearing by the word of God.</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3419518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3231654"/>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Galatians 4:8</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But then, indeed, when you did not know God, you served those which by nature are not gods. </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17920580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856735"/>
            <a:ext cx="9144000" cy="3785652"/>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Idolatry is when things that are </a:t>
            </a:r>
            <a:r>
              <a:rPr lang="en-US" sz="6000" b="1" u="sng" dirty="0" smtClean="0">
                <a:solidFill>
                  <a:srgbClr val="FFFF00"/>
                </a:solidFill>
                <a:latin typeface="Corbel" panose="020B0503020204020204" pitchFamily="34" charset="0"/>
              </a:rPr>
              <a:t>NOT</a:t>
            </a:r>
            <a:r>
              <a:rPr lang="en-US" sz="6000" b="1" dirty="0" smtClean="0">
                <a:solidFill>
                  <a:schemeClr val="bg1"/>
                </a:solidFill>
                <a:latin typeface="Corbel" panose="020B0503020204020204" pitchFamily="34" charset="0"/>
              </a:rPr>
              <a:t> God are </a:t>
            </a:r>
            <a:r>
              <a:rPr lang="en-US" sz="6000" b="1" u="sng" dirty="0" smtClean="0">
                <a:solidFill>
                  <a:srgbClr val="FFFF00"/>
                </a:solidFill>
                <a:latin typeface="Corbel" panose="020B0503020204020204" pitchFamily="34" charset="0"/>
              </a:rPr>
              <a:t>WORSHIPPED</a:t>
            </a:r>
            <a:r>
              <a:rPr lang="en-US" sz="6000" b="1" dirty="0" smtClean="0">
                <a:solidFill>
                  <a:schemeClr val="bg1"/>
                </a:solidFill>
                <a:latin typeface="Corbel" panose="020B0503020204020204" pitchFamily="34" charset="0"/>
              </a:rPr>
              <a:t> as God.</a:t>
            </a:r>
            <a:endParaRPr lang="en-US" sz="6000" b="1" dirty="0">
              <a:latin typeface="Corbel" panose="020B0503020204020204" pitchFamily="34" charset="0"/>
            </a:endParaRPr>
          </a:p>
        </p:txBody>
      </p:sp>
    </p:spTree>
    <p:extLst>
      <p:ext uri="{BB962C8B-B14F-4D97-AF65-F5344CB8AC3E}">
        <p14:creationId xmlns:p14="http://schemas.microsoft.com/office/powerpoint/2010/main" val="3120854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502508"/>
            <a:ext cx="9144000" cy="4708981"/>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Idolatry is when men </a:t>
            </a:r>
            <a:r>
              <a:rPr lang="en-US" sz="6000" b="1" u="sng" dirty="0" smtClean="0">
                <a:solidFill>
                  <a:srgbClr val="FFFF00"/>
                </a:solidFill>
                <a:latin typeface="Corbel" panose="020B0503020204020204" pitchFamily="34" charset="0"/>
              </a:rPr>
              <a:t>ACKNOWLEDGE</a:t>
            </a:r>
            <a:r>
              <a:rPr lang="en-US" sz="6000" b="1" dirty="0" smtClean="0">
                <a:solidFill>
                  <a:schemeClr val="bg1"/>
                </a:solidFill>
                <a:latin typeface="Corbel" panose="020B0503020204020204" pitchFamily="34" charset="0"/>
              </a:rPr>
              <a:t> God, </a:t>
            </a:r>
          </a:p>
          <a:p>
            <a:pPr algn="ctr"/>
            <a:r>
              <a:rPr lang="en-US" sz="6000" b="1" dirty="0" smtClean="0">
                <a:solidFill>
                  <a:schemeClr val="bg1"/>
                </a:solidFill>
                <a:latin typeface="Corbel" panose="020B0503020204020204" pitchFamily="34" charset="0"/>
              </a:rPr>
              <a:t>but do not </a:t>
            </a:r>
            <a:r>
              <a:rPr lang="en-US" sz="6000" b="1" u="sng" dirty="0" smtClean="0">
                <a:solidFill>
                  <a:srgbClr val="FFFF00"/>
                </a:solidFill>
                <a:latin typeface="Corbel" panose="020B0503020204020204" pitchFamily="34" charset="0"/>
              </a:rPr>
              <a:t>WORSHIP</a:t>
            </a:r>
            <a:r>
              <a:rPr lang="en-US" sz="6000" b="1" dirty="0" smtClean="0">
                <a:solidFill>
                  <a:schemeClr val="bg1"/>
                </a:solidFill>
                <a:latin typeface="Corbel" panose="020B0503020204020204" pitchFamily="34" charset="0"/>
              </a:rPr>
              <a:t> </a:t>
            </a:r>
          </a:p>
          <a:p>
            <a:pPr algn="ctr"/>
            <a:r>
              <a:rPr lang="en-US" sz="6000" b="1" dirty="0" smtClean="0">
                <a:solidFill>
                  <a:schemeClr val="bg1"/>
                </a:solidFill>
                <a:latin typeface="Corbel" panose="020B0503020204020204" pitchFamily="34" charset="0"/>
              </a:rPr>
              <a:t>Him as God.</a:t>
            </a:r>
            <a:endParaRPr lang="en-US" sz="6000" b="1" dirty="0">
              <a:latin typeface="Corbel" panose="020B0503020204020204" pitchFamily="34" charset="0"/>
            </a:endParaRPr>
          </a:p>
        </p:txBody>
      </p:sp>
    </p:spTree>
    <p:extLst>
      <p:ext uri="{BB962C8B-B14F-4D97-AF65-F5344CB8AC3E}">
        <p14:creationId xmlns:p14="http://schemas.microsoft.com/office/powerpoint/2010/main" val="5996236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375718"/>
            <a:ext cx="9144000" cy="2862322"/>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What a man </a:t>
            </a:r>
            <a:r>
              <a:rPr lang="en-US" sz="6000" b="1" u="sng" dirty="0" smtClean="0">
                <a:solidFill>
                  <a:srgbClr val="FFFF00"/>
                </a:solidFill>
                <a:latin typeface="Corbel" panose="020B0503020204020204" pitchFamily="34" charset="0"/>
              </a:rPr>
              <a:t>LOVES</a:t>
            </a:r>
            <a:r>
              <a:rPr lang="en-US" sz="6000" b="1" dirty="0" smtClean="0">
                <a:solidFill>
                  <a:schemeClr val="bg1"/>
                </a:solidFill>
                <a:latin typeface="Corbel" panose="020B0503020204020204" pitchFamily="34" charset="0"/>
              </a:rPr>
              <a:t> </a:t>
            </a:r>
          </a:p>
          <a:p>
            <a:pPr algn="ctr"/>
            <a:r>
              <a:rPr lang="en-US" sz="6000" b="1" dirty="0" smtClean="0">
                <a:solidFill>
                  <a:schemeClr val="bg1"/>
                </a:solidFill>
                <a:latin typeface="Corbel" panose="020B0503020204020204" pitchFamily="34" charset="0"/>
              </a:rPr>
              <a:t>the most is his god.</a:t>
            </a:r>
            <a:endParaRPr lang="en-US" sz="6000" b="1" dirty="0">
              <a:latin typeface="Corbel" panose="020B0503020204020204" pitchFamily="34" charset="0"/>
            </a:endParaRPr>
          </a:p>
        </p:txBody>
      </p:sp>
    </p:spTree>
    <p:extLst>
      <p:ext uri="{BB962C8B-B14F-4D97-AF65-F5344CB8AC3E}">
        <p14:creationId xmlns:p14="http://schemas.microsoft.com/office/powerpoint/2010/main" val="2893642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375718"/>
            <a:ext cx="9144000" cy="2862322"/>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The </a:t>
            </a:r>
            <a:r>
              <a:rPr lang="en-US" sz="6000" b="1" u="sng" dirty="0" smtClean="0">
                <a:solidFill>
                  <a:srgbClr val="FFFF00"/>
                </a:solidFill>
                <a:latin typeface="Corbel" panose="020B0503020204020204" pitchFamily="34" charset="0"/>
              </a:rPr>
              <a:t>HEART</a:t>
            </a:r>
            <a:r>
              <a:rPr lang="en-US" sz="6000" b="1" dirty="0" smtClean="0">
                <a:solidFill>
                  <a:schemeClr val="bg1"/>
                </a:solidFill>
                <a:latin typeface="Corbel" panose="020B0503020204020204" pitchFamily="34" charset="0"/>
              </a:rPr>
              <a:t> must be converted and yielded.</a:t>
            </a:r>
            <a:endParaRPr lang="en-US" sz="6000" b="1" dirty="0">
              <a:latin typeface="Corbel" panose="020B0503020204020204" pitchFamily="34" charset="0"/>
            </a:endParaRPr>
          </a:p>
        </p:txBody>
      </p:sp>
    </p:spTree>
    <p:extLst>
      <p:ext uri="{BB962C8B-B14F-4D97-AF65-F5344CB8AC3E}">
        <p14:creationId xmlns:p14="http://schemas.microsoft.com/office/powerpoint/2010/main" val="35261203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375718"/>
            <a:ext cx="9144000" cy="2862322"/>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Man must be </a:t>
            </a:r>
          </a:p>
          <a:p>
            <a:pPr algn="ctr"/>
            <a:r>
              <a:rPr lang="en-US" sz="6000" b="1" u="sng" dirty="0" smtClean="0">
                <a:solidFill>
                  <a:srgbClr val="FFFF00"/>
                </a:solidFill>
                <a:latin typeface="Corbel" panose="020B0503020204020204" pitchFamily="34" charset="0"/>
              </a:rPr>
              <a:t>BORN</a:t>
            </a:r>
            <a:r>
              <a:rPr lang="en-US" sz="6000" b="1" dirty="0" smtClean="0">
                <a:solidFill>
                  <a:schemeClr val="bg1"/>
                </a:solidFill>
                <a:latin typeface="Corbel" panose="020B0503020204020204" pitchFamily="34" charset="0"/>
              </a:rPr>
              <a:t> </a:t>
            </a:r>
            <a:r>
              <a:rPr lang="en-US" sz="6000" b="1" u="sng" dirty="0" smtClean="0">
                <a:solidFill>
                  <a:srgbClr val="FFFF00"/>
                </a:solidFill>
                <a:latin typeface="Corbel" panose="020B0503020204020204" pitchFamily="34" charset="0"/>
              </a:rPr>
              <a:t>AGAIN</a:t>
            </a:r>
            <a:r>
              <a:rPr lang="en-US" sz="6000" b="1" dirty="0" smtClean="0">
                <a:solidFill>
                  <a:schemeClr val="bg1"/>
                </a:solidFill>
                <a:latin typeface="Corbel" panose="020B0503020204020204" pitchFamily="34" charset="0"/>
              </a:rPr>
              <a:t>.</a:t>
            </a:r>
            <a:endParaRPr lang="en-US" sz="6000" b="1" dirty="0">
              <a:latin typeface="Corbel" panose="020B0503020204020204" pitchFamily="34" charset="0"/>
            </a:endParaRPr>
          </a:p>
        </p:txBody>
      </p:sp>
    </p:spTree>
    <p:extLst>
      <p:ext uri="{BB962C8B-B14F-4D97-AF65-F5344CB8AC3E}">
        <p14:creationId xmlns:p14="http://schemas.microsoft.com/office/powerpoint/2010/main" val="1175761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4770537"/>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John 3:3</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Jesus answered and said to him, “Most assuredly, I say to you, unless one is born again, he cannot see the kingdom of God.”</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15708937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375718"/>
            <a:ext cx="9144000" cy="2862322"/>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God is </a:t>
            </a:r>
            <a:r>
              <a:rPr lang="en-US" sz="6000" b="1" u="sng" dirty="0" smtClean="0">
                <a:solidFill>
                  <a:srgbClr val="FFFF00"/>
                </a:solidFill>
                <a:latin typeface="Corbel" panose="020B0503020204020204" pitchFamily="34" charset="0"/>
              </a:rPr>
              <a:t>SEEKING</a:t>
            </a:r>
            <a:r>
              <a:rPr lang="en-US" sz="6000" b="1" dirty="0" smtClean="0">
                <a:solidFill>
                  <a:schemeClr val="bg1"/>
                </a:solidFill>
                <a:latin typeface="Corbel" panose="020B0503020204020204" pitchFamily="34" charset="0"/>
              </a:rPr>
              <a:t> </a:t>
            </a:r>
          </a:p>
          <a:p>
            <a:pPr algn="ctr"/>
            <a:r>
              <a:rPr lang="en-US" sz="6000" b="1" dirty="0" smtClean="0">
                <a:solidFill>
                  <a:schemeClr val="bg1"/>
                </a:solidFill>
                <a:latin typeface="Corbel" panose="020B0503020204020204" pitchFamily="34" charset="0"/>
              </a:rPr>
              <a:t>the lost.</a:t>
            </a:r>
            <a:endParaRPr lang="en-US" sz="6000" b="1" dirty="0">
              <a:latin typeface="Corbel" panose="020B0503020204020204" pitchFamily="34" charset="0"/>
            </a:endParaRPr>
          </a:p>
        </p:txBody>
      </p:sp>
    </p:spTree>
    <p:extLst>
      <p:ext uri="{BB962C8B-B14F-4D97-AF65-F5344CB8AC3E}">
        <p14:creationId xmlns:p14="http://schemas.microsoft.com/office/powerpoint/2010/main" val="6826612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3231654"/>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Luke 19:10</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for the Son of Man has come </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to seek and to save that which was lost.”</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34549445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2462213"/>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Galatians 4:8</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But then, indeed, when you did not know God,…</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198833967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087393"/>
            <a:ext cx="9144000" cy="3785652"/>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The </a:t>
            </a:r>
            <a:r>
              <a:rPr lang="en-US" sz="6000" b="1" u="sng" dirty="0" smtClean="0">
                <a:solidFill>
                  <a:srgbClr val="FFFF00"/>
                </a:solidFill>
                <a:latin typeface="Corbel" panose="020B0503020204020204" pitchFamily="34" charset="0"/>
              </a:rPr>
              <a:t>MIND</a:t>
            </a:r>
            <a:r>
              <a:rPr lang="en-US" sz="6000" b="1" dirty="0" smtClean="0">
                <a:solidFill>
                  <a:schemeClr val="bg1"/>
                </a:solidFill>
                <a:latin typeface="Corbel" panose="020B0503020204020204" pitchFamily="34" charset="0"/>
              </a:rPr>
              <a:t> of a believer must be illuminated and transformed.</a:t>
            </a:r>
            <a:endParaRPr lang="en-US" sz="6000" b="1" dirty="0">
              <a:latin typeface="Corbel" panose="020B0503020204020204" pitchFamily="34" charset="0"/>
            </a:endParaRPr>
          </a:p>
        </p:txBody>
      </p:sp>
    </p:spTree>
    <p:extLst>
      <p:ext uri="{BB962C8B-B14F-4D97-AF65-F5344CB8AC3E}">
        <p14:creationId xmlns:p14="http://schemas.microsoft.com/office/powerpoint/2010/main" val="22166067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5539978"/>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Romans 12:1</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I beseech you therefore, brethren, by the mercies of God, that you present your bodies a living sacrifice, holy, acceptable to God, which is your reasonable service. </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17764538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5539978"/>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Romans 12:2</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And do not be conformed to this world, but be transformed by the renewing of your mind, that you may prove what is that good and acceptable and perfect will of God.</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40628846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441620"/>
            <a:ext cx="9144000" cy="2862322"/>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God will never </a:t>
            </a:r>
            <a:r>
              <a:rPr lang="en-US" sz="6000" b="1" u="sng" dirty="0" smtClean="0">
                <a:solidFill>
                  <a:srgbClr val="FFFF00"/>
                </a:solidFill>
                <a:latin typeface="Corbel" panose="020B0503020204020204" pitchFamily="34" charset="0"/>
              </a:rPr>
              <a:t>FORGET</a:t>
            </a:r>
            <a:r>
              <a:rPr lang="en-US" sz="6000" b="1" dirty="0" smtClean="0">
                <a:solidFill>
                  <a:schemeClr val="bg1"/>
                </a:solidFill>
                <a:latin typeface="Corbel" panose="020B0503020204020204" pitchFamily="34" charset="0"/>
              </a:rPr>
              <a:t> </a:t>
            </a:r>
          </a:p>
          <a:p>
            <a:pPr algn="ctr"/>
            <a:r>
              <a:rPr lang="en-US" sz="6000" b="1" dirty="0" smtClean="0">
                <a:solidFill>
                  <a:schemeClr val="bg1"/>
                </a:solidFill>
                <a:latin typeface="Corbel" panose="020B0503020204020204" pitchFamily="34" charset="0"/>
              </a:rPr>
              <a:t>His children.</a:t>
            </a:r>
            <a:endParaRPr lang="en-US" sz="6000" b="1" dirty="0">
              <a:latin typeface="Corbel" panose="020B0503020204020204" pitchFamily="34" charset="0"/>
            </a:endParaRPr>
          </a:p>
        </p:txBody>
      </p:sp>
    </p:spTree>
    <p:extLst>
      <p:ext uri="{BB962C8B-B14F-4D97-AF65-F5344CB8AC3E}">
        <p14:creationId xmlns:p14="http://schemas.microsoft.com/office/powerpoint/2010/main" val="36081318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4770537"/>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Isaiah 49:15</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Can a woman forget her nursing child, and not have compassion on the son of her womb? Surely they may forget, yet I will not forget you.</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38393626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5539978"/>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Galatians 4:9</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But now after you have known God, or rather are known by God, how is it that you turn again to the weak and beggarly elements, to which you desire again to be in bondage? </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19191330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5000" t="-5000" r="-5000"/>
          </a:stretch>
        </a:blipFill>
        <a:effectLst/>
      </p:bgPr>
    </p:bg>
    <p:spTree>
      <p:nvGrpSpPr>
        <p:cNvPr id="1" name=""/>
        <p:cNvGrpSpPr/>
        <p:nvPr/>
      </p:nvGrpSpPr>
      <p:grpSpPr>
        <a:xfrm>
          <a:off x="0" y="0"/>
          <a:ext cx="0" cy="0"/>
          <a:chOff x="0" y="0"/>
          <a:chExt cx="0" cy="0"/>
        </a:xfrm>
      </p:grpSpPr>
      <p:sp>
        <p:nvSpPr>
          <p:cNvPr id="2" name="TextBox 1"/>
          <p:cNvSpPr txBox="1"/>
          <p:nvPr/>
        </p:nvSpPr>
        <p:spPr>
          <a:xfrm>
            <a:off x="222422" y="626076"/>
            <a:ext cx="5255740" cy="3785652"/>
          </a:xfrm>
          <a:prstGeom prst="rect">
            <a:avLst/>
          </a:prstGeom>
          <a:noFill/>
        </p:spPr>
        <p:txBody>
          <a:bodyPr wrap="square" rtlCol="0">
            <a:spAutoFit/>
          </a:bodyPr>
          <a:lstStyle/>
          <a:p>
            <a:pPr algn="ctr"/>
            <a:r>
              <a:rPr lang="en-US" sz="8000" b="1" dirty="0" smtClean="0">
                <a:latin typeface="Eras Demi ITC" panose="020B0805030504020804" pitchFamily="34" charset="0"/>
              </a:rPr>
              <a:t>“Do NOT Perform a U Turn!”</a:t>
            </a:r>
            <a:endParaRPr lang="en-US" sz="8000" b="1" dirty="0">
              <a:latin typeface="Eras Demi ITC" panose="020B0805030504020804" pitchFamily="34" charset="0"/>
            </a:endParaRPr>
          </a:p>
        </p:txBody>
      </p:sp>
      <p:cxnSp>
        <p:nvCxnSpPr>
          <p:cNvPr id="4" name="Straight Connector 3"/>
          <p:cNvCxnSpPr/>
          <p:nvPr/>
        </p:nvCxnSpPr>
        <p:spPr>
          <a:xfrm flipV="1">
            <a:off x="6400800" y="2702011"/>
            <a:ext cx="1664043" cy="1771135"/>
          </a:xfrm>
          <a:prstGeom prst="line">
            <a:avLst/>
          </a:prstGeom>
          <a:ln w="76200">
            <a:solidFill>
              <a:srgbClr val="F6020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flipV="1">
            <a:off x="6400800" y="2702012"/>
            <a:ext cx="1729946" cy="1853512"/>
          </a:xfrm>
          <a:prstGeom prst="line">
            <a:avLst/>
          </a:prstGeom>
          <a:ln w="76200">
            <a:solidFill>
              <a:srgbClr val="F6020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32486" y="4695568"/>
            <a:ext cx="4835611" cy="923330"/>
          </a:xfrm>
          <a:prstGeom prst="rect">
            <a:avLst/>
          </a:prstGeom>
          <a:noFill/>
        </p:spPr>
        <p:txBody>
          <a:bodyPr wrap="square" rtlCol="0">
            <a:spAutoFit/>
          </a:bodyPr>
          <a:lstStyle/>
          <a:p>
            <a:pPr algn="ctr"/>
            <a:r>
              <a:rPr lang="en-US" sz="5400" b="1" dirty="0" smtClean="0">
                <a:solidFill>
                  <a:srgbClr val="F60201"/>
                </a:solidFill>
                <a:latin typeface="Corbel" panose="020B0503020204020204" pitchFamily="34" charset="0"/>
              </a:rPr>
              <a:t>Galatians 4:8-9</a:t>
            </a:r>
            <a:endParaRPr lang="en-US" sz="5400" b="1" dirty="0">
              <a:solidFill>
                <a:srgbClr val="F60201"/>
              </a:solidFill>
              <a:latin typeface="Corbel" panose="020B0503020204020204" pitchFamily="34" charset="0"/>
            </a:endParaRPr>
          </a:p>
        </p:txBody>
      </p:sp>
    </p:spTree>
    <p:extLst>
      <p:ext uri="{BB962C8B-B14F-4D97-AF65-F5344CB8AC3E}">
        <p14:creationId xmlns:p14="http://schemas.microsoft.com/office/powerpoint/2010/main" val="3757566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021492"/>
            <a:ext cx="9144000" cy="4708981"/>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Before conversion </a:t>
            </a:r>
          </a:p>
          <a:p>
            <a:pPr algn="ctr"/>
            <a:r>
              <a:rPr lang="en-US" sz="6000" b="1" dirty="0" smtClean="0">
                <a:solidFill>
                  <a:schemeClr val="bg1"/>
                </a:solidFill>
                <a:latin typeface="Corbel" panose="020B0503020204020204" pitchFamily="34" charset="0"/>
              </a:rPr>
              <a:t>man is </a:t>
            </a:r>
            <a:r>
              <a:rPr lang="en-US" sz="6000" b="1" u="sng" dirty="0" smtClean="0">
                <a:solidFill>
                  <a:srgbClr val="FFFF00"/>
                </a:solidFill>
                <a:latin typeface="Corbel" panose="020B0503020204020204" pitchFamily="34" charset="0"/>
              </a:rPr>
              <a:t>IGNORANT</a:t>
            </a:r>
            <a:r>
              <a:rPr lang="en-US" sz="6000" b="1" dirty="0" smtClean="0">
                <a:solidFill>
                  <a:schemeClr val="bg1"/>
                </a:solidFill>
                <a:latin typeface="Corbel" panose="020B0503020204020204" pitchFamily="34" charset="0"/>
              </a:rPr>
              <a:t> </a:t>
            </a:r>
          </a:p>
          <a:p>
            <a:pPr algn="ctr"/>
            <a:r>
              <a:rPr lang="en-US" sz="6000" b="1" dirty="0" smtClean="0">
                <a:solidFill>
                  <a:schemeClr val="bg1"/>
                </a:solidFill>
                <a:latin typeface="Corbel" panose="020B0503020204020204" pitchFamily="34" charset="0"/>
              </a:rPr>
              <a:t>of God.</a:t>
            </a:r>
          </a:p>
          <a:p>
            <a:pPr algn="ctr"/>
            <a:endParaRPr lang="en-US" sz="6000" b="1" dirty="0">
              <a:latin typeface="Corbel" panose="020B0503020204020204" pitchFamily="34" charset="0"/>
            </a:endParaRPr>
          </a:p>
        </p:txBody>
      </p:sp>
    </p:spTree>
    <p:extLst>
      <p:ext uri="{BB962C8B-B14F-4D97-AF65-F5344CB8AC3E}">
        <p14:creationId xmlns:p14="http://schemas.microsoft.com/office/powerpoint/2010/main" val="1155633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3231654"/>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Ephesians 2:1</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And you He made alive, </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who were dead in trespasses and sins, </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29148974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5539978"/>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Ephesians 2:2</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in which you once walked according to the course of this world, according to the prince of the power of the air, the spirit who now works in the sons of disobedience,</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26689206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416908"/>
            <a:ext cx="9144000" cy="2862322"/>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God reveals Himself through </a:t>
            </a:r>
            <a:r>
              <a:rPr lang="en-US" sz="6000" b="1" u="sng" dirty="0" smtClean="0">
                <a:solidFill>
                  <a:srgbClr val="FFFF00"/>
                </a:solidFill>
                <a:latin typeface="Corbel" panose="020B0503020204020204" pitchFamily="34" charset="0"/>
              </a:rPr>
              <a:t>NATURE</a:t>
            </a:r>
            <a:r>
              <a:rPr lang="en-US" sz="6000" b="1" dirty="0" smtClean="0">
                <a:solidFill>
                  <a:schemeClr val="bg1"/>
                </a:solidFill>
                <a:latin typeface="Corbel" panose="020B0503020204020204" pitchFamily="34" charset="0"/>
              </a:rPr>
              <a:t>.</a:t>
            </a:r>
            <a:endParaRPr lang="en-US" sz="6000" b="1" dirty="0">
              <a:latin typeface="Corbel" panose="020B0503020204020204" pitchFamily="34" charset="0"/>
            </a:endParaRPr>
          </a:p>
        </p:txBody>
      </p:sp>
    </p:spTree>
    <p:extLst>
      <p:ext uri="{BB962C8B-B14F-4D97-AF65-F5344CB8AC3E}">
        <p14:creationId xmlns:p14="http://schemas.microsoft.com/office/powerpoint/2010/main" val="37297657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5539978"/>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Ephesians 14:17</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Nevertheless He did not leave Himself without witness, in that He did good, gave us rain from heaven and fruitful seasons, filling our hearts with food and gladness.”</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21376446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247135" y="280086"/>
            <a:ext cx="8600303" cy="6309420"/>
          </a:xfrm>
          <a:prstGeom prst="rect">
            <a:avLst/>
          </a:prstGeom>
          <a:noFill/>
        </p:spPr>
        <p:txBody>
          <a:bodyPr wrap="square" rtlCol="0">
            <a:spAutoFit/>
          </a:bodyPr>
          <a:lstStyle/>
          <a:p>
            <a:pPr algn="ctr"/>
            <a:r>
              <a:rPr lang="en-US" sz="5400" b="1" u="sng" dirty="0" smtClean="0">
                <a:solidFill>
                  <a:srgbClr val="FFFF00"/>
                </a:solidFill>
                <a:effectLst>
                  <a:outerShdw blurRad="38100" dist="38100" dir="2700000" algn="tl">
                    <a:srgbClr val="000000">
                      <a:alpha val="43137"/>
                    </a:srgbClr>
                  </a:outerShdw>
                </a:effectLst>
                <a:latin typeface="Corbel" panose="020B0503020204020204" pitchFamily="34" charset="0"/>
              </a:rPr>
              <a:t>Romans 1:20</a:t>
            </a:r>
          </a:p>
          <a:p>
            <a:pPr algn="ctr"/>
            <a:r>
              <a:rPr lang="en-US" sz="5000" dirty="0" smtClean="0">
                <a:solidFill>
                  <a:schemeClr val="bg1"/>
                </a:solidFill>
                <a:effectLst>
                  <a:outerShdw blurRad="38100" dist="38100" dir="2700000" algn="tl">
                    <a:srgbClr val="000000">
                      <a:alpha val="43137"/>
                    </a:srgbClr>
                  </a:outerShdw>
                </a:effectLst>
                <a:latin typeface="Corbel" panose="020B0503020204020204" pitchFamily="34" charset="0"/>
              </a:rPr>
              <a:t>For since the creation of the world His invisible attributes are clearly seen, being understood by the things that are made, even His eternal power and Godhead, so that they are without excuse,</a:t>
            </a:r>
            <a:endParaRPr lang="en-US" sz="5000" dirty="0">
              <a:solidFill>
                <a:schemeClr val="bg1"/>
              </a:solidFill>
              <a:effectLst>
                <a:outerShdw blurRad="38100" dist="38100" dir="2700000" algn="tl">
                  <a:srgbClr val="000000">
                    <a:alpha val="43137"/>
                  </a:srgbClr>
                </a:outerShdw>
              </a:effectLst>
              <a:latin typeface="Corbel" panose="020B0503020204020204" pitchFamily="34" charset="0"/>
            </a:endParaRPr>
          </a:p>
        </p:txBody>
      </p:sp>
    </p:spTree>
    <p:extLst>
      <p:ext uri="{BB962C8B-B14F-4D97-AF65-F5344CB8AC3E}">
        <p14:creationId xmlns:p14="http://schemas.microsoft.com/office/powerpoint/2010/main" val="17994081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extBox 1"/>
          <p:cNvSpPr txBox="1"/>
          <p:nvPr/>
        </p:nvSpPr>
        <p:spPr>
          <a:xfrm>
            <a:off x="0" y="1416908"/>
            <a:ext cx="9144000" cy="2862322"/>
          </a:xfrm>
          <a:prstGeom prst="rect">
            <a:avLst/>
          </a:prstGeom>
          <a:solidFill>
            <a:schemeClr val="accent5">
              <a:lumMod val="50000"/>
              <a:alpha val="83000"/>
            </a:schemeClr>
          </a:solidFill>
        </p:spPr>
        <p:txBody>
          <a:bodyPr wrap="square" rtlCol="0">
            <a:spAutoFit/>
          </a:bodyPr>
          <a:lstStyle/>
          <a:p>
            <a:pPr algn="ctr"/>
            <a:endParaRPr lang="en-US" sz="6000" b="1" dirty="0" smtClean="0">
              <a:latin typeface="Corbel" panose="020B0503020204020204" pitchFamily="34" charset="0"/>
            </a:endParaRPr>
          </a:p>
          <a:p>
            <a:pPr algn="ctr"/>
            <a:r>
              <a:rPr lang="en-US" sz="6000" b="1" dirty="0" smtClean="0">
                <a:solidFill>
                  <a:schemeClr val="bg1"/>
                </a:solidFill>
                <a:latin typeface="Corbel" panose="020B0503020204020204" pitchFamily="34" charset="0"/>
              </a:rPr>
              <a:t>God reveals Himself through His </a:t>
            </a:r>
            <a:r>
              <a:rPr lang="en-US" sz="6000" b="1" u="sng" dirty="0" smtClean="0">
                <a:solidFill>
                  <a:srgbClr val="FFFF00"/>
                </a:solidFill>
                <a:latin typeface="Corbel" panose="020B0503020204020204" pitchFamily="34" charset="0"/>
              </a:rPr>
              <a:t>WORD</a:t>
            </a:r>
            <a:r>
              <a:rPr lang="en-US" sz="6000" b="1" dirty="0" smtClean="0">
                <a:solidFill>
                  <a:schemeClr val="bg1"/>
                </a:solidFill>
                <a:latin typeface="Corbel" panose="020B0503020204020204" pitchFamily="34" charset="0"/>
              </a:rPr>
              <a:t>.</a:t>
            </a:r>
            <a:endParaRPr lang="en-US" sz="6000" b="1" dirty="0">
              <a:latin typeface="Corbel" panose="020B0503020204020204" pitchFamily="34" charset="0"/>
            </a:endParaRPr>
          </a:p>
        </p:txBody>
      </p:sp>
    </p:spTree>
    <p:extLst>
      <p:ext uri="{BB962C8B-B14F-4D97-AF65-F5344CB8AC3E}">
        <p14:creationId xmlns:p14="http://schemas.microsoft.com/office/powerpoint/2010/main" val="9660553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63</TotalTime>
  <Words>496</Words>
  <Application>Microsoft Office PowerPoint</Application>
  <PresentationFormat>On-screen Show (4:3)</PresentationFormat>
  <Paragraphs>62</Paragraphs>
  <Slides>26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26</vt:i4>
      </vt:variant>
    </vt:vector>
  </HeadingPairs>
  <TitlesOfParts>
    <vt:vector size="32" baseType="lpstr">
      <vt:lpstr>Arial</vt:lpstr>
      <vt:lpstr>Calibri</vt:lpstr>
      <vt:lpstr>Calibri Light</vt:lpstr>
      <vt:lpstr>Corbel</vt:lpstr>
      <vt:lpstr>Eras Demi ITC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6</cp:revision>
  <dcterms:created xsi:type="dcterms:W3CDTF">2019-09-12T14:57:07Z</dcterms:created>
  <dcterms:modified xsi:type="dcterms:W3CDTF">2019-09-12T16:00:49Z</dcterms:modified>
</cp:coreProperties>
</file>