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58593D"/>
    <a:srgbClr val="676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9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3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4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1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3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5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5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2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1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7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4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46" y="1529460"/>
            <a:ext cx="3295135" cy="32951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44381" y="1530849"/>
            <a:ext cx="500860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Impact" panose="020B0806030902050204" pitchFamily="34" charset="0"/>
              </a:rPr>
              <a:t>Checking </a:t>
            </a:r>
          </a:p>
          <a:p>
            <a:r>
              <a:rPr lang="en-US" sz="8800" dirty="0" smtClean="0">
                <a:latin typeface="Impact" panose="020B0806030902050204" pitchFamily="34" charset="0"/>
              </a:rPr>
              <a:t>Motives</a:t>
            </a:r>
            <a:endParaRPr lang="en-US" sz="8800" dirty="0">
              <a:latin typeface="Impact" panose="020B080603090205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44380" y="4239820"/>
            <a:ext cx="5008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Arial Narrow" panose="020B0606020202030204" pitchFamily="34" charset="0"/>
              </a:rPr>
              <a:t>Galatians 1:8-10</a:t>
            </a:r>
            <a:endParaRPr lang="en-US" sz="32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6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205946"/>
            <a:ext cx="87238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 Corinthians 9:1</a:t>
            </a:r>
          </a:p>
          <a:p>
            <a:pPr algn="ctr"/>
            <a:r>
              <a:rPr lang="en-US" sz="5400" dirty="0">
                <a:latin typeface="Arial Narrow" panose="020B0606020202030204" pitchFamily="34" charset="0"/>
              </a:rPr>
              <a:t>Am I not an apostle? Am I not free? Have I not seen Jesus Christ our Lord? Are you not my work in the Lord?</a:t>
            </a:r>
          </a:p>
        </p:txBody>
      </p:sp>
    </p:spTree>
    <p:extLst>
      <p:ext uri="{BB962C8B-B14F-4D97-AF65-F5344CB8AC3E}">
        <p14:creationId xmlns:p14="http://schemas.microsoft.com/office/powerpoint/2010/main" val="8961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9772" y="1005017"/>
            <a:ext cx="67715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 Narrow" panose="020B0606020202030204" pitchFamily="34" charset="0"/>
              </a:rPr>
              <a:t>Paul had </a:t>
            </a:r>
            <a:r>
              <a:rPr lang="en-US" sz="6600" b="1" u="sng" dirty="0">
                <a:solidFill>
                  <a:srgbClr val="006600"/>
                </a:solidFill>
                <a:latin typeface="Arial Narrow" panose="020B0606020202030204" pitchFamily="34" charset="0"/>
              </a:rPr>
              <a:t>FOUNDED</a:t>
            </a:r>
            <a:r>
              <a:rPr lang="en-US" sz="6600" dirty="0">
                <a:latin typeface="Arial Narrow" panose="020B0606020202030204" pitchFamily="34" charset="0"/>
              </a:rPr>
              <a:t> these churches.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0245">
            <a:off x="6440355" y="4252619"/>
            <a:ext cx="2873130" cy="2873130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/>
            </a:outerShdw>
            <a:reflection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2361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9772" y="1005017"/>
            <a:ext cx="67715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 Narrow" panose="020B0606020202030204" pitchFamily="34" charset="0"/>
              </a:rPr>
              <a:t>Paul had loving </a:t>
            </a:r>
            <a:r>
              <a:rPr lang="en-US" sz="6600" b="1" u="sng" dirty="0">
                <a:solidFill>
                  <a:srgbClr val="006600"/>
                </a:solidFill>
                <a:latin typeface="Arial Narrow" panose="020B0606020202030204" pitchFamily="34" charset="0"/>
              </a:rPr>
              <a:t>AFFECTIONS</a:t>
            </a:r>
            <a:r>
              <a:rPr lang="en-US" sz="6600" dirty="0">
                <a:latin typeface="Arial Narrow" panose="020B0606020202030204" pitchFamily="34" charset="0"/>
              </a:rPr>
              <a:t> </a:t>
            </a:r>
            <a:endParaRPr lang="en-US" sz="6600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6600" dirty="0" smtClean="0">
                <a:latin typeface="Arial Narrow" panose="020B0606020202030204" pitchFamily="34" charset="0"/>
              </a:rPr>
              <a:t>for </a:t>
            </a:r>
            <a:r>
              <a:rPr lang="en-US" sz="6600" dirty="0">
                <a:latin typeface="Arial Narrow" panose="020B0606020202030204" pitchFamily="34" charset="0"/>
              </a:rPr>
              <a:t>his churches.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0245">
            <a:off x="6440355" y="4252619"/>
            <a:ext cx="2873130" cy="2873130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/>
            </a:outerShdw>
            <a:reflection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9302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9772" y="1005017"/>
            <a:ext cx="67715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 Narrow" panose="020B0606020202030204" pitchFamily="34" charset="0"/>
              </a:rPr>
              <a:t>Paul didn’t want to </a:t>
            </a:r>
            <a:r>
              <a:rPr lang="en-US" sz="6600" b="1" u="sng" dirty="0">
                <a:solidFill>
                  <a:srgbClr val="006600"/>
                </a:solidFill>
                <a:latin typeface="Arial Narrow" panose="020B0606020202030204" pitchFamily="34" charset="0"/>
              </a:rPr>
              <a:t>LEAD</a:t>
            </a:r>
            <a:r>
              <a:rPr lang="en-US" sz="6600" dirty="0">
                <a:latin typeface="Arial Narrow" panose="020B0606020202030204" pitchFamily="34" charset="0"/>
              </a:rPr>
              <a:t> them and </a:t>
            </a:r>
            <a:r>
              <a:rPr lang="en-US" sz="6600" b="1" u="sng" dirty="0">
                <a:solidFill>
                  <a:srgbClr val="006600"/>
                </a:solidFill>
                <a:latin typeface="Arial Narrow" panose="020B0606020202030204" pitchFamily="34" charset="0"/>
              </a:rPr>
              <a:t>LEAVE</a:t>
            </a:r>
            <a:r>
              <a:rPr lang="en-US" sz="6600" dirty="0">
                <a:latin typeface="Arial Narrow" panose="020B0606020202030204" pitchFamily="34" charset="0"/>
              </a:rPr>
              <a:t> them.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0245">
            <a:off x="6440355" y="4252619"/>
            <a:ext cx="2873130" cy="2873130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/>
            </a:outerShdw>
            <a:reflection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1719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205946"/>
            <a:ext cx="87238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1:8</a:t>
            </a:r>
          </a:p>
          <a:p>
            <a:pPr algn="ctr"/>
            <a:r>
              <a:rPr lang="en-US" sz="5400" dirty="0">
                <a:latin typeface="Arial Narrow" panose="020B0606020202030204" pitchFamily="34" charset="0"/>
              </a:rPr>
              <a:t>But even if we, or an angel from heaven, preach any other gospel to you than what we have preached to you, let him be accursed. </a:t>
            </a:r>
          </a:p>
        </p:txBody>
      </p:sp>
    </p:spTree>
    <p:extLst>
      <p:ext uri="{BB962C8B-B14F-4D97-AF65-F5344CB8AC3E}">
        <p14:creationId xmlns:p14="http://schemas.microsoft.com/office/powerpoint/2010/main" val="8838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205946"/>
            <a:ext cx="87238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1:9</a:t>
            </a:r>
          </a:p>
          <a:p>
            <a:pPr algn="ctr"/>
            <a:r>
              <a:rPr lang="en-US" sz="5400" dirty="0">
                <a:latin typeface="Arial Narrow" panose="020B0606020202030204" pitchFamily="34" charset="0"/>
              </a:rPr>
              <a:t>As we have said before, so now I say again, if anyone preaches any other gospel to you than what you have received, let him be accursed. </a:t>
            </a:r>
          </a:p>
        </p:txBody>
      </p:sp>
    </p:spTree>
    <p:extLst>
      <p:ext uri="{BB962C8B-B14F-4D97-AF65-F5344CB8AC3E}">
        <p14:creationId xmlns:p14="http://schemas.microsoft.com/office/powerpoint/2010/main" val="375344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205946"/>
            <a:ext cx="87238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1:10</a:t>
            </a:r>
          </a:p>
          <a:p>
            <a:pPr algn="ctr"/>
            <a:r>
              <a:rPr lang="en-US" sz="5400" dirty="0">
                <a:latin typeface="Arial Narrow" panose="020B0606020202030204" pitchFamily="34" charset="0"/>
              </a:rPr>
              <a:t>For do I now persuade men, or God? Or do I seek to please men? For if I still pleased men, </a:t>
            </a:r>
            <a:endParaRPr lang="en-US" sz="5400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dirty="0" smtClean="0">
                <a:latin typeface="Arial Narrow" panose="020B0606020202030204" pitchFamily="34" charset="0"/>
              </a:rPr>
              <a:t>I </a:t>
            </a:r>
            <a:r>
              <a:rPr lang="en-US" sz="5400" dirty="0">
                <a:latin typeface="Arial Narrow" panose="020B0606020202030204" pitchFamily="34" charset="0"/>
              </a:rPr>
              <a:t>would not be a bondservant of Christ.</a:t>
            </a:r>
          </a:p>
        </p:txBody>
      </p:sp>
    </p:spTree>
    <p:extLst>
      <p:ext uri="{BB962C8B-B14F-4D97-AF65-F5344CB8AC3E}">
        <p14:creationId xmlns:p14="http://schemas.microsoft.com/office/powerpoint/2010/main" val="365361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9772" y="1005017"/>
            <a:ext cx="67715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 Narrow" panose="020B0606020202030204" pitchFamily="34" charset="0"/>
              </a:rPr>
              <a:t>Paul was ministering for the glory of </a:t>
            </a:r>
            <a:r>
              <a:rPr lang="en-US" sz="6600" b="1" u="sng" dirty="0">
                <a:solidFill>
                  <a:srgbClr val="006600"/>
                </a:solidFill>
                <a:latin typeface="Arial Narrow" panose="020B0606020202030204" pitchFamily="34" charset="0"/>
              </a:rPr>
              <a:t>GOD</a:t>
            </a:r>
            <a:r>
              <a:rPr lang="en-US" sz="6600" dirty="0"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0245">
            <a:off x="6440355" y="4252619"/>
            <a:ext cx="2873130" cy="2873130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/>
            </a:outerShdw>
            <a:reflection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5437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46" y="1529460"/>
            <a:ext cx="3295135" cy="32951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44381" y="1530849"/>
            <a:ext cx="500860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Impact" panose="020B0806030902050204" pitchFamily="34" charset="0"/>
              </a:rPr>
              <a:t>Checking </a:t>
            </a:r>
          </a:p>
          <a:p>
            <a:r>
              <a:rPr lang="en-US" sz="8800" dirty="0" smtClean="0">
                <a:latin typeface="Impact" panose="020B0806030902050204" pitchFamily="34" charset="0"/>
              </a:rPr>
              <a:t>Motives</a:t>
            </a:r>
            <a:endParaRPr lang="en-US" sz="8800" dirty="0">
              <a:latin typeface="Impact" panose="020B080603090205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44380" y="4239820"/>
            <a:ext cx="5008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Arial Narrow" panose="020B0606020202030204" pitchFamily="34" charset="0"/>
              </a:rPr>
              <a:t>Galatians 1:8-10</a:t>
            </a:r>
            <a:endParaRPr lang="en-US" sz="32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89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205946"/>
            <a:ext cx="87238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</a:t>
            </a:r>
          </a:p>
          <a:p>
            <a:pPr algn="ctr"/>
            <a:r>
              <a:rPr lang="en-US" sz="5400" dirty="0">
                <a:latin typeface="Arial Narrow" panose="020B0606020202030204" pitchFamily="34" charset="0"/>
              </a:rPr>
              <a:t>Paul, an apostle (not from men nor through man, but through Jesus Christ and God the Father who raised Him from the dead), </a:t>
            </a:r>
          </a:p>
        </p:txBody>
      </p:sp>
    </p:spTree>
    <p:extLst>
      <p:ext uri="{BB962C8B-B14F-4D97-AF65-F5344CB8AC3E}">
        <p14:creationId xmlns:p14="http://schemas.microsoft.com/office/powerpoint/2010/main" val="299596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205946"/>
            <a:ext cx="87238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1:2</a:t>
            </a:r>
          </a:p>
          <a:p>
            <a:pPr algn="ctr"/>
            <a:r>
              <a:rPr lang="en-US" sz="5400" dirty="0">
                <a:latin typeface="Arial Narrow" panose="020B0606020202030204" pitchFamily="34" charset="0"/>
              </a:rPr>
              <a:t>and all the brethren who are with me, </a:t>
            </a:r>
            <a:r>
              <a:rPr lang="en-US" sz="5400" dirty="0" smtClean="0">
                <a:latin typeface="Arial Narrow" panose="020B0606020202030204" pitchFamily="34" charset="0"/>
              </a:rPr>
              <a:t>to </a:t>
            </a:r>
            <a:r>
              <a:rPr lang="en-US" sz="5400" dirty="0">
                <a:latin typeface="Arial Narrow" panose="020B0606020202030204" pitchFamily="34" charset="0"/>
              </a:rPr>
              <a:t>the churches of Galatia: </a:t>
            </a:r>
          </a:p>
        </p:txBody>
      </p:sp>
    </p:spTree>
    <p:extLst>
      <p:ext uri="{BB962C8B-B14F-4D97-AF65-F5344CB8AC3E}">
        <p14:creationId xmlns:p14="http://schemas.microsoft.com/office/powerpoint/2010/main" val="222876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205946"/>
            <a:ext cx="87238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1:3</a:t>
            </a:r>
          </a:p>
          <a:p>
            <a:pPr algn="ctr"/>
            <a:r>
              <a:rPr lang="en-US" sz="5400" dirty="0">
                <a:latin typeface="Arial Narrow" panose="020B0606020202030204" pitchFamily="34" charset="0"/>
              </a:rPr>
              <a:t>Grace to you and peace </a:t>
            </a:r>
            <a:endParaRPr lang="en-US" sz="5400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dirty="0" smtClean="0">
                <a:latin typeface="Arial Narrow" panose="020B0606020202030204" pitchFamily="34" charset="0"/>
              </a:rPr>
              <a:t>from God </a:t>
            </a:r>
            <a:r>
              <a:rPr lang="en-US" sz="5400" dirty="0">
                <a:latin typeface="Arial Narrow" panose="020B0606020202030204" pitchFamily="34" charset="0"/>
              </a:rPr>
              <a:t>the Father and our </a:t>
            </a:r>
            <a:endParaRPr lang="en-US" sz="5400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dirty="0" smtClean="0">
                <a:latin typeface="Arial Narrow" panose="020B0606020202030204" pitchFamily="34" charset="0"/>
              </a:rPr>
              <a:t>Lord </a:t>
            </a:r>
            <a:r>
              <a:rPr lang="en-US" sz="5400" dirty="0">
                <a:latin typeface="Arial Narrow" panose="020B0606020202030204" pitchFamily="34" charset="0"/>
              </a:rPr>
              <a:t>Jesus Christ, </a:t>
            </a:r>
          </a:p>
        </p:txBody>
      </p:sp>
    </p:spTree>
    <p:extLst>
      <p:ext uri="{BB962C8B-B14F-4D97-AF65-F5344CB8AC3E}">
        <p14:creationId xmlns:p14="http://schemas.microsoft.com/office/powerpoint/2010/main" val="333106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205946"/>
            <a:ext cx="87238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1:4</a:t>
            </a:r>
          </a:p>
          <a:p>
            <a:pPr algn="ctr"/>
            <a:r>
              <a:rPr lang="en-US" sz="5400" dirty="0">
                <a:latin typeface="Arial Narrow" panose="020B0606020202030204" pitchFamily="34" charset="0"/>
              </a:rPr>
              <a:t>who gave Himself for our sins, that He might deliver us from this present evil age, according to the will of our God and Father, </a:t>
            </a:r>
          </a:p>
        </p:txBody>
      </p:sp>
    </p:spTree>
    <p:extLst>
      <p:ext uri="{BB962C8B-B14F-4D97-AF65-F5344CB8AC3E}">
        <p14:creationId xmlns:p14="http://schemas.microsoft.com/office/powerpoint/2010/main" val="25255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205946"/>
            <a:ext cx="87238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1:5</a:t>
            </a:r>
          </a:p>
          <a:p>
            <a:pPr algn="ctr"/>
            <a:r>
              <a:rPr lang="en-US" sz="5400" dirty="0">
                <a:latin typeface="Arial Narrow" panose="020B0606020202030204" pitchFamily="34" charset="0"/>
              </a:rPr>
              <a:t>to whom be glory forever </a:t>
            </a:r>
            <a:endParaRPr lang="en-US" sz="5400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dirty="0" smtClean="0">
                <a:latin typeface="Arial Narrow" panose="020B0606020202030204" pitchFamily="34" charset="0"/>
              </a:rPr>
              <a:t>and </a:t>
            </a:r>
            <a:r>
              <a:rPr lang="en-US" sz="5400" dirty="0">
                <a:latin typeface="Arial Narrow" panose="020B0606020202030204" pitchFamily="34" charset="0"/>
              </a:rPr>
              <a:t>ever. Amen. </a:t>
            </a:r>
          </a:p>
        </p:txBody>
      </p:sp>
    </p:spTree>
    <p:extLst>
      <p:ext uri="{BB962C8B-B14F-4D97-AF65-F5344CB8AC3E}">
        <p14:creationId xmlns:p14="http://schemas.microsoft.com/office/powerpoint/2010/main" val="1554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205946"/>
            <a:ext cx="87238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1:6</a:t>
            </a:r>
          </a:p>
          <a:p>
            <a:pPr algn="ctr"/>
            <a:r>
              <a:rPr lang="en-US" sz="5400" dirty="0">
                <a:latin typeface="Arial Narrow" panose="020B0606020202030204" pitchFamily="34" charset="0"/>
              </a:rPr>
              <a:t>I marvel that you are turning </a:t>
            </a:r>
            <a:endParaRPr lang="en-US" sz="5400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dirty="0" smtClean="0">
                <a:latin typeface="Arial Narrow" panose="020B0606020202030204" pitchFamily="34" charset="0"/>
              </a:rPr>
              <a:t>away </a:t>
            </a:r>
            <a:r>
              <a:rPr lang="en-US" sz="5400" dirty="0">
                <a:latin typeface="Arial Narrow" panose="020B0606020202030204" pitchFamily="34" charset="0"/>
              </a:rPr>
              <a:t>so soon from Him who called </a:t>
            </a:r>
            <a:r>
              <a:rPr lang="en-US" sz="5400" dirty="0" smtClean="0">
                <a:latin typeface="Arial Narrow" panose="020B0606020202030204" pitchFamily="34" charset="0"/>
              </a:rPr>
              <a:t>you </a:t>
            </a:r>
            <a:r>
              <a:rPr lang="en-US" sz="5400" dirty="0">
                <a:latin typeface="Arial Narrow" panose="020B0606020202030204" pitchFamily="34" charset="0"/>
              </a:rPr>
              <a:t>in the grace of Christ, </a:t>
            </a:r>
            <a:endParaRPr lang="en-US" sz="5400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dirty="0" smtClean="0">
                <a:latin typeface="Arial Narrow" panose="020B0606020202030204" pitchFamily="34" charset="0"/>
              </a:rPr>
              <a:t>to </a:t>
            </a:r>
            <a:r>
              <a:rPr lang="en-US" sz="5400" dirty="0">
                <a:latin typeface="Arial Narrow" panose="020B0606020202030204" pitchFamily="34" charset="0"/>
              </a:rPr>
              <a:t>a different gospel, </a:t>
            </a:r>
          </a:p>
        </p:txBody>
      </p:sp>
    </p:spTree>
    <p:extLst>
      <p:ext uri="{BB962C8B-B14F-4D97-AF65-F5344CB8AC3E}">
        <p14:creationId xmlns:p14="http://schemas.microsoft.com/office/powerpoint/2010/main" val="424947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205946"/>
            <a:ext cx="87238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1:7</a:t>
            </a:r>
          </a:p>
          <a:p>
            <a:pPr algn="ctr"/>
            <a:r>
              <a:rPr lang="en-US" sz="5400" dirty="0">
                <a:latin typeface="Arial Narrow" panose="020B0606020202030204" pitchFamily="34" charset="0"/>
              </a:rPr>
              <a:t>which is not another; but there are some who trouble you and want to pervert the gospel of Christ. </a:t>
            </a:r>
          </a:p>
        </p:txBody>
      </p:sp>
    </p:spTree>
    <p:extLst>
      <p:ext uri="{BB962C8B-B14F-4D97-AF65-F5344CB8AC3E}">
        <p14:creationId xmlns:p14="http://schemas.microsoft.com/office/powerpoint/2010/main" val="36360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9772" y="1005017"/>
            <a:ext cx="67715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 Narrow" panose="020B0606020202030204" pitchFamily="34" charset="0"/>
              </a:rPr>
              <a:t>Paul </a:t>
            </a:r>
            <a:r>
              <a:rPr lang="en-US" sz="6600" b="1" u="sng" dirty="0">
                <a:solidFill>
                  <a:srgbClr val="006600"/>
                </a:solidFill>
                <a:latin typeface="Arial Narrow" panose="020B0606020202030204" pitchFamily="34" charset="0"/>
              </a:rPr>
              <a:t>DEFENDED</a:t>
            </a:r>
            <a:r>
              <a:rPr lang="en-US" sz="6600" dirty="0">
                <a:latin typeface="Arial Narrow" panose="020B0606020202030204" pitchFamily="34" charset="0"/>
              </a:rPr>
              <a:t> </a:t>
            </a:r>
            <a:endParaRPr lang="en-US" sz="6600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6600" dirty="0" smtClean="0">
                <a:latin typeface="Arial Narrow" panose="020B0606020202030204" pitchFamily="34" charset="0"/>
              </a:rPr>
              <a:t>his </a:t>
            </a:r>
            <a:r>
              <a:rPr lang="en-US" sz="6600" dirty="0">
                <a:latin typeface="Arial Narrow" panose="020B0606020202030204" pitchFamily="34" charset="0"/>
              </a:rPr>
              <a:t>apostleship.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0245">
            <a:off x="6440355" y="4252619"/>
            <a:ext cx="2873130" cy="2873130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/>
            </a:outerShdw>
            <a:reflection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8833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334</Words>
  <Application>Microsoft Office PowerPoint</Application>
  <PresentationFormat>On-screen Show (4:3)</PresentationFormat>
  <Paragraphs>41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6</cp:revision>
  <dcterms:created xsi:type="dcterms:W3CDTF">2019-08-01T20:44:44Z</dcterms:created>
  <dcterms:modified xsi:type="dcterms:W3CDTF">2019-08-02T13:31:55Z</dcterms:modified>
</cp:coreProperties>
</file>