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3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19C22A-2705-4830-9093-80298F71C74F}"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E2619-E0FC-4C90-BEAC-5BCBD346EE2E}" type="slidenum">
              <a:rPr lang="en-US" smtClean="0"/>
              <a:t>‹#›</a:t>
            </a:fld>
            <a:endParaRPr lang="en-US"/>
          </a:p>
        </p:txBody>
      </p:sp>
    </p:spTree>
    <p:extLst>
      <p:ext uri="{BB962C8B-B14F-4D97-AF65-F5344CB8AC3E}">
        <p14:creationId xmlns:p14="http://schemas.microsoft.com/office/powerpoint/2010/main" val="192022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19C22A-2705-4830-9093-80298F71C74F}"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E2619-E0FC-4C90-BEAC-5BCBD346EE2E}" type="slidenum">
              <a:rPr lang="en-US" smtClean="0"/>
              <a:t>‹#›</a:t>
            </a:fld>
            <a:endParaRPr lang="en-US"/>
          </a:p>
        </p:txBody>
      </p:sp>
    </p:spTree>
    <p:extLst>
      <p:ext uri="{BB962C8B-B14F-4D97-AF65-F5344CB8AC3E}">
        <p14:creationId xmlns:p14="http://schemas.microsoft.com/office/powerpoint/2010/main" val="72080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19C22A-2705-4830-9093-80298F71C74F}"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E2619-E0FC-4C90-BEAC-5BCBD346EE2E}" type="slidenum">
              <a:rPr lang="en-US" smtClean="0"/>
              <a:t>‹#›</a:t>
            </a:fld>
            <a:endParaRPr lang="en-US"/>
          </a:p>
        </p:txBody>
      </p:sp>
    </p:spTree>
    <p:extLst>
      <p:ext uri="{BB962C8B-B14F-4D97-AF65-F5344CB8AC3E}">
        <p14:creationId xmlns:p14="http://schemas.microsoft.com/office/powerpoint/2010/main" val="125576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19C22A-2705-4830-9093-80298F71C74F}"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E2619-E0FC-4C90-BEAC-5BCBD346EE2E}" type="slidenum">
              <a:rPr lang="en-US" smtClean="0"/>
              <a:t>‹#›</a:t>
            </a:fld>
            <a:endParaRPr lang="en-US"/>
          </a:p>
        </p:txBody>
      </p:sp>
    </p:spTree>
    <p:extLst>
      <p:ext uri="{BB962C8B-B14F-4D97-AF65-F5344CB8AC3E}">
        <p14:creationId xmlns:p14="http://schemas.microsoft.com/office/powerpoint/2010/main" val="59633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9C22A-2705-4830-9093-80298F71C74F}"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E2619-E0FC-4C90-BEAC-5BCBD346EE2E}" type="slidenum">
              <a:rPr lang="en-US" smtClean="0"/>
              <a:t>‹#›</a:t>
            </a:fld>
            <a:endParaRPr lang="en-US"/>
          </a:p>
        </p:txBody>
      </p:sp>
    </p:spTree>
    <p:extLst>
      <p:ext uri="{BB962C8B-B14F-4D97-AF65-F5344CB8AC3E}">
        <p14:creationId xmlns:p14="http://schemas.microsoft.com/office/powerpoint/2010/main" val="184492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19C22A-2705-4830-9093-80298F71C74F}"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E2619-E0FC-4C90-BEAC-5BCBD346EE2E}" type="slidenum">
              <a:rPr lang="en-US" smtClean="0"/>
              <a:t>‹#›</a:t>
            </a:fld>
            <a:endParaRPr lang="en-US"/>
          </a:p>
        </p:txBody>
      </p:sp>
    </p:spTree>
    <p:extLst>
      <p:ext uri="{BB962C8B-B14F-4D97-AF65-F5344CB8AC3E}">
        <p14:creationId xmlns:p14="http://schemas.microsoft.com/office/powerpoint/2010/main" val="174728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19C22A-2705-4830-9093-80298F71C74F}"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E2619-E0FC-4C90-BEAC-5BCBD346EE2E}" type="slidenum">
              <a:rPr lang="en-US" smtClean="0"/>
              <a:t>‹#›</a:t>
            </a:fld>
            <a:endParaRPr lang="en-US"/>
          </a:p>
        </p:txBody>
      </p:sp>
    </p:spTree>
    <p:extLst>
      <p:ext uri="{BB962C8B-B14F-4D97-AF65-F5344CB8AC3E}">
        <p14:creationId xmlns:p14="http://schemas.microsoft.com/office/powerpoint/2010/main" val="217950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19C22A-2705-4830-9093-80298F71C74F}"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E2619-E0FC-4C90-BEAC-5BCBD346EE2E}" type="slidenum">
              <a:rPr lang="en-US" smtClean="0"/>
              <a:t>‹#›</a:t>
            </a:fld>
            <a:endParaRPr lang="en-US"/>
          </a:p>
        </p:txBody>
      </p:sp>
    </p:spTree>
    <p:extLst>
      <p:ext uri="{BB962C8B-B14F-4D97-AF65-F5344CB8AC3E}">
        <p14:creationId xmlns:p14="http://schemas.microsoft.com/office/powerpoint/2010/main" val="215709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9C22A-2705-4830-9093-80298F71C74F}"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E2619-E0FC-4C90-BEAC-5BCBD346EE2E}" type="slidenum">
              <a:rPr lang="en-US" smtClean="0"/>
              <a:t>‹#›</a:t>
            </a:fld>
            <a:endParaRPr lang="en-US"/>
          </a:p>
        </p:txBody>
      </p:sp>
    </p:spTree>
    <p:extLst>
      <p:ext uri="{BB962C8B-B14F-4D97-AF65-F5344CB8AC3E}">
        <p14:creationId xmlns:p14="http://schemas.microsoft.com/office/powerpoint/2010/main" val="402187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9C22A-2705-4830-9093-80298F71C74F}"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E2619-E0FC-4C90-BEAC-5BCBD346EE2E}" type="slidenum">
              <a:rPr lang="en-US" smtClean="0"/>
              <a:t>‹#›</a:t>
            </a:fld>
            <a:endParaRPr lang="en-US"/>
          </a:p>
        </p:txBody>
      </p:sp>
    </p:spTree>
    <p:extLst>
      <p:ext uri="{BB962C8B-B14F-4D97-AF65-F5344CB8AC3E}">
        <p14:creationId xmlns:p14="http://schemas.microsoft.com/office/powerpoint/2010/main" val="241229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9C22A-2705-4830-9093-80298F71C74F}"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E2619-E0FC-4C90-BEAC-5BCBD346EE2E}" type="slidenum">
              <a:rPr lang="en-US" smtClean="0"/>
              <a:t>‹#›</a:t>
            </a:fld>
            <a:endParaRPr lang="en-US"/>
          </a:p>
        </p:txBody>
      </p:sp>
    </p:spTree>
    <p:extLst>
      <p:ext uri="{BB962C8B-B14F-4D97-AF65-F5344CB8AC3E}">
        <p14:creationId xmlns:p14="http://schemas.microsoft.com/office/powerpoint/2010/main" val="75141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9C22A-2705-4830-9093-80298F71C74F}" type="datetimeFigureOut">
              <a:rPr lang="en-US" smtClean="0"/>
              <a:t>8/16/2019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E2619-E0FC-4C90-BEAC-5BCBD346EE2E}" type="slidenum">
              <a:rPr lang="en-US" smtClean="0"/>
              <a:t>‹#›</a:t>
            </a:fld>
            <a:endParaRPr lang="en-US"/>
          </a:p>
        </p:txBody>
      </p:sp>
    </p:spTree>
    <p:extLst>
      <p:ext uri="{BB962C8B-B14F-4D97-AF65-F5344CB8AC3E}">
        <p14:creationId xmlns:p14="http://schemas.microsoft.com/office/powerpoint/2010/main" val="1626742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2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442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5878532"/>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2:16</a:t>
            </a:r>
          </a:p>
          <a:p>
            <a:pPr algn="ctr"/>
            <a:r>
              <a:rPr lang="en-US" sz="4600" b="1" dirty="0" smtClean="0">
                <a:solidFill>
                  <a:schemeClr val="bg1"/>
                </a:solidFill>
                <a:effectLst>
                  <a:outerShdw blurRad="38100" dist="38100" dir="2700000" algn="tl">
                    <a:srgbClr val="000000">
                      <a:alpha val="43137"/>
                    </a:srgbClr>
                  </a:outerShdw>
                </a:effectLst>
                <a:latin typeface="Arial Narrow" panose="020B0606020202030204" pitchFamily="34" charset="0"/>
              </a:rPr>
              <a:t>knowing that a man is not justified by the works of the law but by faith in Jesus Christ, even we have believed in Christ Jesus, that we might be justified by faith in Christ and not by the works of the law; for by the works of the law no flesh shall be justified. </a:t>
            </a:r>
            <a:endParaRPr lang="en-US" sz="4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169443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507831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2:17</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if, while we seek to be justified by Christ, we ourselves also are found sinners, is Christ therefore a minister of sin? Certainly not!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7998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3416320"/>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2:18</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if I build again those things which I destroyed, I make myself a transgressor.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337514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258532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2:19</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I through the law died to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 law that I might live to God.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780725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652486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2:20</a:t>
            </a:r>
          </a:p>
          <a:p>
            <a:pPr algn="ctr"/>
            <a:r>
              <a:rPr lang="en-US" sz="5200" b="1" dirty="0" smtClean="0">
                <a:solidFill>
                  <a:schemeClr val="bg1"/>
                </a:solidFill>
                <a:effectLst>
                  <a:outerShdw blurRad="38100" dist="38100" dir="2700000" algn="tl">
                    <a:srgbClr val="000000">
                      <a:alpha val="43137"/>
                    </a:srgbClr>
                  </a:outerShdw>
                </a:effectLst>
                <a:latin typeface="Arial Narrow" panose="020B0606020202030204" pitchFamily="34" charset="0"/>
              </a:rPr>
              <a:t>I have been crucified with Christ; it is no longer I who live, </a:t>
            </a:r>
          </a:p>
          <a:p>
            <a:pPr algn="ctr"/>
            <a:r>
              <a:rPr lang="en-US" sz="52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Christ lives in me; and the life which I now live in the flesh </a:t>
            </a:r>
          </a:p>
          <a:p>
            <a:pPr algn="ctr"/>
            <a:r>
              <a:rPr lang="en-US" sz="5200" b="1" dirty="0" smtClean="0">
                <a:solidFill>
                  <a:schemeClr val="bg1"/>
                </a:solidFill>
                <a:effectLst>
                  <a:outerShdw blurRad="38100" dist="38100" dir="2700000" algn="tl">
                    <a:srgbClr val="000000">
                      <a:alpha val="43137"/>
                    </a:srgbClr>
                  </a:outerShdw>
                </a:effectLst>
                <a:latin typeface="Arial Narrow" panose="020B0606020202030204" pitchFamily="34" charset="0"/>
              </a:rPr>
              <a:t>I live by faith in the Son of God, who loved me and gave Himself for me. </a:t>
            </a:r>
            <a:endParaRPr lang="en-US" sz="52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671158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4247317"/>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2:21</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I do not set aside the grace of God; for if righteousness comes through the law, then Christ died in vain.”</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314390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4247317"/>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2:11</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Now when Peter had come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to Antioch, I withstood him to his face, because he was to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be blamed;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527607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5909310"/>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2:12</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before certain men came from James, he would eat with the Gentiles; but when they came, he withdrew and separated himself, fearing those who were of the circumcision.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367813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507831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2:13</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And the rest of the Jews also played the hypocrite with him, so that even Barnabas was carried away with their hypocrisy.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104347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6093976"/>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2:14</a:t>
            </a: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when I saw that they were not straightforward about the truth of the gospel, I said to Peter before them all, “If you, being a Jew, live in the manner of Gentiles and not as the Jews, why do you compel Gentiles to live as Jews?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44955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4247317"/>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MATTHEW 23:28</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Even so you also outwardly appear righteous to men, but inside you are full of hypocrisy and lawlessness.</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820033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067697"/>
            <a:ext cx="9144000" cy="2123658"/>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Hypocrisy needs to be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OPPOSED</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0380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12324"/>
            <a:ext cx="9144000" cy="3139321"/>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Needs to be done in a spirit of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LOVE</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 and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RESTORATION</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40743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5909310"/>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6:1</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Brethren, if a man is overtaken in any trespass, you who are spiritual restore such a one in a spirit of gentleness, considering yourself lest you also be tempted.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225412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258532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6:2</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Bear one another’s burdens, and so fulfill the law of Christ.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672582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3416320"/>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6:3</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if anyone thinks himself to be something, when he is nothing, he deceives himself.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792721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4247317"/>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6:4</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let each one examine his own work, and then he will have rejoicing in himself alone, and not in another.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789249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258532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6:5</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each one shall bear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his own load.</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025929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067697"/>
            <a:ext cx="9144000" cy="2123658"/>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It needs to be dealt </a:t>
            </a:r>
          </a:p>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with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DIRECTLY</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291568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21708"/>
            <a:ext cx="9144000" cy="3139321"/>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Hypocrisy is often the result of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FEAR</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 of what others may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SAY</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 or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THINK</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525386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067697"/>
            <a:ext cx="9144000" cy="2123658"/>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Hypocrisy is never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ISOLATED</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67807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507831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MARK 12:15</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Shall we pay, or shall we not pay?” But He, knowing their hypocrisy, said to them, “Why do you test Me? Bring Me a denarius that I may see it.”</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37231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69988"/>
            <a:ext cx="9144000" cy="3139321"/>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Hypocrisy’s root is in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DISHONESTY</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 with </a:t>
            </a:r>
          </a:p>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yourself and others.</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77110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69988"/>
            <a:ext cx="9144000" cy="3139321"/>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Hypocrisy is a sin that in some cases must be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PUBLICLY</a:t>
            </a:r>
            <a:r>
              <a:rPr lang="en-US" sz="6600" b="1" dirty="0" smtClean="0">
                <a:solidFill>
                  <a:schemeClr val="bg1"/>
                </a:solidFill>
                <a:effectLst>
                  <a:outerShdw blurRad="38100" dist="38100" dir="2700000" algn="tl">
                    <a:srgbClr val="000000">
                      <a:alpha val="43137"/>
                    </a:srgbClr>
                  </a:outerShdw>
                </a:effectLst>
                <a:latin typeface="Arial Narrow" panose="020B0606020202030204" pitchFamily="34" charset="0"/>
              </a:rPr>
              <a:t> dealt with.</a:t>
            </a:r>
            <a:endParaRPr lang="en-US" sz="6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59454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2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601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6093976"/>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LUKE 12:1</a:t>
            </a: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In the meantime, when an innumerable multitude of people had gathered together, so that they trampled one another, He began to say to His disciples first of all, “Beware of the leaven of the Pharisees, which is hypocrisy.</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740488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4247317"/>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2:11</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Now when Peter had come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to Antioch, I withstood him to his face, because he was to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be blamed;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867392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5909310"/>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2:12</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before certain men came from James, he would eat with the Gentiles; but when they came, he withdrew and separated himself, fearing those who were of the circumcision.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106914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507831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2:13</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And the rest of the Jews also played the hypocrite with him, so that even Barnabas was carried away with their hypocrisy.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718508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6093976"/>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2:14</a:t>
            </a: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when I saw that they were not straightforward about the truth of the gospel, I said to Peter before them all, “If you, being a Jew, live in the manner of Gentiles and not as the Jews, why do you compel Gentiles to live as Jews? </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153804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238897"/>
            <a:ext cx="8814487" cy="258532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GALATIANS 2:15</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We who are Jews by nature, and not sinners of the Gentiles,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845016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795</Words>
  <Application>Microsoft Office PowerPoint</Application>
  <PresentationFormat>On-screen Show (4:3)</PresentationFormat>
  <Paragraphs>63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4</cp:revision>
  <dcterms:created xsi:type="dcterms:W3CDTF">2019-08-16T13:53:55Z</dcterms:created>
  <dcterms:modified xsi:type="dcterms:W3CDTF">2019-08-16T14:22:39Z</dcterms:modified>
</cp:coreProperties>
</file>