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D0E40A5-38DF-46B4-A10D-5451332D5F65}"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3253459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0E40A5-38DF-46B4-A10D-5451332D5F65}"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3509822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0E40A5-38DF-46B4-A10D-5451332D5F65}"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404403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D0E40A5-38DF-46B4-A10D-5451332D5F65}"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1870381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0E40A5-38DF-46B4-A10D-5451332D5F65}" type="datetimeFigureOut">
              <a:rPr lang="en-US" smtClean="0"/>
              <a:t>7/12/2019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260810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0E40A5-38DF-46B4-A10D-5451332D5F65}"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367397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D0E40A5-38DF-46B4-A10D-5451332D5F65}" type="datetimeFigureOut">
              <a:rPr lang="en-US" smtClean="0"/>
              <a:t>7/12/2019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1475614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D0E40A5-38DF-46B4-A10D-5451332D5F65}" type="datetimeFigureOut">
              <a:rPr lang="en-US" smtClean="0"/>
              <a:t>7/12/2019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127089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E40A5-38DF-46B4-A10D-5451332D5F65}" type="datetimeFigureOut">
              <a:rPr lang="en-US" smtClean="0"/>
              <a:t>7/12/2019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2284639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E40A5-38DF-46B4-A10D-5451332D5F65}"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2087924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0E40A5-38DF-46B4-A10D-5451332D5F65}" type="datetimeFigureOut">
              <a:rPr lang="en-US" smtClean="0"/>
              <a:t>7/12/2019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2A79A9-6B01-4D48-BD06-3A95A2FD4692}" type="slidenum">
              <a:rPr lang="en-US" smtClean="0"/>
              <a:t>‹#›</a:t>
            </a:fld>
            <a:endParaRPr lang="en-US"/>
          </a:p>
        </p:txBody>
      </p:sp>
    </p:spTree>
    <p:extLst>
      <p:ext uri="{BB962C8B-B14F-4D97-AF65-F5344CB8AC3E}">
        <p14:creationId xmlns:p14="http://schemas.microsoft.com/office/powerpoint/2010/main" val="1201738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0E40A5-38DF-46B4-A10D-5451332D5F65}" type="datetimeFigureOut">
              <a:rPr lang="en-US" smtClean="0"/>
              <a:t>7/12/2019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2A79A9-6B01-4D48-BD06-3A95A2FD4692}" type="slidenum">
              <a:rPr lang="en-US" smtClean="0"/>
              <a:t>‹#›</a:t>
            </a:fld>
            <a:endParaRPr lang="en-US"/>
          </a:p>
        </p:txBody>
      </p:sp>
    </p:spTree>
    <p:extLst>
      <p:ext uri="{BB962C8B-B14F-4D97-AF65-F5344CB8AC3E}">
        <p14:creationId xmlns:p14="http://schemas.microsoft.com/office/powerpoint/2010/main" val="1003173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5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00049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115:5</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They have mouths, but they do not speak; Eyes they have, but they do not see;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6478441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115:6</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They have ears, but they do not hear; Noses they have, but they do not smell;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7932009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4431983"/>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115:7</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They have hands, but they do not handle; Feet they have, but they do not walk; Nor do they mutter through their throat.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938150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115:8</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Those who make them are like them; So is everyone who trusts in them.</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2912732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God is to be feared </a:t>
            </a:r>
          </a:p>
          <a:p>
            <a:pPr algn="ctr"/>
            <a:r>
              <a:rPr lang="en-US" sz="6600" dirty="0" smtClean="0">
                <a:latin typeface="QuickType Condensed" panose="020B0506030403020203" pitchFamily="34" charset="0"/>
              </a:rPr>
              <a:t>as the </a:t>
            </a:r>
            <a:r>
              <a:rPr lang="en-US" sz="6600" b="1" u="sng" dirty="0" smtClean="0">
                <a:solidFill>
                  <a:srgbClr val="C00000"/>
                </a:solidFill>
                <a:latin typeface="QuickType Condensed" panose="020B0506030403020203" pitchFamily="34" charset="0"/>
              </a:rPr>
              <a:t>SUSTAINER</a:t>
            </a:r>
            <a:r>
              <a:rPr lang="en-US" sz="6600" dirty="0" smtClean="0">
                <a:latin typeface="QuickType Condensed" panose="020B0506030403020203" pitchFamily="34" charset="0"/>
              </a:rPr>
              <a:t> </a:t>
            </a:r>
          </a:p>
          <a:p>
            <a:pPr algn="ctr"/>
            <a:r>
              <a:rPr lang="en-US" sz="6600" dirty="0" smtClean="0">
                <a:latin typeface="QuickType Condensed" panose="020B0506030403020203" pitchFamily="34" charset="0"/>
              </a:rPr>
              <a:t>of all things.</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3200283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Acts 17:28</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for in Him we live and move and have our being, as also some of your own poets have said, ‘For we are also His offspring.’</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6981328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276998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Colossians 1:17</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And He is before all things, and in Him all things consist.</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35394449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God is to be feared </a:t>
            </a:r>
          </a:p>
          <a:p>
            <a:pPr algn="ctr"/>
            <a:r>
              <a:rPr lang="en-US" sz="6600" dirty="0" smtClean="0">
                <a:latin typeface="QuickType Condensed" panose="020B0506030403020203" pitchFamily="34" charset="0"/>
              </a:rPr>
              <a:t>because He is </a:t>
            </a:r>
          </a:p>
          <a:p>
            <a:pPr algn="ctr"/>
            <a:r>
              <a:rPr lang="en-US" sz="6600" b="1" u="sng" dirty="0" smtClean="0">
                <a:solidFill>
                  <a:srgbClr val="C00000"/>
                </a:solidFill>
                <a:latin typeface="QuickType Condensed" panose="020B0506030403020203" pitchFamily="34" charset="0"/>
              </a:rPr>
              <a:t>SOVEREIGN</a:t>
            </a:r>
            <a:r>
              <a:rPr lang="en-US" sz="6600" dirty="0" smtClean="0">
                <a:latin typeface="QuickType Condensed" panose="020B0506030403020203" pitchFamily="34" charset="0"/>
              </a:rPr>
              <a:t> over all.</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12150660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24:1</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The earth is the Lord’s, and all its fullness, the world and those who dwell therein.</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5356917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6278642"/>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Daniel 4:35</a:t>
            </a:r>
          </a:p>
          <a:p>
            <a:pPr algn="ctr"/>
            <a:endParaRPr lang="en-US" sz="1200" b="1" dirty="0">
              <a:solidFill>
                <a:schemeClr val="bg1"/>
              </a:solidFill>
              <a:latin typeface="QuickType Condensed" panose="020B0506030403020203" pitchFamily="34" charset="0"/>
            </a:endParaRPr>
          </a:p>
          <a:p>
            <a:pPr algn="ctr"/>
            <a:r>
              <a:rPr lang="en-US" sz="4800" b="1" dirty="0" smtClean="0">
                <a:solidFill>
                  <a:schemeClr val="bg1"/>
                </a:solidFill>
                <a:latin typeface="QuickType Condensed" panose="020B0506030403020203" pitchFamily="34" charset="0"/>
              </a:rPr>
              <a:t>All the inhabitants of the earth are reputed as nothing; He does according to His will in the army of heaven And among the inhabitants of the earth. No one can restrain His hand or say to Him, “What have You done?”</a:t>
            </a:r>
            <a:endParaRPr lang="en-US" sz="48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38618254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Romans 8:15</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For you did not receive the spirit of bondage again to fear, but you received the Spirit of adoption by whom we cry out, “Abba, Father.”</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633120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103:19</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The Lord has established His throne in heaven, And His kingdom rules over all.</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30463907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God is to be feared </a:t>
            </a:r>
          </a:p>
          <a:p>
            <a:pPr algn="ctr"/>
            <a:r>
              <a:rPr lang="en-US" sz="6600" dirty="0" smtClean="0">
                <a:latin typeface="QuickType Condensed" panose="020B0506030403020203" pitchFamily="34" charset="0"/>
              </a:rPr>
              <a:t>as He is </a:t>
            </a:r>
            <a:r>
              <a:rPr lang="en-US" sz="6600" b="1" u="sng" dirty="0" smtClean="0">
                <a:solidFill>
                  <a:srgbClr val="C00000"/>
                </a:solidFill>
                <a:latin typeface="QuickType Condensed" panose="020B0506030403020203" pitchFamily="34" charset="0"/>
              </a:rPr>
              <a:t>JUDGE</a:t>
            </a:r>
            <a:r>
              <a:rPr lang="en-US" sz="6600" dirty="0" smtClean="0">
                <a:latin typeface="QuickType Condensed" panose="020B0506030403020203" pitchFamily="34" charset="0"/>
              </a:rPr>
              <a:t> </a:t>
            </a:r>
          </a:p>
          <a:p>
            <a:pPr algn="ctr"/>
            <a:r>
              <a:rPr lang="en-US" sz="6600" dirty="0" smtClean="0">
                <a:latin typeface="QuickType Condensed" panose="020B0506030403020203" pitchFamily="34" charset="0"/>
              </a:rPr>
              <a:t>of all men.</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1309541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724644"/>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Acts 17:31</a:t>
            </a:r>
          </a:p>
          <a:p>
            <a:pPr algn="ctr"/>
            <a:endParaRPr lang="en-US" sz="1200" b="1" dirty="0">
              <a:solidFill>
                <a:schemeClr val="bg1"/>
              </a:solidFill>
              <a:latin typeface="QuickType Condensed" panose="020B0506030403020203" pitchFamily="34" charset="0"/>
            </a:endParaRPr>
          </a:p>
          <a:p>
            <a:pPr algn="ctr"/>
            <a:r>
              <a:rPr lang="en-US" sz="5000" b="1" dirty="0" smtClean="0">
                <a:solidFill>
                  <a:schemeClr val="bg1"/>
                </a:solidFill>
                <a:latin typeface="QuickType Condensed" panose="020B0506030403020203" pitchFamily="34" charset="0"/>
              </a:rPr>
              <a:t>because He has appointed a day on which He will judge the world in righteousness by the Man whom He has ordained. He has given assurance of this to all by raising Him from the dead.”</a:t>
            </a:r>
            <a:endParaRPr lang="en-US" sz="50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7458428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276998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Romans 14:12</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So then each of us shall give account of himself to God.</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4337927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Hebrews 9:27</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And as it is appointed for men to die once, but after this the judgment,</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064986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Our God is to be feared </a:t>
            </a:r>
          </a:p>
          <a:p>
            <a:pPr algn="ctr"/>
            <a:r>
              <a:rPr lang="en-US" sz="6600" dirty="0" smtClean="0">
                <a:latin typeface="QuickType Condensed" panose="020B0506030403020203" pitchFamily="34" charset="0"/>
              </a:rPr>
              <a:t>as He is the only </a:t>
            </a:r>
          </a:p>
          <a:p>
            <a:pPr algn="ctr"/>
            <a:r>
              <a:rPr lang="en-US" sz="6600" b="1" u="sng" dirty="0" smtClean="0">
                <a:solidFill>
                  <a:srgbClr val="C00000"/>
                </a:solidFill>
                <a:latin typeface="QuickType Condensed" panose="020B0506030403020203" pitchFamily="34" charset="0"/>
              </a:rPr>
              <a:t>REDEEMER</a:t>
            </a:r>
            <a:r>
              <a:rPr lang="en-US" sz="6600" dirty="0" smtClean="0">
                <a:latin typeface="QuickType Condensed" panose="020B0506030403020203" pitchFamily="34" charset="0"/>
              </a:rPr>
              <a:t> of men.</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193451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Acts 4:12</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Nor is there salvation in any other, for there is no other name under heaven given among men by which we must be saved.”</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39043543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1 Timothy 2:5</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For there is one God and one Mediator between God and men, the Man Christ Jesus,</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4867542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John 3:36</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He who believes in the Son has everlasting life; and he who does not believe the Son shall not see life, but the wrath of God abides on him.”</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40602141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Our God is to be feared </a:t>
            </a:r>
          </a:p>
          <a:p>
            <a:pPr algn="ctr"/>
            <a:r>
              <a:rPr lang="en-US" sz="6600" dirty="0" smtClean="0">
                <a:latin typeface="QuickType Condensed" panose="020B0506030403020203" pitchFamily="34" charset="0"/>
              </a:rPr>
              <a:t>as He is </a:t>
            </a:r>
            <a:r>
              <a:rPr lang="en-US" sz="6600" b="1" u="sng" dirty="0" smtClean="0">
                <a:solidFill>
                  <a:srgbClr val="C00000"/>
                </a:solidFill>
                <a:latin typeface="QuickType Condensed" panose="020B0506030403020203" pitchFamily="34" charset="0"/>
              </a:rPr>
              <a:t>SUPERIOR</a:t>
            </a:r>
            <a:r>
              <a:rPr lang="en-US" sz="6600" dirty="0" smtClean="0">
                <a:latin typeface="QuickType Condensed" panose="020B0506030403020203" pitchFamily="34" charset="0"/>
              </a:rPr>
              <a:t> </a:t>
            </a:r>
          </a:p>
          <a:p>
            <a:pPr algn="ctr"/>
            <a:r>
              <a:rPr lang="en-US" sz="6600" dirty="0" smtClean="0">
                <a:latin typeface="QuickType Condensed" panose="020B0506030403020203" pitchFamily="34" charset="0"/>
              </a:rPr>
              <a:t>over all things.</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28384023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Godly fear is </a:t>
            </a:r>
          </a:p>
          <a:p>
            <a:pPr algn="ctr"/>
            <a:r>
              <a:rPr lang="en-US" sz="6600" b="1" u="sng" dirty="0" smtClean="0">
                <a:solidFill>
                  <a:srgbClr val="C00000"/>
                </a:solidFill>
                <a:latin typeface="QuickType Condensed" panose="020B0506030403020203" pitchFamily="34" charset="0"/>
              </a:rPr>
              <a:t>REQUIRED</a:t>
            </a:r>
            <a:r>
              <a:rPr lang="en-US" sz="6600" dirty="0" smtClean="0">
                <a:latin typeface="QuickType Condensed" panose="020B0506030403020203" pitchFamily="34" charset="0"/>
              </a:rPr>
              <a:t> to live a life </a:t>
            </a:r>
          </a:p>
          <a:p>
            <a:pPr algn="ctr"/>
            <a:r>
              <a:rPr lang="en-US" sz="6600" dirty="0" smtClean="0">
                <a:latin typeface="QuickType Condensed" panose="020B0506030403020203" pitchFamily="34" charset="0"/>
              </a:rPr>
              <a:t>that honors God.</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148320108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4431983"/>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Deuteronomy 7:21</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You shall not be terrified of them; for the Lord your God, the great and awesome God, </a:t>
            </a:r>
          </a:p>
          <a:p>
            <a:pPr algn="ctr"/>
            <a:r>
              <a:rPr lang="en-US" sz="5400" b="1" dirty="0" smtClean="0">
                <a:solidFill>
                  <a:schemeClr val="bg1"/>
                </a:solidFill>
                <a:latin typeface="QuickType Condensed" panose="020B0506030403020203" pitchFamily="34" charset="0"/>
              </a:rPr>
              <a:t>is among you.</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211995139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Exodus 15:11</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“Who is like You, O Lord, among the gods? Who is like You, glorious in holiness, Fearful in praises, doing wonders?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42519442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360098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Exodus 15:12</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You stretched out Your right hand; The earth swallowed them.</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7259656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1762897"/>
            <a:ext cx="9144000" cy="3139321"/>
          </a:xfrm>
          <a:prstGeom prst="rect">
            <a:avLst/>
          </a:prstGeom>
          <a:noFill/>
        </p:spPr>
        <p:txBody>
          <a:bodyPr wrap="square" rtlCol="0">
            <a:spAutoFit/>
          </a:bodyPr>
          <a:lstStyle/>
          <a:p>
            <a:pPr algn="ctr"/>
            <a:r>
              <a:rPr lang="en-US" sz="6600" dirty="0" smtClean="0">
                <a:latin typeface="QuickType Condensed" panose="020B0506030403020203" pitchFamily="34" charset="0"/>
              </a:rPr>
              <a:t>Our God should be feared </a:t>
            </a:r>
          </a:p>
          <a:p>
            <a:pPr algn="ctr"/>
            <a:r>
              <a:rPr lang="en-US" sz="6600" dirty="0" smtClean="0">
                <a:latin typeface="QuickType Condensed" panose="020B0506030403020203" pitchFamily="34" charset="0"/>
              </a:rPr>
              <a:t>as all </a:t>
            </a:r>
            <a:r>
              <a:rPr lang="en-US" sz="6600" b="1" u="sng" dirty="0" smtClean="0">
                <a:solidFill>
                  <a:srgbClr val="C00000"/>
                </a:solidFill>
                <a:latin typeface="QuickType Condensed" panose="020B0506030403020203" pitchFamily="34" charset="0"/>
              </a:rPr>
              <a:t>NATIONS</a:t>
            </a:r>
            <a:r>
              <a:rPr lang="en-US" sz="6600" dirty="0" smtClean="0">
                <a:latin typeface="QuickType Condensed" panose="020B0506030403020203" pitchFamily="34" charset="0"/>
              </a:rPr>
              <a:t> are like a speck of dust.</a:t>
            </a:r>
            <a:endParaRPr lang="en-US" sz="6600" dirty="0">
              <a:latin typeface="QuickType Condensed" panose="020B0506030403020203" pitchFamily="34" charset="0"/>
            </a:endParaRPr>
          </a:p>
        </p:txBody>
      </p:sp>
    </p:spTree>
    <p:extLst>
      <p:ext uri="{BB962C8B-B14F-4D97-AF65-F5344CB8AC3E}">
        <p14:creationId xmlns:p14="http://schemas.microsoft.com/office/powerpoint/2010/main" val="138723239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Isaiah 40:15</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Behold, the nations are as a drop in a bucket, and are counted as the small dust on the scales; Look, He lifts up the isles as a very little thing.</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6693126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4000" r="-1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088056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4431983"/>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Jeremiah 10:6</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Inasmuch as there is none </a:t>
            </a:r>
          </a:p>
          <a:p>
            <a:pPr algn="ctr"/>
            <a:r>
              <a:rPr lang="en-US" sz="5400" b="1" dirty="0" smtClean="0">
                <a:solidFill>
                  <a:schemeClr val="bg1"/>
                </a:solidFill>
                <a:latin typeface="QuickType Condensed" panose="020B0506030403020203" pitchFamily="34" charset="0"/>
              </a:rPr>
              <a:t>like You, O Lord (You are great, and Your name is great in might),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9182236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609397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Jeremiah 10:7</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Who would not fear You, </a:t>
            </a:r>
          </a:p>
          <a:p>
            <a:pPr algn="ctr"/>
            <a:r>
              <a:rPr lang="en-US" sz="5400" b="1" dirty="0" smtClean="0">
                <a:solidFill>
                  <a:schemeClr val="bg1"/>
                </a:solidFill>
                <a:latin typeface="QuickType Condensed" panose="020B0506030403020203" pitchFamily="34" charset="0"/>
              </a:rPr>
              <a:t>O King of the nations? For this is Your rightful due. For among all the wise men of the nations, And in all their kingdoms, There is none like You.</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98623648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7000" r="-5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8663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724644"/>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Deuteronomy 10:12</a:t>
            </a:r>
          </a:p>
          <a:p>
            <a:pPr algn="ctr"/>
            <a:endParaRPr lang="en-US" sz="1200" b="1" dirty="0">
              <a:solidFill>
                <a:schemeClr val="bg1"/>
              </a:solidFill>
              <a:latin typeface="QuickType Condensed" panose="020B0506030403020203" pitchFamily="34" charset="0"/>
            </a:endParaRPr>
          </a:p>
          <a:p>
            <a:pPr algn="ctr"/>
            <a:r>
              <a:rPr lang="en-US" sz="5000" b="1" dirty="0" smtClean="0">
                <a:solidFill>
                  <a:schemeClr val="bg1"/>
                </a:solidFill>
                <a:latin typeface="QuickType Condensed" panose="020B0506030403020203" pitchFamily="34" charset="0"/>
              </a:rPr>
              <a:t>“And now, Israel, what does the Lord your God require of you, but to fear the Lord your God, to walk in all His ways and to love Him, to serve the Lord your God with all your heart and with all your soul, </a:t>
            </a:r>
            <a:endParaRPr lang="en-US" sz="50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738169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4431983"/>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Deuteronomy 10:13</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and to keep the commandments of the Lord and His statutes which I command you today for your good?</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32559359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526297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Matthew 10:28</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And do not fear those who kill the body but cannot kill the soul. But rather fear Him who is able to destroy both soul and body in hell.</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578403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6093976"/>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1 Peter 1:17</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And if you call on the Father, who without partiality judges according to each one’s work, conduct yourselves throughout the time of your stay here </a:t>
            </a:r>
          </a:p>
          <a:p>
            <a:pPr algn="ctr"/>
            <a:r>
              <a:rPr lang="en-US" sz="5400" b="1" dirty="0" smtClean="0">
                <a:solidFill>
                  <a:schemeClr val="bg1"/>
                </a:solidFill>
                <a:latin typeface="QuickType Condensed" panose="020B0506030403020203" pitchFamily="34" charset="0"/>
              </a:rPr>
              <a:t>in fear;</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9404758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276998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115:3</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But our God is in heaven; He does whatever He pleases.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130897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22421" y="280086"/>
            <a:ext cx="8674443" cy="2769989"/>
          </a:xfrm>
          <a:prstGeom prst="rect">
            <a:avLst/>
          </a:prstGeom>
          <a:noFill/>
        </p:spPr>
        <p:txBody>
          <a:bodyPr wrap="square" rtlCol="0">
            <a:spAutoFit/>
          </a:bodyPr>
          <a:lstStyle/>
          <a:p>
            <a:pPr algn="ctr"/>
            <a:r>
              <a:rPr lang="en-US" sz="5400" b="1" u="sng" dirty="0" smtClean="0">
                <a:solidFill>
                  <a:srgbClr val="FFFF00"/>
                </a:solidFill>
                <a:latin typeface="QuickType Condensed" panose="020B0506030403020203" pitchFamily="34" charset="0"/>
              </a:rPr>
              <a:t>Psalm 115:4</a:t>
            </a:r>
          </a:p>
          <a:p>
            <a:pPr algn="ctr"/>
            <a:endParaRPr lang="en-US" sz="1200" b="1" dirty="0">
              <a:solidFill>
                <a:schemeClr val="bg1"/>
              </a:solidFill>
              <a:latin typeface="QuickType Condensed" panose="020B0506030403020203" pitchFamily="34" charset="0"/>
            </a:endParaRPr>
          </a:p>
          <a:p>
            <a:pPr algn="ctr"/>
            <a:r>
              <a:rPr lang="en-US" sz="5400" b="1" dirty="0" smtClean="0">
                <a:solidFill>
                  <a:schemeClr val="bg1"/>
                </a:solidFill>
                <a:latin typeface="QuickType Condensed" panose="020B0506030403020203" pitchFamily="34" charset="0"/>
              </a:rPr>
              <a:t>Their idols are silver and gold, The work of men’s hands. </a:t>
            </a:r>
            <a:endParaRPr lang="en-US" sz="5400" b="1" dirty="0">
              <a:solidFill>
                <a:schemeClr val="bg1"/>
              </a:solidFill>
              <a:latin typeface="QuickType Condensed" panose="020B0506030403020203" pitchFamily="34" charset="0"/>
            </a:endParaRPr>
          </a:p>
        </p:txBody>
      </p:sp>
    </p:spTree>
    <p:extLst>
      <p:ext uri="{BB962C8B-B14F-4D97-AF65-F5344CB8AC3E}">
        <p14:creationId xmlns:p14="http://schemas.microsoft.com/office/powerpoint/2010/main" val="1446341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859</Words>
  <Application>Microsoft Office PowerPoint</Application>
  <PresentationFormat>On-screen Show (4:3)</PresentationFormat>
  <Paragraphs>108</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Calibri Light</vt:lpstr>
      <vt:lpstr>QuickType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9</cp:revision>
  <dcterms:created xsi:type="dcterms:W3CDTF">2019-07-12T14:48:34Z</dcterms:created>
  <dcterms:modified xsi:type="dcterms:W3CDTF">2019-07-12T16:17:33Z</dcterms:modified>
</cp:coreProperties>
</file>