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8693"/>
    <a:srgbClr val="1E1E1E"/>
    <a:srgbClr val="CA3D47"/>
    <a:srgbClr val="F7C0C9"/>
    <a:srgbClr val="D23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A1611C-535C-4EA1-8D6E-9513A03732F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259468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1611C-535C-4EA1-8D6E-9513A03732F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111127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1611C-535C-4EA1-8D6E-9513A03732F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5968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1611C-535C-4EA1-8D6E-9513A03732F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38554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1611C-535C-4EA1-8D6E-9513A03732F6}"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15883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A1611C-535C-4EA1-8D6E-9513A03732F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12510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A1611C-535C-4EA1-8D6E-9513A03732F6}"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119275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A1611C-535C-4EA1-8D6E-9513A03732F6}"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38833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1611C-535C-4EA1-8D6E-9513A03732F6}"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209458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1611C-535C-4EA1-8D6E-9513A03732F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30265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1611C-535C-4EA1-8D6E-9513A03732F6}"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CCE79-6B9A-4785-967E-1F24D8AC0CBA}" type="slidenum">
              <a:rPr lang="en-US" smtClean="0"/>
              <a:t>‹#›</a:t>
            </a:fld>
            <a:endParaRPr lang="en-US"/>
          </a:p>
        </p:txBody>
      </p:sp>
    </p:spTree>
    <p:extLst>
      <p:ext uri="{BB962C8B-B14F-4D97-AF65-F5344CB8AC3E}">
        <p14:creationId xmlns:p14="http://schemas.microsoft.com/office/powerpoint/2010/main" val="220095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1611C-535C-4EA1-8D6E-9513A03732F6}" type="datetimeFigureOut">
              <a:rPr lang="en-US" smtClean="0"/>
              <a:t>6/21/2019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CCE79-6B9A-4785-967E-1F24D8AC0CBA}" type="slidenum">
              <a:rPr lang="en-US" smtClean="0"/>
              <a:t>‹#›</a:t>
            </a:fld>
            <a:endParaRPr lang="en-US"/>
          </a:p>
        </p:txBody>
      </p:sp>
    </p:spTree>
    <p:extLst>
      <p:ext uri="{BB962C8B-B14F-4D97-AF65-F5344CB8AC3E}">
        <p14:creationId xmlns:p14="http://schemas.microsoft.com/office/powerpoint/2010/main" val="2179524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TextBox 2"/>
          <p:cNvSpPr txBox="1"/>
          <p:nvPr/>
        </p:nvSpPr>
        <p:spPr>
          <a:xfrm>
            <a:off x="1791729" y="1628507"/>
            <a:ext cx="5560540" cy="3600986"/>
          </a:xfrm>
          <a:prstGeom prst="rect">
            <a:avLst/>
          </a:prstGeom>
          <a:solidFill>
            <a:srgbClr val="1E1E1E"/>
          </a:solidFill>
        </p:spPr>
        <p:txBody>
          <a:bodyPr wrap="square" rtlCol="0">
            <a:spAutoFit/>
          </a:bodyPr>
          <a:lstStyle/>
          <a:p>
            <a:pPr algn="ctr"/>
            <a:endParaRPr lang="en-US" sz="2400" dirty="0" smtClean="0">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KICK OFF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COVERS</a:t>
            </a:r>
          </a:p>
          <a:p>
            <a:pPr algn="ctr"/>
            <a:endParaRPr lang="en-US" sz="1200" b="1" dirty="0" smtClean="0">
              <a:solidFill>
                <a:srgbClr val="CA3D47"/>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rgbClr val="CA3D47"/>
                </a:solidFill>
                <a:effectLst>
                  <a:outerShdw blurRad="38100" dist="38100" dir="2700000" algn="tl">
                    <a:srgbClr val="000000">
                      <a:alpha val="43137"/>
                    </a:srgbClr>
                  </a:outerShdw>
                </a:effectLst>
                <a:latin typeface="Arial Narrow" panose="020B0606020202030204" pitchFamily="34" charset="0"/>
              </a:rPr>
              <a:t>Proverbs 28:13</a:t>
            </a:r>
          </a:p>
          <a:p>
            <a:pPr algn="ctr"/>
            <a:endParaRPr lang="en-US" sz="2400" b="1" dirty="0">
              <a:solidFill>
                <a:srgbClr val="CA3D47"/>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47690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21925"/>
            <a:ext cx="9144000" cy="2123658"/>
          </a:xfrm>
          <a:prstGeom prst="rect">
            <a:avLst/>
          </a:prstGeom>
          <a:solidFill>
            <a:srgbClr val="1E1E1E"/>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Scripture teaches </a:t>
            </a: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REPENTANCE</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5124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40197"/>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Leviticus 26:40</a:t>
            </a:r>
          </a:p>
          <a:p>
            <a:pPr algn="ctr"/>
            <a:r>
              <a:rPr lang="en-US" sz="5000" dirty="0" smtClean="0">
                <a:solidFill>
                  <a:schemeClr val="bg1"/>
                </a:solidFill>
                <a:effectLst/>
                <a:latin typeface="Arial Narrow" panose="020B0606020202030204" pitchFamily="34" charset="0"/>
                <a:ea typeface="Helvetica" panose="020B0604020202020204" pitchFamily="34" charset="0"/>
              </a:rPr>
              <a:t>‘But if they confess their iniquity and the iniquity of their fathers, with their unfaithfulness in which they were unfaithful to Me, and that they also have walked contrary to Me, </a:t>
            </a: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69267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40197"/>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Leviticus 26:41</a:t>
            </a:r>
          </a:p>
          <a:p>
            <a:pPr algn="ctr"/>
            <a:r>
              <a:rPr lang="en-US" sz="5000" dirty="0" smtClean="0">
                <a:solidFill>
                  <a:schemeClr val="bg1"/>
                </a:solidFill>
                <a:effectLst/>
                <a:latin typeface="Arial Narrow" panose="020B0606020202030204" pitchFamily="34" charset="0"/>
                <a:ea typeface="Helvetica" panose="020B0604020202020204" pitchFamily="34" charset="0"/>
              </a:rPr>
              <a:t>and that I also have walked contrary to them and have brought them into the land of their enemies; if their uncircumcised hearts are humbled, and they accept their guilt— </a:t>
            </a: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4181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40197"/>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Leviticus 26:42</a:t>
            </a:r>
          </a:p>
          <a:p>
            <a:pPr algn="ctr"/>
            <a:r>
              <a:rPr lang="en-US" sz="5000" dirty="0" smtClean="0">
                <a:solidFill>
                  <a:schemeClr val="bg1"/>
                </a:solidFill>
                <a:effectLst/>
                <a:latin typeface="Arial Narrow" panose="020B0606020202030204" pitchFamily="34" charset="0"/>
                <a:ea typeface="Helvetica" panose="020B0604020202020204" pitchFamily="34" charset="0"/>
              </a:rPr>
              <a:t>then I will remember My covenant with Jacob, and My covenant with Isaac and My covenant with Abraham I will remember; I will remember the land.</a:t>
            </a: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86242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40197"/>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Jeremiah 3:12</a:t>
            </a:r>
          </a:p>
          <a:p>
            <a:pPr algn="ctr"/>
            <a:r>
              <a:rPr lang="en-US" sz="5000" dirty="0" smtClean="0">
                <a:solidFill>
                  <a:schemeClr val="bg1"/>
                </a:solidFill>
                <a:effectLst/>
                <a:latin typeface="Arial Narrow" panose="020B0606020202030204" pitchFamily="34" charset="0"/>
                <a:ea typeface="Helvetica" panose="020B0604020202020204" pitchFamily="34" charset="0"/>
              </a:rPr>
              <a:t>Go and proclaim these words toward the north, and say: ‘Return, backsliding Israel,’ says the Lord; </a:t>
            </a:r>
          </a:p>
          <a:p>
            <a:pPr algn="ctr"/>
            <a:r>
              <a:rPr lang="en-US" sz="5000" dirty="0" smtClean="0">
                <a:solidFill>
                  <a:schemeClr val="bg1"/>
                </a:solidFill>
                <a:effectLst/>
                <a:latin typeface="Arial Narrow" panose="020B0606020202030204" pitchFamily="34" charset="0"/>
                <a:ea typeface="Helvetica" panose="020B0604020202020204" pitchFamily="34" charset="0"/>
              </a:rPr>
              <a:t>‘I will not cause My anger to fall on you. For I am merciful,’ says the Lord; </a:t>
            </a:r>
          </a:p>
          <a:p>
            <a:pPr algn="ctr"/>
            <a:r>
              <a:rPr lang="en-US" sz="5000" dirty="0" smtClean="0">
                <a:solidFill>
                  <a:schemeClr val="bg1"/>
                </a:solidFill>
                <a:effectLst/>
                <a:latin typeface="Arial Narrow" panose="020B0606020202030204" pitchFamily="34" charset="0"/>
                <a:ea typeface="Helvetica" panose="020B0604020202020204" pitchFamily="34" charset="0"/>
              </a:rPr>
              <a:t>‘I will not remain angry forever. </a:t>
            </a: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2169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Jeremiah 3:13</a:t>
            </a:r>
          </a:p>
          <a:p>
            <a:pPr algn="ctr"/>
            <a:r>
              <a:rPr lang="en-US" sz="5000" dirty="0" smtClean="0">
                <a:solidFill>
                  <a:schemeClr val="bg1"/>
                </a:solidFill>
                <a:effectLst/>
                <a:latin typeface="Arial Narrow" panose="020B0606020202030204" pitchFamily="34" charset="0"/>
                <a:ea typeface="Helvetica" panose="020B0604020202020204" pitchFamily="34" charset="0"/>
              </a:rPr>
              <a:t>Only acknowledge your iniquity, that you have transgressed against the Lord your God, and have scattered your charms to alien deities under every green tree, and you have not obeyed My voice,’ says the Lord. </a:t>
            </a: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71392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Jeremiah 3:14</a:t>
            </a:r>
          </a:p>
          <a:p>
            <a:pPr algn="ctr"/>
            <a:r>
              <a:rPr lang="en-US" sz="5000" dirty="0" smtClean="0">
                <a:solidFill>
                  <a:schemeClr val="bg1"/>
                </a:solidFill>
                <a:effectLst/>
                <a:latin typeface="Arial Narrow" panose="020B0606020202030204" pitchFamily="34" charset="0"/>
                <a:ea typeface="Helvetica" panose="020B0604020202020204" pitchFamily="34" charset="0"/>
              </a:rPr>
              <a:t>“Return, O backsliding children,” says the Lord; “for I am married to you. </a:t>
            </a:r>
          </a:p>
          <a:p>
            <a:pPr algn="ctr"/>
            <a:r>
              <a:rPr lang="en-US" sz="5000" dirty="0" smtClean="0">
                <a:solidFill>
                  <a:schemeClr val="bg1"/>
                </a:solidFill>
                <a:effectLst/>
                <a:latin typeface="Arial Narrow" panose="020B0606020202030204" pitchFamily="34" charset="0"/>
                <a:ea typeface="Helvetica" panose="020B0604020202020204" pitchFamily="34" charset="0"/>
              </a:rPr>
              <a:t>I will take you, one from a city and two from a family, and I will bring </a:t>
            </a:r>
          </a:p>
          <a:p>
            <a:pPr algn="ctr"/>
            <a:r>
              <a:rPr lang="en-US" sz="5000" dirty="0" smtClean="0">
                <a:solidFill>
                  <a:schemeClr val="bg1"/>
                </a:solidFill>
                <a:effectLst/>
                <a:latin typeface="Arial Narrow" panose="020B0606020202030204" pitchFamily="34" charset="0"/>
                <a:ea typeface="Helvetica" panose="020B0604020202020204" pitchFamily="34" charset="0"/>
              </a:rPr>
              <a:t>you to Zion. </a:t>
            </a:r>
          </a:p>
          <a:p>
            <a:pPr algn="ctr"/>
            <a:endParaRPr lang="en-US" sz="5000" b="1" dirty="0">
              <a:solidFill>
                <a:schemeClr val="bg1"/>
              </a:solidFill>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20911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Jeremiah 3:15</a:t>
            </a:r>
          </a:p>
          <a:p>
            <a:pPr algn="ctr"/>
            <a:r>
              <a:rPr lang="en-US" sz="5000" dirty="0" smtClean="0">
                <a:solidFill>
                  <a:schemeClr val="bg1"/>
                </a:solidFill>
                <a:effectLst/>
                <a:latin typeface="Arial Narrow" panose="020B0606020202030204" pitchFamily="34" charset="0"/>
                <a:ea typeface="Helvetica" panose="020B0604020202020204" pitchFamily="34" charset="0"/>
              </a:rPr>
              <a:t>And I will give you shepherds according to My heart, who will feed you with knowledge and understanding.</a:t>
            </a:r>
          </a:p>
          <a:p>
            <a:pPr algn="ctr"/>
            <a:endParaRPr lang="en-US" sz="5000" b="1" dirty="0">
              <a:solidFill>
                <a:schemeClr val="bg1"/>
              </a:solidFill>
              <a:latin typeface="Arial Narrow" panose="020B0606020202030204" pitchFamily="34" charset="0"/>
            </a:endParaRPr>
          </a:p>
          <a:p>
            <a:pPr algn="ctr"/>
            <a:endParaRPr lang="en-US" sz="5000" b="1" dirty="0">
              <a:solidFill>
                <a:schemeClr val="bg1"/>
              </a:solidFill>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8859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Ezekiel 33:10</a:t>
            </a:r>
          </a:p>
          <a:p>
            <a:pPr algn="ctr"/>
            <a:r>
              <a:rPr lang="en-US" sz="5000" dirty="0" smtClean="0">
                <a:solidFill>
                  <a:schemeClr val="bg1"/>
                </a:solidFill>
                <a:effectLst/>
                <a:latin typeface="Arial Narrow" panose="020B0606020202030204" pitchFamily="34" charset="0"/>
                <a:ea typeface="Helvetica" panose="020B0604020202020204" pitchFamily="34" charset="0"/>
              </a:rPr>
              <a:t>“Therefore you, O son of man, say to the house of Israel: ‘Thus you say, </a:t>
            </a:r>
          </a:p>
          <a:p>
            <a:pPr algn="ctr"/>
            <a:r>
              <a:rPr lang="en-US" sz="5000" dirty="0" smtClean="0">
                <a:solidFill>
                  <a:schemeClr val="bg1"/>
                </a:solidFill>
                <a:effectLst/>
                <a:latin typeface="Arial Narrow" panose="020B0606020202030204" pitchFamily="34" charset="0"/>
                <a:ea typeface="Helvetica" panose="020B0604020202020204" pitchFamily="34" charset="0"/>
              </a:rPr>
              <a:t>“If our transgressions and our sins lie upon us, and we pine away in them, how can we then live?” ’ </a:t>
            </a:r>
            <a:endParaRPr lang="en-US" sz="5000" b="1" dirty="0">
              <a:solidFill>
                <a:schemeClr val="bg1"/>
              </a:solidFill>
              <a:latin typeface="Arial Narrow" panose="020B0606020202030204" pitchFamily="34" charset="0"/>
            </a:endParaRPr>
          </a:p>
          <a:p>
            <a:pPr algn="ctr"/>
            <a:endParaRPr lang="en-US" sz="5000" b="1" dirty="0">
              <a:solidFill>
                <a:schemeClr val="bg1"/>
              </a:solidFill>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2285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Ezekiel 33:11</a:t>
            </a:r>
          </a:p>
          <a:p>
            <a:pPr algn="ctr"/>
            <a:r>
              <a:rPr lang="en-US" sz="5000" dirty="0" smtClean="0">
                <a:solidFill>
                  <a:schemeClr val="bg1"/>
                </a:solidFill>
                <a:effectLst/>
                <a:latin typeface="Arial Narrow" panose="020B0606020202030204" pitchFamily="34" charset="0"/>
                <a:ea typeface="Helvetica" panose="020B0604020202020204" pitchFamily="34" charset="0"/>
              </a:rPr>
              <a:t>Say to them: ‘As I live,’ says the Lord God, ‘I have no pleasure in the death of the wicked, but that the wicked turn from his way and live. Turn, turn from your evil ways! For why should you die, O house of Israel?’</a:t>
            </a:r>
            <a:endParaRPr lang="en-US" sz="5000" b="1" dirty="0">
              <a:solidFill>
                <a:schemeClr val="bg1"/>
              </a:solidFill>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8892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140142"/>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Samuel 11:27</a:t>
            </a:r>
          </a:p>
          <a:p>
            <a:pPr algn="ctr"/>
            <a:r>
              <a:rPr lang="en-US" sz="5000" dirty="0" smtClean="0">
                <a:solidFill>
                  <a:schemeClr val="bg1"/>
                </a:solidFill>
                <a:effectLst/>
                <a:latin typeface="Arial Narrow" panose="020B0606020202030204" pitchFamily="34" charset="0"/>
                <a:ea typeface="Helvetica" panose="020B0604020202020204" pitchFamily="34" charset="0"/>
              </a:rPr>
              <a:t>And when her mourning was over, David sent and brought her to his house, and she became his wife and bore him a son. But the thing that David had done displeased the Lord.</a:t>
            </a: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24279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Ezekiel 33:19</a:t>
            </a:r>
          </a:p>
          <a:p>
            <a:pPr algn="ctr"/>
            <a:r>
              <a:rPr lang="en-US" sz="5000" dirty="0" smtClean="0">
                <a:solidFill>
                  <a:schemeClr val="bg1"/>
                </a:solidFill>
                <a:effectLst/>
                <a:latin typeface="Arial Narrow" panose="020B0606020202030204" pitchFamily="34" charset="0"/>
                <a:ea typeface="Helvetica" panose="020B0604020202020204" pitchFamily="34" charset="0"/>
              </a:rPr>
              <a:t>But when the wicked turns from his wickedness and does what is lawful and right, he shall live because of it.</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37687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740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1:2</a:t>
            </a:r>
          </a:p>
          <a:p>
            <a:pPr algn="ctr"/>
            <a:r>
              <a:rPr lang="en-US" sz="5000" dirty="0" smtClean="0">
                <a:solidFill>
                  <a:schemeClr val="bg1"/>
                </a:solidFill>
                <a:effectLst/>
                <a:latin typeface="Arial Narrow" panose="020B0606020202030204" pitchFamily="34" charset="0"/>
                <a:ea typeface="Helvetica" panose="020B0604020202020204" pitchFamily="34" charset="0"/>
              </a:rPr>
              <a:t>Hear, O heavens, and give ear, </a:t>
            </a:r>
          </a:p>
          <a:p>
            <a:pPr algn="ctr"/>
            <a:r>
              <a:rPr lang="en-US" sz="5000" dirty="0" smtClean="0">
                <a:solidFill>
                  <a:schemeClr val="bg1"/>
                </a:solidFill>
                <a:effectLst/>
                <a:latin typeface="Arial Narrow" panose="020B0606020202030204" pitchFamily="34" charset="0"/>
                <a:ea typeface="Helvetica" panose="020B0604020202020204" pitchFamily="34" charset="0"/>
              </a:rPr>
              <a:t>O earth! For the Lord has spoken: </a:t>
            </a:r>
          </a:p>
          <a:p>
            <a:pPr algn="ctr"/>
            <a:r>
              <a:rPr lang="en-US" sz="5000" dirty="0" smtClean="0">
                <a:solidFill>
                  <a:schemeClr val="bg1"/>
                </a:solidFill>
                <a:effectLst/>
                <a:latin typeface="Arial Narrow" panose="020B0606020202030204" pitchFamily="34" charset="0"/>
                <a:ea typeface="Helvetica" panose="020B0604020202020204" pitchFamily="34" charset="0"/>
              </a:rPr>
              <a:t>“I have nourished and brought up children, and they have rebelled against Me; </a:t>
            </a: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6208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370975"/>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1:3</a:t>
            </a:r>
          </a:p>
          <a:p>
            <a:pPr algn="ctr"/>
            <a:r>
              <a:rPr lang="en-US" sz="5000" dirty="0" smtClean="0">
                <a:solidFill>
                  <a:schemeClr val="bg1"/>
                </a:solidFill>
                <a:effectLst/>
                <a:latin typeface="Arial Narrow" panose="020B0606020202030204" pitchFamily="34" charset="0"/>
                <a:ea typeface="Helvetica" panose="020B0604020202020204" pitchFamily="34" charset="0"/>
              </a:rPr>
              <a:t>The ox knows its owner and the donkey its master’s crib; but Israel does not know, My people do not consider.” </a:t>
            </a:r>
          </a:p>
          <a:p>
            <a:pPr algn="ctr"/>
            <a:endParaRPr lang="en-US" sz="5000" b="1" dirty="0">
              <a:solidFill>
                <a:schemeClr val="bg1"/>
              </a:solidFill>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7069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1:4</a:t>
            </a:r>
          </a:p>
          <a:p>
            <a:pPr algn="ctr"/>
            <a:r>
              <a:rPr lang="en-US" sz="5000" dirty="0" smtClean="0">
                <a:solidFill>
                  <a:schemeClr val="bg1"/>
                </a:solidFill>
                <a:effectLst/>
                <a:latin typeface="Arial Narrow" panose="020B0606020202030204" pitchFamily="34" charset="0"/>
                <a:ea typeface="Helvetica" panose="020B0604020202020204" pitchFamily="34" charset="0"/>
              </a:rPr>
              <a:t>Alas, sinful nation, a people laden with iniquity, a brood of evildoers, children who are corrupters! They have forsaken the Lord, they have provoked to anger The Holy One of Israel, they have turned away backward.</a:t>
            </a: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561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1:5</a:t>
            </a:r>
          </a:p>
          <a:p>
            <a:pPr algn="ctr"/>
            <a:r>
              <a:rPr lang="en-US" sz="5000" dirty="0" smtClean="0">
                <a:solidFill>
                  <a:schemeClr val="bg1"/>
                </a:solidFill>
                <a:effectLst/>
                <a:latin typeface="Arial Narrow" panose="020B0606020202030204" pitchFamily="34" charset="0"/>
                <a:ea typeface="Helvetica" panose="020B0604020202020204" pitchFamily="34" charset="0"/>
              </a:rPr>
              <a:t>Why should you be stricken again? You will revolt more and more. The whole head is sick, and the whole heart faints. </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3340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1:6</a:t>
            </a:r>
          </a:p>
          <a:p>
            <a:pPr algn="ctr"/>
            <a:r>
              <a:rPr lang="en-US" sz="5000" dirty="0" smtClean="0">
                <a:solidFill>
                  <a:schemeClr val="bg1"/>
                </a:solidFill>
                <a:effectLst/>
                <a:latin typeface="Arial Narrow" panose="020B0606020202030204" pitchFamily="34" charset="0"/>
                <a:ea typeface="Helvetica" panose="020B0604020202020204" pitchFamily="34" charset="0"/>
              </a:rPr>
              <a:t>From the sole of the foot even to the head, there is no soundness in it, but wounds and bruises and putrefying sores; They have not been closed or bound up, or soothed with ointment.</a:t>
            </a: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34232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1:16</a:t>
            </a:r>
          </a:p>
          <a:p>
            <a:pPr algn="ctr"/>
            <a:r>
              <a:rPr lang="en-US" sz="5000" dirty="0" smtClean="0">
                <a:solidFill>
                  <a:schemeClr val="bg1"/>
                </a:solidFill>
                <a:effectLst/>
                <a:latin typeface="Arial Narrow" panose="020B0606020202030204" pitchFamily="34" charset="0"/>
                <a:ea typeface="Helvetica" panose="020B0604020202020204" pitchFamily="34" charset="0"/>
              </a:rPr>
              <a:t>“Wash yourselves, make yourselves clean; Put away the evil of your doings from before My eyes. Cease to do evil, </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67478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1:17</a:t>
            </a:r>
          </a:p>
          <a:p>
            <a:pPr algn="ctr"/>
            <a:r>
              <a:rPr lang="en-US" sz="5000" dirty="0" smtClean="0">
                <a:solidFill>
                  <a:schemeClr val="bg1"/>
                </a:solidFill>
                <a:effectLst/>
                <a:latin typeface="Arial Narrow" panose="020B0606020202030204" pitchFamily="34" charset="0"/>
                <a:ea typeface="Helvetica" panose="020B0604020202020204" pitchFamily="34" charset="0"/>
              </a:rPr>
              <a:t>Learn to do good; Seek justice, Rebuke the oppressor; Defend the fatherless, Plead for the widow. </a:t>
            </a:r>
          </a:p>
          <a:p>
            <a:pPr algn="ctr"/>
            <a:endParaRPr lang="en-US" sz="5000" b="1" dirty="0">
              <a:solidFill>
                <a:schemeClr val="bg1"/>
              </a:solidFill>
              <a:latin typeface="Arial Narrow" panose="020B0606020202030204" pitchFamily="34" charset="0"/>
            </a:endParaRP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65286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Isaiah 1:18</a:t>
            </a:r>
          </a:p>
          <a:p>
            <a:pPr algn="ctr"/>
            <a:r>
              <a:rPr lang="en-US" sz="5000" dirty="0" smtClean="0">
                <a:solidFill>
                  <a:schemeClr val="bg1"/>
                </a:solidFill>
                <a:effectLst/>
                <a:latin typeface="Arial Narrow" panose="020B0606020202030204" pitchFamily="34" charset="0"/>
                <a:ea typeface="Helvetica" panose="020B0604020202020204" pitchFamily="34" charset="0"/>
              </a:rPr>
              <a:t>“Come now, and let us reason together,” Says the Lord, “Though your sins are like scarlet, They shall be as white as snow; Though they are red like crimson, They shall be as wool.</a:t>
            </a:r>
            <a:endParaRPr lang="en-US" sz="5000" b="1" dirty="0">
              <a:solidFill>
                <a:schemeClr val="bg1"/>
              </a:solidFill>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4325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278642"/>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Samuel 12:5</a:t>
            </a:r>
          </a:p>
          <a:p>
            <a:pPr algn="ctr"/>
            <a:r>
              <a:rPr lang="en-US" sz="5000" dirty="0" smtClean="0">
                <a:solidFill>
                  <a:schemeClr val="bg1"/>
                </a:solidFill>
                <a:effectLst/>
                <a:latin typeface="Arial Narrow" panose="020B0606020202030204" pitchFamily="34" charset="0"/>
                <a:ea typeface="Helvetica" panose="020B0604020202020204" pitchFamily="34" charset="0"/>
              </a:rPr>
              <a:t>So David’s anger was greatly aroused against the man, and he said to Nathan, “As the Lord lives, </a:t>
            </a:r>
          </a:p>
          <a:p>
            <a:pPr algn="ctr"/>
            <a:r>
              <a:rPr lang="en-US" sz="5000" dirty="0" smtClean="0">
                <a:solidFill>
                  <a:schemeClr val="bg1"/>
                </a:solidFill>
                <a:effectLst/>
                <a:latin typeface="Arial Narrow" panose="020B0606020202030204" pitchFamily="34" charset="0"/>
                <a:ea typeface="Helvetica" panose="020B0604020202020204" pitchFamily="34" charset="0"/>
              </a:rPr>
              <a:t>the man who has done this shall surely die!</a:t>
            </a: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59150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1 Timothy 1:15</a:t>
            </a:r>
          </a:p>
          <a:p>
            <a:pPr algn="ctr"/>
            <a:r>
              <a:rPr lang="en-US" sz="5000" dirty="0" smtClean="0">
                <a:solidFill>
                  <a:schemeClr val="bg1"/>
                </a:solidFill>
                <a:effectLst/>
                <a:latin typeface="Arial Narrow" panose="020B0606020202030204" pitchFamily="34" charset="0"/>
                <a:ea typeface="Helvetica" panose="020B0604020202020204" pitchFamily="34" charset="0"/>
              </a:rPr>
              <a:t>This is a faithful saying and worthy of all acceptance, that Christ Jesus came into the world to save sinners, of whom I am chief.</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64624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Acts 2:37</a:t>
            </a:r>
          </a:p>
          <a:p>
            <a:pPr algn="ctr"/>
            <a:r>
              <a:rPr lang="en-US" sz="5000" dirty="0" smtClean="0">
                <a:solidFill>
                  <a:schemeClr val="bg1"/>
                </a:solidFill>
                <a:effectLst/>
                <a:latin typeface="Arial Narrow" panose="020B0606020202030204" pitchFamily="34" charset="0"/>
                <a:ea typeface="Helvetica" panose="020B0604020202020204" pitchFamily="34" charset="0"/>
              </a:rPr>
              <a:t>Now when they heard this, they were cut to the heart, and said to Peter and the rest of the apostles, “Men and brethren, what shall we do?” </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63429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Acts 2:38</a:t>
            </a:r>
          </a:p>
          <a:p>
            <a:pPr algn="ctr"/>
            <a:r>
              <a:rPr lang="en-US" sz="5000" dirty="0" smtClean="0">
                <a:solidFill>
                  <a:schemeClr val="bg1"/>
                </a:solidFill>
                <a:effectLst/>
                <a:latin typeface="Arial Narrow" panose="020B0606020202030204" pitchFamily="34" charset="0"/>
                <a:ea typeface="Helvetica" panose="020B0604020202020204" pitchFamily="34" charset="0"/>
              </a:rPr>
              <a:t>Then Peter said to them, “Repent, and let every one of you be baptized in the name of Jesus Christ for the remission of sins; and you shall receive the gift of the Holy Spirit.</a:t>
            </a: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10234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Luke 13:5</a:t>
            </a:r>
          </a:p>
          <a:p>
            <a:pPr algn="ctr"/>
            <a:r>
              <a:rPr lang="en-US" sz="5000" dirty="0" smtClean="0">
                <a:solidFill>
                  <a:schemeClr val="bg1"/>
                </a:solidFill>
                <a:effectLst/>
                <a:latin typeface="Arial Narrow" panose="020B0606020202030204" pitchFamily="34" charset="0"/>
                <a:ea typeface="Helvetica" panose="020B0604020202020204" pitchFamily="34" charset="0"/>
              </a:rPr>
              <a:t>I tell you, no; but unless you repent you will all likewise perish.”</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4859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Acts 17:30</a:t>
            </a:r>
          </a:p>
          <a:p>
            <a:pPr algn="ctr"/>
            <a:r>
              <a:rPr lang="en-US" sz="5000" dirty="0" smtClean="0">
                <a:solidFill>
                  <a:schemeClr val="bg1"/>
                </a:solidFill>
                <a:effectLst/>
                <a:latin typeface="Arial Narrow" panose="020B0606020202030204" pitchFamily="34" charset="0"/>
                <a:ea typeface="Helvetica" panose="020B0604020202020204" pitchFamily="34" charset="0"/>
              </a:rPr>
              <a:t>Truly, these times of ignorance God overlooked, but now commands all men everywhere to repent,</a:t>
            </a: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12094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Acts 20:21</a:t>
            </a:r>
          </a:p>
          <a:p>
            <a:pPr algn="ctr"/>
            <a:r>
              <a:rPr lang="en-US" sz="5000" dirty="0" smtClean="0">
                <a:solidFill>
                  <a:schemeClr val="bg1"/>
                </a:solidFill>
                <a:effectLst/>
                <a:latin typeface="Arial Narrow" panose="020B0606020202030204" pitchFamily="34" charset="0"/>
                <a:ea typeface="Helvetica" panose="020B0604020202020204" pitchFamily="34" charset="0"/>
              </a:rPr>
              <a:t>testifying to Jews, and also to Greeks, repentance toward God and faith toward our Lord Jesus Christ.</a:t>
            </a: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78640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Peter 3:9</a:t>
            </a:r>
          </a:p>
          <a:p>
            <a:pPr algn="ctr"/>
            <a:r>
              <a:rPr lang="en-US" sz="5000" dirty="0" smtClean="0">
                <a:solidFill>
                  <a:schemeClr val="bg1"/>
                </a:solidFill>
                <a:effectLst/>
                <a:latin typeface="Arial Narrow" panose="020B0606020202030204" pitchFamily="34" charset="0"/>
                <a:ea typeface="Helvetica" panose="020B0604020202020204" pitchFamily="34" charset="0"/>
              </a:rPr>
              <a:t>The Lord is not slack concerning His promise, as some count slackness, but is longsuffering toward us, not willing that any should perish but that all should come to repentance.</a:t>
            </a: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22922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21925"/>
            <a:ext cx="9144000" cy="2123658"/>
          </a:xfrm>
          <a:prstGeom prst="rect">
            <a:avLst/>
          </a:prstGeom>
          <a:solidFill>
            <a:srgbClr val="1E1E1E"/>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Repentance is a </a:t>
            </a: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LIFESTYLE</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269330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179610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21925"/>
            <a:ext cx="9144000" cy="2123658"/>
          </a:xfrm>
          <a:prstGeom prst="rect">
            <a:avLst/>
          </a:prstGeom>
          <a:solidFill>
            <a:srgbClr val="1E1E1E"/>
          </a:solidFill>
        </p:spPr>
        <p:txBody>
          <a:bodyPr wrap="square" rtlCol="0">
            <a:spAutoFit/>
          </a:bodyPr>
          <a:lstStyle/>
          <a:p>
            <a:pPr algn="ct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DENY</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it or </a:t>
            </a:r>
          </a:p>
          <a:p>
            <a:pPr algn="ct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CONFESS</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it.</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55703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278642"/>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Samuel 12:7</a:t>
            </a:r>
          </a:p>
          <a:p>
            <a:pPr algn="ctr"/>
            <a:r>
              <a:rPr lang="en-US" sz="5000" dirty="0" smtClean="0">
                <a:solidFill>
                  <a:schemeClr val="bg1"/>
                </a:solidFill>
                <a:effectLst/>
                <a:latin typeface="Arial Narrow" panose="020B0606020202030204" pitchFamily="34" charset="0"/>
                <a:ea typeface="Helvetica" panose="020B0604020202020204" pitchFamily="34" charset="0"/>
              </a:rPr>
              <a:t>Then Nathan said to David, “You are the man! Thus says the Lord God of Israel: ‘I anointed you king over Israel, and I delivered you from the hand of Saul.</a:t>
            </a: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65417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1 John 1:8</a:t>
            </a:r>
          </a:p>
          <a:p>
            <a:pPr algn="ctr"/>
            <a:r>
              <a:rPr lang="en-US" sz="5000" dirty="0" smtClean="0">
                <a:solidFill>
                  <a:schemeClr val="bg1"/>
                </a:solidFill>
                <a:effectLst/>
                <a:latin typeface="Arial Narrow" panose="020B0606020202030204" pitchFamily="34" charset="0"/>
                <a:ea typeface="Helvetica" panose="020B0604020202020204" pitchFamily="34" charset="0"/>
              </a:rPr>
              <a:t>If we say that we have no sin, </a:t>
            </a:r>
          </a:p>
          <a:p>
            <a:pPr algn="ctr"/>
            <a:r>
              <a:rPr lang="en-US" sz="5000" dirty="0" smtClean="0">
                <a:solidFill>
                  <a:schemeClr val="bg1"/>
                </a:solidFill>
                <a:effectLst/>
                <a:latin typeface="Arial Narrow" panose="020B0606020202030204" pitchFamily="34" charset="0"/>
                <a:ea typeface="Helvetica" panose="020B0604020202020204" pitchFamily="34" charset="0"/>
              </a:rPr>
              <a:t>we deceive ourselves, and the </a:t>
            </a:r>
          </a:p>
          <a:p>
            <a:pPr algn="ctr"/>
            <a:r>
              <a:rPr lang="en-US" sz="5000" dirty="0" smtClean="0">
                <a:solidFill>
                  <a:schemeClr val="bg1"/>
                </a:solidFill>
                <a:effectLst/>
                <a:latin typeface="Arial Narrow" panose="020B0606020202030204" pitchFamily="34" charset="0"/>
                <a:ea typeface="Helvetica" panose="020B0604020202020204" pitchFamily="34" charset="0"/>
              </a:rPr>
              <a:t>truth is not in us. </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80421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1 John 1:9</a:t>
            </a:r>
          </a:p>
          <a:p>
            <a:pPr algn="ctr"/>
            <a:r>
              <a:rPr lang="en-US" sz="5000" dirty="0" smtClean="0">
                <a:solidFill>
                  <a:schemeClr val="bg1"/>
                </a:solidFill>
                <a:effectLst/>
                <a:latin typeface="Arial Narrow" panose="020B0606020202030204" pitchFamily="34" charset="0"/>
                <a:ea typeface="Helvetica" panose="020B0604020202020204" pitchFamily="34" charset="0"/>
              </a:rPr>
              <a:t>If we confess our sins, He is faithful and just to forgive us our sins and to cleanse us from all unrighteousness.</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70214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Corinthians 7:9</a:t>
            </a:r>
          </a:p>
          <a:p>
            <a:pPr algn="ctr"/>
            <a:r>
              <a:rPr lang="en-US" sz="5000" dirty="0" smtClean="0">
                <a:solidFill>
                  <a:schemeClr val="bg1"/>
                </a:solidFill>
                <a:effectLst/>
                <a:latin typeface="Arial Narrow" panose="020B0606020202030204" pitchFamily="34" charset="0"/>
                <a:ea typeface="Helvetica" panose="020B0604020202020204" pitchFamily="34" charset="0"/>
              </a:rPr>
              <a:t>Now I rejoice, not that you were made sorry, but that your sorrow led to repentance. For you were made sorry in a godly manner, that you might suffer loss from us in nothing. </a:t>
            </a: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55019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401753"/>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Corinthians 7:10</a:t>
            </a:r>
          </a:p>
          <a:p>
            <a:pPr algn="ctr"/>
            <a:r>
              <a:rPr lang="en-US" sz="5000" dirty="0" smtClean="0">
                <a:solidFill>
                  <a:schemeClr val="bg1"/>
                </a:solidFill>
                <a:effectLst/>
                <a:latin typeface="Arial Narrow" panose="020B0606020202030204" pitchFamily="34" charset="0"/>
                <a:ea typeface="Helvetica" panose="020B0604020202020204" pitchFamily="34" charset="0"/>
              </a:rPr>
              <a:t>For godly sorrow produces repentance leading to salvation, </a:t>
            </a:r>
          </a:p>
          <a:p>
            <a:pPr algn="ctr"/>
            <a:r>
              <a:rPr lang="en-US" sz="5000" dirty="0" smtClean="0">
                <a:solidFill>
                  <a:schemeClr val="bg1"/>
                </a:solidFill>
                <a:effectLst/>
                <a:latin typeface="Arial Narrow" panose="020B0606020202030204" pitchFamily="34" charset="0"/>
                <a:ea typeface="Helvetica" panose="020B0604020202020204" pitchFamily="34" charset="0"/>
              </a:rPr>
              <a:t>not to be regretted; but the sorrow </a:t>
            </a:r>
          </a:p>
          <a:p>
            <a:pPr algn="ctr"/>
            <a:r>
              <a:rPr lang="en-US" sz="5000" dirty="0" smtClean="0">
                <a:solidFill>
                  <a:schemeClr val="bg1"/>
                </a:solidFill>
                <a:effectLst/>
                <a:latin typeface="Arial Narrow" panose="020B0606020202030204" pitchFamily="34" charset="0"/>
                <a:ea typeface="Helvetica" panose="020B0604020202020204" pitchFamily="34" charset="0"/>
              </a:rPr>
              <a:t>of the world produces death.</a:t>
            </a:r>
          </a:p>
          <a:p>
            <a:pPr algn="ctr"/>
            <a:endParaRPr lang="en-US" sz="5000" b="1" dirty="0">
              <a:solidFill>
                <a:schemeClr val="bg1"/>
              </a:solidFill>
              <a:latin typeface="Arial Narrow" panose="020B0606020202030204" pitchFamily="34" charset="0"/>
            </a:endParaRPr>
          </a:p>
          <a:p>
            <a:pPr algn="ctr"/>
            <a:endPar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27063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3" name="TextBox 2"/>
          <p:cNvSpPr txBox="1"/>
          <p:nvPr/>
        </p:nvSpPr>
        <p:spPr>
          <a:xfrm>
            <a:off x="1791729" y="1628507"/>
            <a:ext cx="5560540" cy="3600986"/>
          </a:xfrm>
          <a:prstGeom prst="rect">
            <a:avLst/>
          </a:prstGeom>
          <a:solidFill>
            <a:srgbClr val="1E1E1E"/>
          </a:solidFill>
        </p:spPr>
        <p:txBody>
          <a:bodyPr wrap="square" rtlCol="0">
            <a:spAutoFit/>
          </a:bodyPr>
          <a:lstStyle/>
          <a:p>
            <a:pPr algn="ctr"/>
            <a:endParaRPr lang="en-US" sz="2400" dirty="0" smtClean="0">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KICK OFF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COVERS</a:t>
            </a:r>
          </a:p>
          <a:p>
            <a:pPr algn="ctr"/>
            <a:endParaRPr lang="en-US" sz="1200" b="1" dirty="0" smtClean="0">
              <a:solidFill>
                <a:srgbClr val="CA3D47"/>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rgbClr val="CA3D47"/>
                </a:solidFill>
                <a:effectLst>
                  <a:outerShdw blurRad="38100" dist="38100" dir="2700000" algn="tl">
                    <a:srgbClr val="000000">
                      <a:alpha val="43137"/>
                    </a:srgbClr>
                  </a:outerShdw>
                </a:effectLst>
                <a:latin typeface="Arial Narrow" panose="020B0606020202030204" pitchFamily="34" charset="0"/>
              </a:rPr>
              <a:t>Proverbs 28:13</a:t>
            </a:r>
          </a:p>
          <a:p>
            <a:pPr algn="ctr"/>
            <a:endParaRPr lang="en-US" sz="2400" b="1" dirty="0">
              <a:solidFill>
                <a:srgbClr val="CA3D47"/>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28026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278642"/>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2 Samuel 12:13</a:t>
            </a:r>
          </a:p>
          <a:p>
            <a:pPr algn="ctr"/>
            <a:r>
              <a:rPr lang="en-US" sz="5000" dirty="0" smtClean="0">
                <a:solidFill>
                  <a:schemeClr val="bg1"/>
                </a:solidFill>
                <a:effectLst/>
                <a:latin typeface="Arial Narrow" panose="020B0606020202030204" pitchFamily="34" charset="0"/>
                <a:ea typeface="Helvetica" panose="020B0604020202020204" pitchFamily="34" charset="0"/>
              </a:rPr>
              <a:t>So David said to Nathan, “I have sinned against the Lord.” And Nathan said to David, “The Lord also has put away your sin; you shall not die.</a:t>
            </a:r>
          </a:p>
          <a:p>
            <a:pPr algn="ctr"/>
            <a:endParaRPr lang="en-US" sz="5000" b="1" dirty="0">
              <a:solidFill>
                <a:schemeClr val="bg1"/>
              </a:solidFill>
              <a:latin typeface="Arial Narrow" panose="020B0606020202030204" pitchFamily="34" charset="0"/>
            </a:endParaRP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9252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78227"/>
            <a:ext cx="9144000" cy="3139321"/>
          </a:xfrm>
          <a:prstGeom prst="rect">
            <a:avLst/>
          </a:prstGeom>
          <a:solidFill>
            <a:srgbClr val="1E1E1E"/>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Restoration with God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begins in genuine </a:t>
            </a: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REPENTANCE</a:t>
            </a:r>
            <a:r>
              <a:rPr lang="en-US" sz="6600" dirty="0" smtClean="0">
                <a:solidFill>
                  <a:schemeClr val="bg1"/>
                </a:solidFill>
                <a:latin typeface="Arial Narrow" panose="020B0606020202030204" pitchFamily="34" charset="0"/>
              </a:rPr>
              <a:t>.</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3110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54876"/>
            <a:ext cx="9144000" cy="2123658"/>
          </a:xfrm>
          <a:prstGeom prst="rect">
            <a:avLst/>
          </a:prstGeom>
          <a:solidFill>
            <a:srgbClr val="1E1E1E"/>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We can </a:t>
            </a: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COVER</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it up.</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2303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21925"/>
            <a:ext cx="9144000" cy="2123658"/>
          </a:xfrm>
          <a:prstGeom prst="rect">
            <a:avLst/>
          </a:prstGeom>
          <a:solidFill>
            <a:srgbClr val="1E1E1E"/>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We can </a:t>
            </a:r>
          </a:p>
          <a:p>
            <a:pPr algn="ctr"/>
            <a:r>
              <a:rPr lang="en-US" sz="66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UNCOVER</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it.</a:t>
            </a:r>
            <a:endParaRPr lang="en-US" sz="6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87730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1807" y="214184"/>
            <a:ext cx="8880388" cy="6155531"/>
          </a:xfrm>
          <a:prstGeom prst="rect">
            <a:avLst/>
          </a:prstGeom>
          <a:solidFill>
            <a:srgbClr val="1E1E1E"/>
          </a:solidFill>
        </p:spPr>
        <p:txBody>
          <a:bodyPr wrap="square" rtlCol="0">
            <a:spAutoFit/>
          </a:bodyPr>
          <a:lstStyle/>
          <a:p>
            <a:pPr algn="ctr"/>
            <a:r>
              <a:rPr lang="en-US" sz="5000" b="1" u="sng" dirty="0" smtClean="0">
                <a:solidFill>
                  <a:srgbClr val="DA8693"/>
                </a:solidFill>
                <a:effectLst>
                  <a:outerShdw blurRad="38100" dist="38100" dir="2700000" algn="tl">
                    <a:srgbClr val="000000">
                      <a:alpha val="43137"/>
                    </a:srgbClr>
                  </a:outerShdw>
                </a:effectLst>
                <a:latin typeface="Arial Narrow" panose="020B0606020202030204" pitchFamily="34" charset="0"/>
              </a:rPr>
              <a:t>Proverbs 28:13</a:t>
            </a:r>
          </a:p>
          <a:p>
            <a:pPr algn="ctr"/>
            <a:r>
              <a:rPr lang="en-US" sz="5000" dirty="0" smtClean="0">
                <a:solidFill>
                  <a:schemeClr val="bg1"/>
                </a:solidFill>
                <a:effectLst/>
                <a:latin typeface="Arial Narrow" panose="020B0606020202030204" pitchFamily="34" charset="0"/>
                <a:ea typeface="Helvetica" panose="020B0604020202020204" pitchFamily="34" charset="0"/>
              </a:rPr>
              <a:t>He who covers his sins will not prosper, </a:t>
            </a:r>
            <a:r>
              <a:rPr lang="en-US" sz="5000" dirty="0">
                <a:solidFill>
                  <a:schemeClr val="bg1"/>
                </a:solidFill>
                <a:latin typeface="Arial Narrow" panose="020B0606020202030204" pitchFamily="34" charset="0"/>
                <a:ea typeface="Helvetica" panose="020B0604020202020204" pitchFamily="34" charset="0"/>
              </a:rPr>
              <a:t>b</a:t>
            </a:r>
            <a:r>
              <a:rPr lang="en-US" sz="5000" dirty="0" smtClean="0">
                <a:solidFill>
                  <a:schemeClr val="bg1"/>
                </a:solidFill>
                <a:effectLst/>
                <a:latin typeface="Arial Narrow" panose="020B0606020202030204" pitchFamily="34" charset="0"/>
                <a:ea typeface="Helvetica" panose="020B0604020202020204" pitchFamily="34" charset="0"/>
              </a:rPr>
              <a:t>ut whoever confesses and forsakes them will have mercy.</a:t>
            </a:r>
            <a:endParaRPr lang="en-US" sz="5000" b="1" dirty="0">
              <a:solidFill>
                <a:schemeClr val="bg1"/>
              </a:solidFill>
              <a:latin typeface="Arial Narrow" panose="020B0606020202030204" pitchFamily="34" charset="0"/>
            </a:endParaRP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endParaRPr lang="en-US" sz="1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4737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1215</Words>
  <Application>Microsoft Office PowerPoint</Application>
  <PresentationFormat>On-screen Show (4:3)</PresentationFormat>
  <Paragraphs>154</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16</cp:revision>
  <dcterms:created xsi:type="dcterms:W3CDTF">2019-06-21T13:59:44Z</dcterms:created>
  <dcterms:modified xsi:type="dcterms:W3CDTF">2019-06-21T15:39:33Z</dcterms:modified>
</cp:coreProperties>
</file>