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6"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556F"/>
    <a:srgbClr val="FEFAEE"/>
    <a:srgbClr val="FDDEAF"/>
    <a:srgbClr val="DC808B"/>
    <a:srgbClr val="8851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19E62B-0C1F-4BDF-9BE0-E592F40253D6}"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215000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19E62B-0C1F-4BDF-9BE0-E592F40253D6}"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3593280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19E62B-0C1F-4BDF-9BE0-E592F40253D6}"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124702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19E62B-0C1F-4BDF-9BE0-E592F40253D6}"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153815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19E62B-0C1F-4BDF-9BE0-E592F40253D6}"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278768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19E62B-0C1F-4BDF-9BE0-E592F40253D6}" type="datetimeFigureOut">
              <a:rPr lang="en-US" smtClean="0"/>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767419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19E62B-0C1F-4BDF-9BE0-E592F40253D6}" type="datetimeFigureOut">
              <a:rPr lang="en-US" smtClean="0"/>
              <a:t>5/23/2019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372356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19E62B-0C1F-4BDF-9BE0-E592F40253D6}" type="datetimeFigureOut">
              <a:rPr lang="en-US" smtClean="0"/>
              <a:t>5/23/2019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213063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9E62B-0C1F-4BDF-9BE0-E592F40253D6}" type="datetimeFigureOut">
              <a:rPr lang="en-US" smtClean="0"/>
              <a:t>5/23/2019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3316097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9E62B-0C1F-4BDF-9BE0-E592F40253D6}" type="datetimeFigureOut">
              <a:rPr lang="en-US" smtClean="0"/>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105472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9E62B-0C1F-4BDF-9BE0-E592F40253D6}" type="datetimeFigureOut">
              <a:rPr lang="en-US" smtClean="0"/>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BB928-D162-4FEB-AAB2-54CB6B18FBC7}" type="slidenum">
              <a:rPr lang="en-US" smtClean="0"/>
              <a:t>‹#›</a:t>
            </a:fld>
            <a:endParaRPr lang="en-US"/>
          </a:p>
        </p:txBody>
      </p:sp>
    </p:spTree>
    <p:extLst>
      <p:ext uri="{BB962C8B-B14F-4D97-AF65-F5344CB8AC3E}">
        <p14:creationId xmlns:p14="http://schemas.microsoft.com/office/powerpoint/2010/main" val="113512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9E62B-0C1F-4BDF-9BE0-E592F40253D6}" type="datetimeFigureOut">
              <a:rPr lang="en-US" smtClean="0"/>
              <a:t>5/23/2019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BB928-D162-4FEB-AAB2-54CB6B18FBC7}" type="slidenum">
              <a:rPr lang="en-US" smtClean="0"/>
              <a:t>‹#›</a:t>
            </a:fld>
            <a:endParaRPr lang="en-US"/>
          </a:p>
        </p:txBody>
      </p:sp>
    </p:spTree>
    <p:extLst>
      <p:ext uri="{BB962C8B-B14F-4D97-AF65-F5344CB8AC3E}">
        <p14:creationId xmlns:p14="http://schemas.microsoft.com/office/powerpoint/2010/main" val="134057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2467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75719" y="1622853"/>
            <a:ext cx="6343135" cy="3539430"/>
          </a:xfrm>
          <a:prstGeom prst="rect">
            <a:avLst/>
          </a:prstGeom>
          <a:noFill/>
        </p:spPr>
        <p:txBody>
          <a:bodyPr wrap="square" rtlCol="0">
            <a:spAutoFit/>
          </a:bodyPr>
          <a:lstStyle/>
          <a:p>
            <a:pPr algn="ctr"/>
            <a:r>
              <a:rPr lang="en-US" sz="5600" dirty="0" smtClean="0">
                <a:latin typeface="Arial Narrow" panose="020B0606020202030204" pitchFamily="34" charset="0"/>
              </a:rPr>
              <a:t>Fear is sinful </a:t>
            </a:r>
          </a:p>
          <a:p>
            <a:pPr algn="ctr"/>
            <a:r>
              <a:rPr lang="en-US" sz="5600" dirty="0" smtClean="0">
                <a:latin typeface="Arial Narrow" panose="020B0606020202030204" pitchFamily="34" charset="0"/>
              </a:rPr>
              <a:t>when it causes to disobey God’s </a:t>
            </a:r>
            <a:r>
              <a:rPr lang="en-US" sz="5600" b="1" u="sng" dirty="0" smtClean="0">
                <a:solidFill>
                  <a:srgbClr val="8B556F"/>
                </a:solidFill>
                <a:latin typeface="Arial Narrow" panose="020B0606020202030204" pitchFamily="34" charset="0"/>
              </a:rPr>
              <a:t>CLEAR</a:t>
            </a:r>
            <a:r>
              <a:rPr lang="en-US" sz="5600" dirty="0" smtClean="0">
                <a:latin typeface="Arial Narrow" panose="020B0606020202030204" pitchFamily="34" charset="0"/>
              </a:rPr>
              <a:t> </a:t>
            </a:r>
            <a:r>
              <a:rPr lang="en-US" sz="5600" b="1" u="sng" dirty="0" smtClean="0">
                <a:solidFill>
                  <a:srgbClr val="8B556F"/>
                </a:solidFill>
                <a:latin typeface="Arial Narrow" panose="020B0606020202030204" pitchFamily="34" charset="0"/>
              </a:rPr>
              <a:t>COMMANDS</a:t>
            </a:r>
            <a:r>
              <a:rPr lang="en-US" sz="5600" dirty="0" smtClean="0">
                <a:latin typeface="Arial Narrow" panose="020B0606020202030204" pitchFamily="34" charset="0"/>
              </a:rPr>
              <a:t>.</a:t>
            </a:r>
            <a:endParaRPr lang="en-US" sz="5600" dirty="0">
              <a:latin typeface="Arial Narrow" panose="020B0606020202030204" pitchFamily="34" charset="0"/>
            </a:endParaRPr>
          </a:p>
        </p:txBody>
      </p:sp>
    </p:spTree>
    <p:extLst>
      <p:ext uri="{BB962C8B-B14F-4D97-AF65-F5344CB8AC3E}">
        <p14:creationId xmlns:p14="http://schemas.microsoft.com/office/powerpoint/2010/main" val="3502501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Nehemiah 6:11</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I said, “Should such a man as I flee? And who is there such as I who would go into the temple to save his life? I will not go in!” </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323076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Nehemiah 6:12</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Then I perceived that God had not sent him at all, but that he pronounced this prophecy against me because </a:t>
            </a:r>
            <a:r>
              <a:rPr lang="en-US" sz="5400" dirty="0" err="1" smtClean="0">
                <a:solidFill>
                  <a:schemeClr val="bg1"/>
                </a:solidFill>
                <a:latin typeface="Arial Narrow" panose="020B0606020202030204" pitchFamily="34" charset="0"/>
              </a:rPr>
              <a:t>Tobiah</a:t>
            </a:r>
            <a:r>
              <a:rPr lang="en-US" sz="5400" dirty="0" smtClean="0">
                <a:solidFill>
                  <a:schemeClr val="bg1"/>
                </a:solidFill>
                <a:latin typeface="Arial Narrow" panose="020B0606020202030204" pitchFamily="34" charset="0"/>
              </a:rPr>
              <a:t> and </a:t>
            </a:r>
            <a:r>
              <a:rPr lang="en-US" sz="5400" dirty="0" err="1" smtClean="0">
                <a:solidFill>
                  <a:schemeClr val="bg1"/>
                </a:solidFill>
                <a:latin typeface="Arial Narrow" panose="020B0606020202030204" pitchFamily="34" charset="0"/>
              </a:rPr>
              <a:t>Sanballat</a:t>
            </a:r>
            <a:r>
              <a:rPr lang="en-US" sz="5400" dirty="0" smtClean="0">
                <a:solidFill>
                  <a:schemeClr val="bg1"/>
                </a:solidFill>
                <a:latin typeface="Arial Narrow" panose="020B0606020202030204" pitchFamily="34" charset="0"/>
              </a:rPr>
              <a:t> had hired him. </a:t>
            </a: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26518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Nehemiah 6:13</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For this reason he was hired, </a:t>
            </a:r>
          </a:p>
          <a:p>
            <a:pPr algn="ctr"/>
            <a:r>
              <a:rPr lang="en-US" sz="5400" dirty="0" smtClean="0">
                <a:solidFill>
                  <a:schemeClr val="bg1"/>
                </a:solidFill>
                <a:latin typeface="Arial Narrow" panose="020B0606020202030204" pitchFamily="34" charset="0"/>
              </a:rPr>
              <a:t>that I should be afraid and act that way and sin, so that they might have cause for an evil report, that they might </a:t>
            </a:r>
          </a:p>
          <a:p>
            <a:pPr algn="ctr"/>
            <a:r>
              <a:rPr lang="en-US" sz="5400" dirty="0" smtClean="0">
                <a:solidFill>
                  <a:schemeClr val="bg1"/>
                </a:solidFill>
                <a:latin typeface="Arial Narrow" panose="020B0606020202030204" pitchFamily="34" charset="0"/>
              </a:rPr>
              <a:t>reproach me.</a:t>
            </a: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841616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3" y="2018269"/>
            <a:ext cx="6343135" cy="2862322"/>
          </a:xfrm>
          <a:prstGeom prst="rect">
            <a:avLst/>
          </a:prstGeom>
          <a:noFill/>
        </p:spPr>
        <p:txBody>
          <a:bodyPr wrap="square" rtlCol="0">
            <a:spAutoFit/>
          </a:bodyPr>
          <a:lstStyle/>
          <a:p>
            <a:pPr algn="ctr"/>
            <a:r>
              <a:rPr lang="en-US" sz="6000" dirty="0" smtClean="0">
                <a:latin typeface="Arial Narrow" panose="020B0606020202030204" pitchFamily="34" charset="0"/>
              </a:rPr>
              <a:t>Fear is sinful when </a:t>
            </a:r>
          </a:p>
          <a:p>
            <a:pPr algn="ctr"/>
            <a:r>
              <a:rPr lang="en-US" sz="6000" dirty="0" smtClean="0">
                <a:latin typeface="Arial Narrow" panose="020B0606020202030204" pitchFamily="34" charset="0"/>
              </a:rPr>
              <a:t>it causes you to </a:t>
            </a:r>
          </a:p>
          <a:p>
            <a:pPr algn="ctr"/>
            <a:r>
              <a:rPr lang="en-US" sz="6000" b="1" u="sng" dirty="0" smtClean="0">
                <a:solidFill>
                  <a:srgbClr val="8B556F"/>
                </a:solidFill>
                <a:latin typeface="Arial Narrow" panose="020B0606020202030204" pitchFamily="34" charset="0"/>
              </a:rPr>
              <a:t>ACT</a:t>
            </a:r>
            <a:r>
              <a:rPr lang="en-US" sz="6000" dirty="0" smtClean="0">
                <a:latin typeface="Arial Narrow" panose="020B0606020202030204" pitchFamily="34" charset="0"/>
              </a:rPr>
              <a:t> </a:t>
            </a:r>
            <a:r>
              <a:rPr lang="en-US" sz="6000" b="1" u="sng" dirty="0" smtClean="0">
                <a:solidFill>
                  <a:srgbClr val="8B556F"/>
                </a:solidFill>
                <a:latin typeface="Arial Narrow" panose="020B0606020202030204" pitchFamily="34" charset="0"/>
              </a:rPr>
              <a:t>SELFISHLY</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693077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1 John 4:18</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There is no fear in love; but perfect love casts out fear, because fear involves torment. But he who fears has not been made perfect in love.</a:t>
            </a: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20253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28584" y="2092411"/>
            <a:ext cx="6870356" cy="2677656"/>
          </a:xfrm>
          <a:prstGeom prst="rect">
            <a:avLst/>
          </a:prstGeom>
          <a:noFill/>
        </p:spPr>
        <p:txBody>
          <a:bodyPr wrap="square" rtlCol="0">
            <a:spAutoFit/>
          </a:bodyPr>
          <a:lstStyle/>
          <a:p>
            <a:pPr algn="ctr"/>
            <a:r>
              <a:rPr lang="en-US" sz="5600" dirty="0" smtClean="0">
                <a:latin typeface="Arial Narrow" panose="020B0606020202030204" pitchFamily="34" charset="0"/>
              </a:rPr>
              <a:t>Fear is sinful when it comes from </a:t>
            </a:r>
            <a:r>
              <a:rPr lang="en-US" sz="5600" b="1" u="sng" dirty="0" smtClean="0">
                <a:solidFill>
                  <a:srgbClr val="8B556F"/>
                </a:solidFill>
                <a:latin typeface="Arial Narrow" panose="020B0606020202030204" pitchFamily="34" charset="0"/>
              </a:rPr>
              <a:t>THINKING</a:t>
            </a:r>
            <a:r>
              <a:rPr lang="en-US" sz="5600" dirty="0" smtClean="0">
                <a:latin typeface="Arial Narrow" panose="020B0606020202030204" pitchFamily="34" charset="0"/>
              </a:rPr>
              <a:t> </a:t>
            </a:r>
            <a:r>
              <a:rPr lang="en-US" sz="5600" b="1" u="sng" dirty="0" smtClean="0">
                <a:solidFill>
                  <a:srgbClr val="8B556F"/>
                </a:solidFill>
                <a:latin typeface="Arial Narrow" panose="020B0606020202030204" pitchFamily="34" charset="0"/>
              </a:rPr>
              <a:t>UNSCRIPTURALLY</a:t>
            </a:r>
            <a:r>
              <a:rPr lang="en-US" sz="5600" dirty="0" smtClean="0">
                <a:latin typeface="Arial Narrow" panose="020B0606020202030204" pitchFamily="34" charset="0"/>
              </a:rPr>
              <a:t>.</a:t>
            </a:r>
            <a:endParaRPr lang="en-US" sz="5600" dirty="0">
              <a:latin typeface="Arial Narrow" panose="020B0606020202030204" pitchFamily="34" charset="0"/>
            </a:endParaRPr>
          </a:p>
        </p:txBody>
      </p:sp>
    </p:spTree>
    <p:extLst>
      <p:ext uri="{BB962C8B-B14F-4D97-AF65-F5344CB8AC3E}">
        <p14:creationId xmlns:p14="http://schemas.microsoft.com/office/powerpoint/2010/main" val="111208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478697"/>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Philippians 4:8</a:t>
            </a:r>
          </a:p>
          <a:p>
            <a:pPr algn="ctr"/>
            <a:endParaRPr lang="en-US" sz="1400" dirty="0" smtClean="0">
              <a:latin typeface="Arial Narrow" panose="020B0606020202030204" pitchFamily="34" charset="0"/>
            </a:endParaRPr>
          </a:p>
          <a:p>
            <a:pPr algn="ctr"/>
            <a:r>
              <a:rPr lang="en-US" sz="4400" dirty="0" smtClean="0">
                <a:solidFill>
                  <a:schemeClr val="bg1"/>
                </a:solidFill>
                <a:latin typeface="Arial Narrow" panose="020B0606020202030204" pitchFamily="34" charset="0"/>
              </a:rPr>
              <a:t>Finally, brethren, whatever things are true, whatever things are noble, whatever things are just, whatever things are pure, whatever things are lovely, whatever things are of good report, if there is any virtue and if there is anything praiseworthy—meditate on these things.</a:t>
            </a:r>
          </a:p>
          <a:p>
            <a:pPr algn="ctr"/>
            <a:endParaRPr lang="en-US" sz="105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732876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2 Timothy 1:7</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For God has not given us a spirit of fear, but of power and of love and of a sound mind.</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403378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3" y="2018269"/>
            <a:ext cx="6343135" cy="2862322"/>
          </a:xfrm>
          <a:prstGeom prst="rect">
            <a:avLst/>
          </a:prstGeom>
          <a:noFill/>
        </p:spPr>
        <p:txBody>
          <a:bodyPr wrap="square" rtlCol="0">
            <a:spAutoFit/>
          </a:bodyPr>
          <a:lstStyle/>
          <a:p>
            <a:pPr algn="ctr"/>
            <a:r>
              <a:rPr lang="en-US" sz="6000" dirty="0" smtClean="0">
                <a:latin typeface="Arial Narrow" panose="020B0606020202030204" pitchFamily="34" charset="0"/>
              </a:rPr>
              <a:t>Fear is sinful when </a:t>
            </a:r>
          </a:p>
          <a:p>
            <a:pPr algn="ctr"/>
            <a:r>
              <a:rPr lang="en-US" sz="6000" dirty="0" smtClean="0">
                <a:latin typeface="Arial Narrow" panose="020B0606020202030204" pitchFamily="34" charset="0"/>
              </a:rPr>
              <a:t>it comes out of </a:t>
            </a:r>
          </a:p>
          <a:p>
            <a:pPr algn="ctr"/>
            <a:r>
              <a:rPr lang="en-US" sz="6000" b="1" u="sng" dirty="0" smtClean="0">
                <a:solidFill>
                  <a:srgbClr val="8B556F"/>
                </a:solidFill>
                <a:latin typeface="Arial Narrow" panose="020B0606020202030204" pitchFamily="34" charset="0"/>
              </a:rPr>
              <a:t>OUR</a:t>
            </a:r>
            <a:r>
              <a:rPr lang="en-US" sz="6000" dirty="0" smtClean="0">
                <a:latin typeface="Arial Narrow" panose="020B0606020202030204" pitchFamily="34" charset="0"/>
              </a:rPr>
              <a:t> </a:t>
            </a:r>
            <a:r>
              <a:rPr lang="en-US" sz="6000" b="1" u="sng" dirty="0" smtClean="0">
                <a:solidFill>
                  <a:srgbClr val="8B556F"/>
                </a:solidFill>
                <a:latin typeface="Arial Narrow" panose="020B0606020202030204" pitchFamily="34" charset="0"/>
              </a:rPr>
              <a:t>UNBELIEF</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3743642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8670" y="2026508"/>
            <a:ext cx="6343135" cy="2862322"/>
          </a:xfrm>
          <a:prstGeom prst="rect">
            <a:avLst/>
          </a:prstGeom>
          <a:noFill/>
        </p:spPr>
        <p:txBody>
          <a:bodyPr wrap="square" rtlCol="0">
            <a:spAutoFit/>
          </a:bodyPr>
          <a:lstStyle/>
          <a:p>
            <a:pPr algn="ctr"/>
            <a:r>
              <a:rPr lang="en-US" sz="6000" dirty="0" smtClean="0">
                <a:latin typeface="Arial Narrow" panose="020B0606020202030204" pitchFamily="34" charset="0"/>
              </a:rPr>
              <a:t>Fear is sinful when it keeps you from </a:t>
            </a:r>
            <a:r>
              <a:rPr lang="en-US" sz="6000" b="1" u="sng" dirty="0" smtClean="0">
                <a:solidFill>
                  <a:srgbClr val="8B556F"/>
                </a:solidFill>
                <a:latin typeface="Arial Narrow" panose="020B0606020202030204" pitchFamily="34" charset="0"/>
              </a:rPr>
              <a:t>OBEYING</a:t>
            </a:r>
            <a:r>
              <a:rPr lang="en-US" sz="6000" dirty="0" smtClean="0">
                <a:latin typeface="Arial Narrow" panose="020B0606020202030204" pitchFamily="34" charset="0"/>
              </a:rPr>
              <a:t> </a:t>
            </a:r>
            <a:r>
              <a:rPr lang="en-US" sz="6000" b="1" u="sng" dirty="0" smtClean="0">
                <a:solidFill>
                  <a:srgbClr val="8B556F"/>
                </a:solidFill>
                <a:latin typeface="Arial Narrow" panose="020B0606020202030204" pitchFamily="34" charset="0"/>
              </a:rPr>
              <a:t>GOD</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3122168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Daniel 11:32</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Those who do wickedly against the covenant he shall corrupt with flattery; but the people who know their God shall be strong, and carry out great exploits.</a:t>
            </a: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779208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Romans 8:28</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we know that all things work together for good to those who love God, to those who are the called according to His purpose.</a:t>
            </a:r>
          </a:p>
          <a:p>
            <a:pPr algn="ctr"/>
            <a:endParaRPr lang="en-US" sz="5400" dirty="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425233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Romans 5:3</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not only that, but we also glory in tribulations, knowing </a:t>
            </a:r>
          </a:p>
          <a:p>
            <a:pPr algn="ctr"/>
            <a:r>
              <a:rPr lang="en-US" sz="5400" dirty="0" smtClean="0">
                <a:solidFill>
                  <a:schemeClr val="bg1"/>
                </a:solidFill>
                <a:latin typeface="Arial Narrow" panose="020B0606020202030204" pitchFamily="34" charset="0"/>
              </a:rPr>
              <a:t>that tribulation produces perseverance; </a:t>
            </a:r>
          </a:p>
          <a:p>
            <a:pPr algn="ctr"/>
            <a:endParaRPr lang="en-US" sz="5400" dirty="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18681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Romans 5:4</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perseverance, character; and character, hope. </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488032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Romans 5:5</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Now hope does not disappoint, because the love of God has been poured out in our hearts by the Holy Spirit who was given </a:t>
            </a:r>
          </a:p>
          <a:p>
            <a:pPr algn="ctr"/>
            <a:r>
              <a:rPr lang="en-US" sz="5400" dirty="0" smtClean="0">
                <a:solidFill>
                  <a:schemeClr val="bg1"/>
                </a:solidFill>
                <a:latin typeface="Arial Narrow" panose="020B0606020202030204" pitchFamily="34" charset="0"/>
              </a:rPr>
              <a:t>to us.</a:t>
            </a:r>
            <a:endParaRPr lang="en-US" sz="5400" dirty="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6989436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3" y="2413685"/>
            <a:ext cx="6343135" cy="1938992"/>
          </a:xfrm>
          <a:prstGeom prst="rect">
            <a:avLst/>
          </a:prstGeom>
          <a:noFill/>
        </p:spPr>
        <p:txBody>
          <a:bodyPr wrap="square" rtlCol="0">
            <a:spAutoFit/>
          </a:bodyPr>
          <a:lstStyle/>
          <a:p>
            <a:pPr algn="ctr"/>
            <a:r>
              <a:rPr lang="en-US" sz="6000" dirty="0" smtClean="0">
                <a:latin typeface="Arial Narrow" panose="020B0606020202030204" pitchFamily="34" charset="0"/>
              </a:rPr>
              <a:t>Godly fear comes from a fear of </a:t>
            </a:r>
            <a:r>
              <a:rPr lang="en-US" sz="6000" b="1" u="sng" dirty="0" smtClean="0">
                <a:solidFill>
                  <a:srgbClr val="8B556F"/>
                </a:solidFill>
                <a:latin typeface="Arial Narrow" panose="020B0606020202030204" pitchFamily="34" charset="0"/>
              </a:rPr>
              <a:t>SIN</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3808240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1 Peter 1:17</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if you call on the Father, </a:t>
            </a:r>
          </a:p>
          <a:p>
            <a:pPr algn="ctr"/>
            <a:r>
              <a:rPr lang="en-US" sz="5400" dirty="0" smtClean="0">
                <a:solidFill>
                  <a:schemeClr val="bg1"/>
                </a:solidFill>
                <a:latin typeface="Arial Narrow" panose="020B0606020202030204" pitchFamily="34" charset="0"/>
              </a:rPr>
              <a:t>who without partiality judges according to each one’s work, conduct yourselves throughout the time of your stay here in fear;</a:t>
            </a:r>
          </a:p>
          <a:p>
            <a:pPr algn="ct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0114469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Philippians 2:12</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Therefore, my beloved, as you have always obeyed, not as in my presence only, but now much more in my absence, work out your own salvation with fear and trembling;</a:t>
            </a:r>
            <a:endParaRPr lang="en-US" sz="5400" dirty="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126562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Jude 22</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on some have compassion, making a distinction; </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845116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Jude 23</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but others save with fear, pulling them out of the fire, hating even the garment defiled by the flesh.</a:t>
            </a: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194946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70975"/>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2 Timothy 1:6</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Therefore I remind you to stir up the gift of God which is in you through the laying on of my hands. </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70153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3" y="1960605"/>
            <a:ext cx="6343135" cy="2862322"/>
          </a:xfrm>
          <a:prstGeom prst="rect">
            <a:avLst/>
          </a:prstGeom>
          <a:noFill/>
        </p:spPr>
        <p:txBody>
          <a:bodyPr wrap="square" rtlCol="0">
            <a:spAutoFit/>
          </a:bodyPr>
          <a:lstStyle/>
          <a:p>
            <a:pPr algn="ctr"/>
            <a:r>
              <a:rPr lang="en-US" sz="6000" dirty="0" smtClean="0">
                <a:latin typeface="Arial Narrow" panose="020B0606020202030204" pitchFamily="34" charset="0"/>
              </a:rPr>
              <a:t>Godly fear </a:t>
            </a:r>
          </a:p>
          <a:p>
            <a:pPr algn="ctr"/>
            <a:r>
              <a:rPr lang="en-US" sz="6000" dirty="0" smtClean="0">
                <a:latin typeface="Arial Narrow" panose="020B0606020202030204" pitchFamily="34" charset="0"/>
              </a:rPr>
              <a:t>produces a fear of </a:t>
            </a:r>
          </a:p>
          <a:p>
            <a:pPr algn="ctr"/>
            <a:r>
              <a:rPr lang="en-US" sz="6000" b="1" u="sng" dirty="0" smtClean="0">
                <a:solidFill>
                  <a:srgbClr val="8B556F"/>
                </a:solidFill>
                <a:latin typeface="Arial Narrow" panose="020B0606020202030204" pitchFamily="34" charset="0"/>
              </a:rPr>
              <a:t>GOD’S</a:t>
            </a:r>
            <a:r>
              <a:rPr lang="en-US" sz="6000" dirty="0" smtClean="0">
                <a:latin typeface="Arial Narrow" panose="020B0606020202030204" pitchFamily="34" charset="0"/>
              </a:rPr>
              <a:t> </a:t>
            </a:r>
            <a:r>
              <a:rPr lang="en-US" sz="6000" b="1" u="sng" dirty="0" smtClean="0">
                <a:solidFill>
                  <a:srgbClr val="8B556F"/>
                </a:solidFill>
                <a:latin typeface="Arial Narrow" panose="020B0606020202030204" pitchFamily="34" charset="0"/>
              </a:rPr>
              <a:t>WORD</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41758148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Psalm 119:161</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Princes persecute me without a cause, but my heart stands in awe of Your word.</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9685228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0965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Proverbs 1:7</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 fear of the Lord is the beginning of knowledge, </a:t>
            </a:r>
          </a:p>
          <a:p>
            <a:pPr algn="ctr"/>
            <a:r>
              <a:rPr lang="en-US" sz="5400" dirty="0" smtClean="0">
                <a:solidFill>
                  <a:schemeClr val="bg1"/>
                </a:solidFill>
                <a:latin typeface="Arial Narrow" panose="020B0606020202030204" pitchFamily="34" charset="0"/>
              </a:rPr>
              <a:t>but fools despise wisdom and instruction.</a:t>
            </a: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42744039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Proverbs 15:33</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 fear of the Lord is the instruction of wisdom, and </a:t>
            </a:r>
          </a:p>
          <a:p>
            <a:pPr algn="ctr"/>
            <a:r>
              <a:rPr lang="en-US" sz="5400" dirty="0" smtClean="0">
                <a:solidFill>
                  <a:schemeClr val="bg1"/>
                </a:solidFill>
                <a:latin typeface="Arial Narrow" panose="020B0606020202030204" pitchFamily="34" charset="0"/>
              </a:rPr>
              <a:t>before honor is humility.</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4896317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Proverbs 16:6</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In mercy and truth Atonement </a:t>
            </a:r>
          </a:p>
          <a:p>
            <a:pPr algn="ctr"/>
            <a:r>
              <a:rPr lang="en-US" sz="5400" dirty="0" smtClean="0">
                <a:solidFill>
                  <a:schemeClr val="bg1"/>
                </a:solidFill>
                <a:latin typeface="Arial Narrow" panose="020B0606020202030204" pitchFamily="34" charset="0"/>
              </a:rPr>
              <a:t>is provided for iniquity; </a:t>
            </a:r>
          </a:p>
          <a:p>
            <a:pPr algn="ctr"/>
            <a:r>
              <a:rPr lang="en-US" sz="5400" dirty="0" smtClean="0">
                <a:solidFill>
                  <a:schemeClr val="bg1"/>
                </a:solidFill>
                <a:latin typeface="Arial Narrow" panose="020B0606020202030204" pitchFamily="34" charset="0"/>
              </a:rPr>
              <a:t>And by the fear of the Lord </a:t>
            </a:r>
          </a:p>
          <a:p>
            <a:pPr algn="ctr"/>
            <a:r>
              <a:rPr lang="en-US" sz="5400" dirty="0" smtClean="0">
                <a:solidFill>
                  <a:schemeClr val="bg1"/>
                </a:solidFill>
                <a:latin typeface="Arial Narrow" panose="020B0606020202030204" pitchFamily="34" charset="0"/>
              </a:rPr>
              <a:t>one departs from evil.</a:t>
            </a: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0096537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478697"/>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Genesis 39:9</a:t>
            </a:r>
          </a:p>
          <a:p>
            <a:pPr algn="ctr"/>
            <a:endParaRPr lang="en-US" sz="1400" dirty="0" smtClean="0">
              <a:latin typeface="Arial Narrow" panose="020B0606020202030204" pitchFamily="34" charset="0"/>
            </a:endParaRPr>
          </a:p>
          <a:p>
            <a:pPr algn="ctr"/>
            <a:r>
              <a:rPr lang="en-US" sz="5000" dirty="0" smtClean="0">
                <a:solidFill>
                  <a:schemeClr val="bg1"/>
                </a:solidFill>
                <a:latin typeface="Arial Narrow" panose="020B0606020202030204" pitchFamily="34" charset="0"/>
              </a:rPr>
              <a:t>There is no one greater in this house than I, nor has he kept back anything from me but you, because you are his wife. How then can I do this great wickedness, and sin against God?”</a:t>
            </a:r>
          </a:p>
          <a:p>
            <a:pPr algn="ctr"/>
            <a:endParaRPr lang="en-US" sz="16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40988482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Exodus 1:17</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But the midwives feared God, and did not do as the king of Egypt commanded them, but saved the male children alive.</a:t>
            </a: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19701866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00433" y="2413686"/>
            <a:ext cx="6343135" cy="1938992"/>
          </a:xfrm>
          <a:prstGeom prst="rect">
            <a:avLst/>
          </a:prstGeom>
          <a:noFill/>
        </p:spPr>
        <p:txBody>
          <a:bodyPr wrap="square" rtlCol="0">
            <a:spAutoFit/>
          </a:bodyPr>
          <a:lstStyle/>
          <a:p>
            <a:pPr algn="ctr"/>
            <a:r>
              <a:rPr lang="en-US" sz="6000" dirty="0" smtClean="0">
                <a:latin typeface="Arial Narrow" panose="020B0606020202030204" pitchFamily="34" charset="0"/>
              </a:rPr>
              <a:t>Holy fear </a:t>
            </a:r>
          </a:p>
          <a:p>
            <a:pPr algn="ctr"/>
            <a:r>
              <a:rPr lang="en-US" sz="6000" dirty="0" smtClean="0">
                <a:latin typeface="Arial Narrow" panose="020B0606020202030204" pitchFamily="34" charset="0"/>
              </a:rPr>
              <a:t>produces </a:t>
            </a:r>
            <a:r>
              <a:rPr lang="en-US" sz="6000" b="1" u="sng" dirty="0" smtClean="0">
                <a:solidFill>
                  <a:srgbClr val="8B556F"/>
                </a:solidFill>
                <a:latin typeface="Arial Narrow" panose="020B0606020202030204" pitchFamily="34" charset="0"/>
              </a:rPr>
              <a:t>JOY</a:t>
            </a:r>
            <a:r>
              <a:rPr lang="en-US" sz="6000" dirty="0" smtClean="0">
                <a:latin typeface="Arial Narrow" panose="020B0606020202030204" pitchFamily="34" charset="0"/>
              </a:rPr>
              <a:t>.</a:t>
            </a:r>
            <a:endParaRPr lang="en-US" sz="6000" dirty="0">
              <a:latin typeface="Arial Narrow" panose="020B0606020202030204" pitchFamily="34" charset="0"/>
            </a:endParaRPr>
          </a:p>
        </p:txBody>
      </p:sp>
    </p:spTree>
    <p:extLst>
      <p:ext uri="{BB962C8B-B14F-4D97-AF65-F5344CB8AC3E}">
        <p14:creationId xmlns:p14="http://schemas.microsoft.com/office/powerpoint/2010/main" val="15007830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Proverbs 15:16</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Better is a little with the fear of the Lord, than great treasure </a:t>
            </a:r>
          </a:p>
          <a:p>
            <a:pPr algn="ctr"/>
            <a:r>
              <a:rPr lang="en-US" sz="5400" dirty="0" smtClean="0">
                <a:solidFill>
                  <a:schemeClr val="bg1"/>
                </a:solidFill>
                <a:latin typeface="Arial Narrow" panose="020B0606020202030204" pitchFamily="34" charset="0"/>
              </a:rPr>
              <a:t>with trouble.</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381482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2 Timothy 1:7</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For God has not given us a spirit of fear, but of power and of love and of a sound mind. </a:t>
            </a:r>
          </a:p>
          <a:p>
            <a:pPr algn="ctr"/>
            <a:endParaRPr lang="en-US" sz="5400" dirty="0">
              <a:solidFill>
                <a:schemeClr val="bg1"/>
              </a:solidFill>
              <a:latin typeface="Arial Narrow" panose="020B0606020202030204" pitchFamily="34" charset="0"/>
            </a:endParaRP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7974510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7034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2 Timothy 1:8</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Therefore do not be ashamed of the testimony of our Lord, nor of me His prisoner, but share with me in the sufferings for the gospel according to the power </a:t>
            </a:r>
          </a:p>
          <a:p>
            <a:pPr algn="ctr"/>
            <a:r>
              <a:rPr lang="en-US" sz="5400" dirty="0" smtClean="0">
                <a:solidFill>
                  <a:schemeClr val="bg1"/>
                </a:solidFill>
                <a:latin typeface="Arial Narrow" panose="020B0606020202030204" pitchFamily="34" charset="0"/>
              </a:rPr>
              <a:t>of God,</a:t>
            </a: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1308678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Matthew 25:24</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“Then he who had received the one talent came and said, ‘Lord, </a:t>
            </a:r>
          </a:p>
          <a:p>
            <a:pPr algn="ctr"/>
            <a:r>
              <a:rPr lang="en-US" sz="5400" dirty="0" smtClean="0">
                <a:solidFill>
                  <a:schemeClr val="bg1"/>
                </a:solidFill>
                <a:latin typeface="Arial Narrow" panose="020B0606020202030204" pitchFamily="34" charset="0"/>
              </a:rPr>
              <a:t>I knew you to be a hard man, reaping where you have not sown, and gathering where you have not scattered seed. </a:t>
            </a: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1395496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Matthew 25:25</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And I was afraid, and went and hid your talent in the ground. Look, there you have what is yours.’ </a:t>
            </a:r>
          </a:p>
          <a:p>
            <a:pPr algn="ctr"/>
            <a:endParaRPr lang="en-US" sz="5400" dirty="0">
              <a:solidFill>
                <a:schemeClr val="bg1"/>
              </a:solidFill>
              <a:latin typeface="Arial Narrow" panose="020B0606020202030204" pitchFamily="34" charset="0"/>
            </a:endParaRPr>
          </a:p>
          <a:p>
            <a:pPr algn="ctr"/>
            <a:endParaRPr lang="en-US" sz="5400" dirty="0" smtClean="0">
              <a:solidFill>
                <a:schemeClr val="bg1"/>
              </a:solidFill>
              <a:latin typeface="Arial Narrow" panose="020B0606020202030204" pitchFamily="34" charset="0"/>
            </a:endParaRP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3862341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55586"/>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Matthew 25:26</a:t>
            </a:r>
          </a:p>
          <a:p>
            <a:pPr algn="ctr"/>
            <a:endParaRPr lang="en-US" sz="1400" dirty="0" smtClean="0">
              <a:latin typeface="Arial Narrow" panose="020B0606020202030204" pitchFamily="34" charset="0"/>
            </a:endParaRPr>
          </a:p>
          <a:p>
            <a:pPr algn="ctr"/>
            <a:r>
              <a:rPr lang="en-US" sz="5400" dirty="0" smtClean="0">
                <a:solidFill>
                  <a:schemeClr val="bg1"/>
                </a:solidFill>
                <a:latin typeface="Arial Narrow" panose="020B0606020202030204" pitchFamily="34" charset="0"/>
              </a:rPr>
              <a:t>“But his lord answered and said to him, ‘You wicked and lazy servant, you knew that I reap where I have not sown, and gather where I have not scattered seed.</a:t>
            </a:r>
          </a:p>
          <a:p>
            <a:pPr algn="ctr"/>
            <a:endParaRPr lang="en-US" sz="110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441348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296562" y="214183"/>
            <a:ext cx="8559114" cy="6370975"/>
          </a:xfrm>
          <a:prstGeom prst="rect">
            <a:avLst/>
          </a:prstGeom>
          <a:solidFill>
            <a:srgbClr val="8B556F"/>
          </a:solidFill>
          <a:ln w="41275">
            <a:solidFill>
              <a:srgbClr val="FEFAEE"/>
            </a:solidFill>
          </a:ln>
        </p:spPr>
        <p:txBody>
          <a:bodyPr wrap="square" rtlCol="0">
            <a:spAutoFit/>
          </a:bodyPr>
          <a:lstStyle/>
          <a:p>
            <a:pPr algn="ctr"/>
            <a:endParaRPr lang="en-US" sz="400" b="1" u="sng" dirty="0" smtClean="0">
              <a:solidFill>
                <a:srgbClr val="FDDEAF"/>
              </a:solidFill>
              <a:latin typeface="Arial Narrow" panose="020B0606020202030204" pitchFamily="34" charset="0"/>
            </a:endParaRPr>
          </a:p>
          <a:p>
            <a:pPr algn="ctr"/>
            <a:r>
              <a:rPr lang="en-US" sz="5400" b="1" u="sng" dirty="0" smtClean="0">
                <a:solidFill>
                  <a:srgbClr val="FDDEAF"/>
                </a:solidFill>
                <a:effectLst>
                  <a:outerShdw blurRad="38100" dist="38100" dir="2700000" algn="tl">
                    <a:srgbClr val="000000">
                      <a:alpha val="43137"/>
                    </a:srgbClr>
                  </a:outerShdw>
                </a:effectLst>
                <a:latin typeface="Arial Narrow" panose="020B0606020202030204" pitchFamily="34" charset="0"/>
              </a:rPr>
              <a:t>Exodus 4:14</a:t>
            </a:r>
          </a:p>
          <a:p>
            <a:pPr algn="ctr"/>
            <a:endParaRPr lang="en-US" sz="1400" dirty="0" smtClean="0">
              <a:latin typeface="Arial Narrow" panose="020B0606020202030204" pitchFamily="34" charset="0"/>
            </a:endParaRPr>
          </a:p>
          <a:p>
            <a:pPr algn="ctr"/>
            <a:r>
              <a:rPr lang="en-US" sz="4800" dirty="0" smtClean="0">
                <a:solidFill>
                  <a:schemeClr val="bg1"/>
                </a:solidFill>
                <a:latin typeface="Arial Narrow" panose="020B0606020202030204" pitchFamily="34" charset="0"/>
              </a:rPr>
              <a:t>So the anger of the Lord was kindled against Moses, and He said: “Is not Aaron the Levite your brother? I know that he can speak well. And look, </a:t>
            </a:r>
          </a:p>
          <a:p>
            <a:pPr algn="ctr"/>
            <a:r>
              <a:rPr lang="en-US" sz="4800" dirty="0" smtClean="0">
                <a:solidFill>
                  <a:schemeClr val="bg1"/>
                </a:solidFill>
                <a:latin typeface="Arial Narrow" panose="020B0606020202030204" pitchFamily="34" charset="0"/>
              </a:rPr>
              <a:t>he is also coming out to meet you. When he sees you, he will be glad in his heart.</a:t>
            </a:r>
            <a:endParaRPr lang="en-US" sz="1050" dirty="0" smtClean="0">
              <a:solidFill>
                <a:schemeClr val="bg1"/>
              </a:solidFill>
              <a:latin typeface="Arial Narrow" panose="020B0606020202030204" pitchFamily="34" charset="0"/>
            </a:endParaRPr>
          </a:p>
        </p:txBody>
      </p:sp>
    </p:spTree>
    <p:extLst>
      <p:ext uri="{BB962C8B-B14F-4D97-AF65-F5344CB8AC3E}">
        <p14:creationId xmlns:p14="http://schemas.microsoft.com/office/powerpoint/2010/main" val="2252967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957</Words>
  <Application>Microsoft Office PowerPoint</Application>
  <PresentationFormat>On-screen Show (4:3)</PresentationFormat>
  <Paragraphs>172</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13</cp:revision>
  <dcterms:created xsi:type="dcterms:W3CDTF">2019-05-23T18:54:21Z</dcterms:created>
  <dcterms:modified xsi:type="dcterms:W3CDTF">2019-05-23T20:00:07Z</dcterms:modified>
</cp:coreProperties>
</file>