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8CECF86-1B30-4514-BEBF-60A59E7BACD4}"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46AA1-0979-4E91-87B1-A1FAAF47E7F4}" type="slidenum">
              <a:rPr lang="en-US" smtClean="0"/>
              <a:t>‹#›</a:t>
            </a:fld>
            <a:endParaRPr lang="en-US"/>
          </a:p>
        </p:txBody>
      </p:sp>
    </p:spTree>
    <p:extLst>
      <p:ext uri="{BB962C8B-B14F-4D97-AF65-F5344CB8AC3E}">
        <p14:creationId xmlns:p14="http://schemas.microsoft.com/office/powerpoint/2010/main" val="53627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CECF86-1B30-4514-BEBF-60A59E7BACD4}"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46AA1-0979-4E91-87B1-A1FAAF47E7F4}" type="slidenum">
              <a:rPr lang="en-US" smtClean="0"/>
              <a:t>‹#›</a:t>
            </a:fld>
            <a:endParaRPr lang="en-US"/>
          </a:p>
        </p:txBody>
      </p:sp>
    </p:spTree>
    <p:extLst>
      <p:ext uri="{BB962C8B-B14F-4D97-AF65-F5344CB8AC3E}">
        <p14:creationId xmlns:p14="http://schemas.microsoft.com/office/powerpoint/2010/main" val="1804787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CECF86-1B30-4514-BEBF-60A59E7BACD4}"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46AA1-0979-4E91-87B1-A1FAAF47E7F4}" type="slidenum">
              <a:rPr lang="en-US" smtClean="0"/>
              <a:t>‹#›</a:t>
            </a:fld>
            <a:endParaRPr lang="en-US"/>
          </a:p>
        </p:txBody>
      </p:sp>
    </p:spTree>
    <p:extLst>
      <p:ext uri="{BB962C8B-B14F-4D97-AF65-F5344CB8AC3E}">
        <p14:creationId xmlns:p14="http://schemas.microsoft.com/office/powerpoint/2010/main" val="1071382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CECF86-1B30-4514-BEBF-60A59E7BACD4}"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46AA1-0979-4E91-87B1-A1FAAF47E7F4}" type="slidenum">
              <a:rPr lang="en-US" smtClean="0"/>
              <a:t>‹#›</a:t>
            </a:fld>
            <a:endParaRPr lang="en-US"/>
          </a:p>
        </p:txBody>
      </p:sp>
    </p:spTree>
    <p:extLst>
      <p:ext uri="{BB962C8B-B14F-4D97-AF65-F5344CB8AC3E}">
        <p14:creationId xmlns:p14="http://schemas.microsoft.com/office/powerpoint/2010/main" val="1219650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CECF86-1B30-4514-BEBF-60A59E7BACD4}"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46AA1-0979-4E91-87B1-A1FAAF47E7F4}" type="slidenum">
              <a:rPr lang="en-US" smtClean="0"/>
              <a:t>‹#›</a:t>
            </a:fld>
            <a:endParaRPr lang="en-US"/>
          </a:p>
        </p:txBody>
      </p:sp>
    </p:spTree>
    <p:extLst>
      <p:ext uri="{BB962C8B-B14F-4D97-AF65-F5344CB8AC3E}">
        <p14:creationId xmlns:p14="http://schemas.microsoft.com/office/powerpoint/2010/main" val="3123984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CECF86-1B30-4514-BEBF-60A59E7BACD4}"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46AA1-0979-4E91-87B1-A1FAAF47E7F4}" type="slidenum">
              <a:rPr lang="en-US" smtClean="0"/>
              <a:t>‹#›</a:t>
            </a:fld>
            <a:endParaRPr lang="en-US"/>
          </a:p>
        </p:txBody>
      </p:sp>
    </p:spTree>
    <p:extLst>
      <p:ext uri="{BB962C8B-B14F-4D97-AF65-F5344CB8AC3E}">
        <p14:creationId xmlns:p14="http://schemas.microsoft.com/office/powerpoint/2010/main" val="1840064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CECF86-1B30-4514-BEBF-60A59E7BACD4}" type="datetimeFigureOut">
              <a:rPr lang="en-US" smtClean="0"/>
              <a:t>5/30/2019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246AA1-0979-4E91-87B1-A1FAAF47E7F4}" type="slidenum">
              <a:rPr lang="en-US" smtClean="0"/>
              <a:t>‹#›</a:t>
            </a:fld>
            <a:endParaRPr lang="en-US"/>
          </a:p>
        </p:txBody>
      </p:sp>
    </p:spTree>
    <p:extLst>
      <p:ext uri="{BB962C8B-B14F-4D97-AF65-F5344CB8AC3E}">
        <p14:creationId xmlns:p14="http://schemas.microsoft.com/office/powerpoint/2010/main" val="2579695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CECF86-1B30-4514-BEBF-60A59E7BACD4}" type="datetimeFigureOut">
              <a:rPr lang="en-US" smtClean="0"/>
              <a:t>5/30/2019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246AA1-0979-4E91-87B1-A1FAAF47E7F4}" type="slidenum">
              <a:rPr lang="en-US" smtClean="0"/>
              <a:t>‹#›</a:t>
            </a:fld>
            <a:endParaRPr lang="en-US"/>
          </a:p>
        </p:txBody>
      </p:sp>
    </p:spTree>
    <p:extLst>
      <p:ext uri="{BB962C8B-B14F-4D97-AF65-F5344CB8AC3E}">
        <p14:creationId xmlns:p14="http://schemas.microsoft.com/office/powerpoint/2010/main" val="1085886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ECF86-1B30-4514-BEBF-60A59E7BACD4}" type="datetimeFigureOut">
              <a:rPr lang="en-US" smtClean="0"/>
              <a:t>5/30/2019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246AA1-0979-4E91-87B1-A1FAAF47E7F4}" type="slidenum">
              <a:rPr lang="en-US" smtClean="0"/>
              <a:t>‹#›</a:t>
            </a:fld>
            <a:endParaRPr lang="en-US"/>
          </a:p>
        </p:txBody>
      </p:sp>
    </p:spTree>
    <p:extLst>
      <p:ext uri="{BB962C8B-B14F-4D97-AF65-F5344CB8AC3E}">
        <p14:creationId xmlns:p14="http://schemas.microsoft.com/office/powerpoint/2010/main" val="2251558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ECF86-1B30-4514-BEBF-60A59E7BACD4}"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46AA1-0979-4E91-87B1-A1FAAF47E7F4}" type="slidenum">
              <a:rPr lang="en-US" smtClean="0"/>
              <a:t>‹#›</a:t>
            </a:fld>
            <a:endParaRPr lang="en-US"/>
          </a:p>
        </p:txBody>
      </p:sp>
    </p:spTree>
    <p:extLst>
      <p:ext uri="{BB962C8B-B14F-4D97-AF65-F5344CB8AC3E}">
        <p14:creationId xmlns:p14="http://schemas.microsoft.com/office/powerpoint/2010/main" val="842925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ECF86-1B30-4514-BEBF-60A59E7BACD4}"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46AA1-0979-4E91-87B1-A1FAAF47E7F4}" type="slidenum">
              <a:rPr lang="en-US" smtClean="0"/>
              <a:t>‹#›</a:t>
            </a:fld>
            <a:endParaRPr lang="en-US"/>
          </a:p>
        </p:txBody>
      </p:sp>
    </p:spTree>
    <p:extLst>
      <p:ext uri="{BB962C8B-B14F-4D97-AF65-F5344CB8AC3E}">
        <p14:creationId xmlns:p14="http://schemas.microsoft.com/office/powerpoint/2010/main" val="1404710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ECF86-1B30-4514-BEBF-60A59E7BACD4}" type="datetimeFigureOut">
              <a:rPr lang="en-US" smtClean="0"/>
              <a:t>5/30/2019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46AA1-0979-4E91-87B1-A1FAAF47E7F4}" type="slidenum">
              <a:rPr lang="en-US" smtClean="0"/>
              <a:t>‹#›</a:t>
            </a:fld>
            <a:endParaRPr lang="en-US"/>
          </a:p>
        </p:txBody>
      </p:sp>
    </p:spTree>
    <p:extLst>
      <p:ext uri="{BB962C8B-B14F-4D97-AF65-F5344CB8AC3E}">
        <p14:creationId xmlns:p14="http://schemas.microsoft.com/office/powerpoint/2010/main" val="4156970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338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4" y="107092"/>
            <a:ext cx="8946292" cy="3385542"/>
          </a:xfrm>
          <a:prstGeom prst="rect">
            <a:avLst/>
          </a:prstGeom>
          <a:noFill/>
        </p:spPr>
        <p:txBody>
          <a:bodyPr wrap="square" rtlCol="0">
            <a:spAutoFit/>
          </a:bodyPr>
          <a:lstStyle/>
          <a:p>
            <a:pPr algn="ctr"/>
            <a:r>
              <a:rPr lang="en-US" sz="5000" b="1" u="sng" dirty="0" smtClean="0">
                <a:solidFill>
                  <a:srgbClr val="C00000"/>
                </a:solidFill>
                <a:latin typeface="Arial Narrow" panose="020B0606020202030204" pitchFamily="34" charset="0"/>
              </a:rPr>
              <a:t>1 Samuel 18:29</a:t>
            </a:r>
          </a:p>
          <a:p>
            <a:pPr algn="ctr"/>
            <a:endParaRPr lang="en-US" sz="1400" b="1" dirty="0" smtClean="0">
              <a:latin typeface="Arial Narrow" panose="020B0606020202030204" pitchFamily="34" charset="0"/>
            </a:endParaRPr>
          </a:p>
          <a:p>
            <a:pPr algn="ctr"/>
            <a:r>
              <a:rPr lang="en-US" sz="5000" b="1" dirty="0" smtClean="0">
                <a:latin typeface="Arial Narrow" panose="020B0606020202030204" pitchFamily="34" charset="0"/>
              </a:rPr>
              <a:t>and Saul was still more afraid of David. So Saul became David’s enemy continually.</a:t>
            </a:r>
            <a:endParaRPr lang="en-US" sz="5000" b="1" dirty="0">
              <a:latin typeface="Arial Narrow" panose="020B0606020202030204" pitchFamily="34" charset="0"/>
            </a:endParaRPr>
          </a:p>
        </p:txBody>
      </p:sp>
    </p:spTree>
    <p:extLst>
      <p:ext uri="{BB962C8B-B14F-4D97-AF65-F5344CB8AC3E}">
        <p14:creationId xmlns:p14="http://schemas.microsoft.com/office/powerpoint/2010/main" val="2774235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4" y="107092"/>
            <a:ext cx="8946292" cy="6247864"/>
          </a:xfrm>
          <a:prstGeom prst="rect">
            <a:avLst/>
          </a:prstGeom>
          <a:noFill/>
        </p:spPr>
        <p:txBody>
          <a:bodyPr wrap="square" rtlCol="0">
            <a:spAutoFit/>
          </a:bodyPr>
          <a:lstStyle/>
          <a:p>
            <a:pPr algn="ctr"/>
            <a:r>
              <a:rPr lang="en-US" sz="5000" b="1" u="sng" dirty="0" smtClean="0">
                <a:solidFill>
                  <a:srgbClr val="C00000"/>
                </a:solidFill>
                <a:latin typeface="Arial Narrow" panose="020B0606020202030204" pitchFamily="34" charset="0"/>
              </a:rPr>
              <a:t>1 Samuel 20:30</a:t>
            </a:r>
          </a:p>
          <a:p>
            <a:pPr algn="ctr"/>
            <a:endParaRPr lang="en-US" sz="1400" b="1" dirty="0" smtClean="0">
              <a:latin typeface="Arial Narrow" panose="020B0606020202030204" pitchFamily="34" charset="0"/>
            </a:endParaRPr>
          </a:p>
          <a:p>
            <a:pPr algn="ctr"/>
            <a:r>
              <a:rPr lang="en-US" sz="4800" b="1" dirty="0" smtClean="0">
                <a:latin typeface="Arial Narrow" panose="020B0606020202030204" pitchFamily="34" charset="0"/>
              </a:rPr>
              <a:t>Then Saul’s anger was aroused against Jonathan, and he said to him, “You son of a perverse, rebellious woman! Do I not know that you have chosen the son of Jesse to your own shame and to the shame of your mother’s nakedness?</a:t>
            </a:r>
            <a:endParaRPr lang="en-US" sz="4800" b="1" dirty="0">
              <a:latin typeface="Arial Narrow" panose="020B0606020202030204" pitchFamily="34" charset="0"/>
            </a:endParaRPr>
          </a:p>
        </p:txBody>
      </p:sp>
    </p:spTree>
    <p:extLst>
      <p:ext uri="{BB962C8B-B14F-4D97-AF65-F5344CB8AC3E}">
        <p14:creationId xmlns:p14="http://schemas.microsoft.com/office/powerpoint/2010/main" val="520984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4" y="107092"/>
            <a:ext cx="8946292" cy="3385542"/>
          </a:xfrm>
          <a:prstGeom prst="rect">
            <a:avLst/>
          </a:prstGeom>
          <a:noFill/>
        </p:spPr>
        <p:txBody>
          <a:bodyPr wrap="square" rtlCol="0">
            <a:spAutoFit/>
          </a:bodyPr>
          <a:lstStyle/>
          <a:p>
            <a:pPr algn="ctr"/>
            <a:r>
              <a:rPr lang="en-US" sz="5000" b="1" u="sng" dirty="0" smtClean="0">
                <a:solidFill>
                  <a:srgbClr val="C00000"/>
                </a:solidFill>
                <a:latin typeface="Arial Narrow" panose="020B0606020202030204" pitchFamily="34" charset="0"/>
              </a:rPr>
              <a:t>Proverbs 29:25</a:t>
            </a:r>
          </a:p>
          <a:p>
            <a:pPr algn="ctr"/>
            <a:endParaRPr lang="en-US" sz="1400" b="1" dirty="0" smtClean="0">
              <a:latin typeface="Arial Narrow" panose="020B0606020202030204" pitchFamily="34" charset="0"/>
            </a:endParaRPr>
          </a:p>
          <a:p>
            <a:pPr algn="ctr"/>
            <a:r>
              <a:rPr lang="en-US" sz="5000" b="1" dirty="0" smtClean="0">
                <a:latin typeface="Arial Narrow" panose="020B0606020202030204" pitchFamily="34" charset="0"/>
              </a:rPr>
              <a:t>The fear of man brings a snare, </a:t>
            </a:r>
          </a:p>
          <a:p>
            <a:pPr algn="ctr"/>
            <a:r>
              <a:rPr lang="en-US" sz="5000" b="1" dirty="0">
                <a:latin typeface="Arial Narrow" panose="020B0606020202030204" pitchFamily="34" charset="0"/>
              </a:rPr>
              <a:t>b</a:t>
            </a:r>
            <a:r>
              <a:rPr lang="en-US" sz="5000" b="1" dirty="0" smtClean="0">
                <a:latin typeface="Arial Narrow" panose="020B0606020202030204" pitchFamily="34" charset="0"/>
              </a:rPr>
              <a:t>ut whoever trusts in the Lord shall be safe.</a:t>
            </a:r>
            <a:endParaRPr lang="en-US" sz="5000" b="1" dirty="0">
              <a:latin typeface="Arial Narrow" panose="020B0606020202030204" pitchFamily="34" charset="0"/>
            </a:endParaRPr>
          </a:p>
        </p:txBody>
      </p:sp>
    </p:spTree>
    <p:extLst>
      <p:ext uri="{BB962C8B-B14F-4D97-AF65-F5344CB8AC3E}">
        <p14:creationId xmlns:p14="http://schemas.microsoft.com/office/powerpoint/2010/main" val="1008390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060" y="0"/>
            <a:ext cx="6858000" cy="6858000"/>
          </a:xfrm>
          <a:prstGeom prst="rect">
            <a:avLst/>
          </a:prstGeom>
        </p:spPr>
      </p:pic>
    </p:spTree>
    <p:extLst>
      <p:ext uri="{BB962C8B-B14F-4D97-AF65-F5344CB8AC3E}">
        <p14:creationId xmlns:p14="http://schemas.microsoft.com/office/powerpoint/2010/main" val="303681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133600"/>
            <a:ext cx="9144000" cy="2123658"/>
          </a:xfrm>
          <a:prstGeom prst="rect">
            <a:avLst/>
          </a:prstGeom>
          <a:noFill/>
        </p:spPr>
        <p:txBody>
          <a:bodyPr wrap="square" rtlCol="0">
            <a:spAutoFit/>
          </a:bodyPr>
          <a:lstStyle/>
          <a:p>
            <a:pPr algn="ctr"/>
            <a:r>
              <a:rPr lang="en-US" sz="6600" b="1" dirty="0" smtClean="0">
                <a:latin typeface="Arial Narrow" panose="020B0606020202030204" pitchFamily="34" charset="0"/>
              </a:rPr>
              <a:t>Traps are </a:t>
            </a:r>
          </a:p>
          <a:p>
            <a:pPr algn="ctr"/>
            <a:r>
              <a:rPr lang="en-US" sz="6600" b="1" u="sng" dirty="0" smtClean="0">
                <a:solidFill>
                  <a:srgbClr val="C00000"/>
                </a:solidFill>
                <a:latin typeface="Arial Narrow" panose="020B0606020202030204" pitchFamily="34" charset="0"/>
              </a:rPr>
              <a:t>DECEPTIVE</a:t>
            </a:r>
            <a:r>
              <a:rPr lang="en-US" sz="6600" b="1" dirty="0" smtClean="0">
                <a:latin typeface="Arial Narrow" panose="020B0606020202030204" pitchFamily="34" charset="0"/>
              </a:rPr>
              <a:t>.</a:t>
            </a:r>
            <a:endParaRPr lang="en-US" sz="6600" b="1" dirty="0">
              <a:latin typeface="Arial Narrow" panose="020B0606020202030204" pitchFamily="34" charset="0"/>
            </a:endParaRPr>
          </a:p>
        </p:txBody>
      </p:sp>
    </p:spTree>
    <p:extLst>
      <p:ext uri="{BB962C8B-B14F-4D97-AF65-F5344CB8AC3E}">
        <p14:creationId xmlns:p14="http://schemas.microsoft.com/office/powerpoint/2010/main" val="3796467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762897"/>
            <a:ext cx="9144000" cy="3139321"/>
          </a:xfrm>
          <a:prstGeom prst="rect">
            <a:avLst/>
          </a:prstGeom>
          <a:noFill/>
        </p:spPr>
        <p:txBody>
          <a:bodyPr wrap="square" rtlCol="0">
            <a:spAutoFit/>
          </a:bodyPr>
          <a:lstStyle/>
          <a:p>
            <a:pPr algn="ctr"/>
            <a:r>
              <a:rPr lang="en-US" sz="6600" b="1" dirty="0" smtClean="0">
                <a:latin typeface="Arial Narrow" panose="020B0606020202030204" pitchFamily="34" charset="0"/>
              </a:rPr>
              <a:t>Fear leads us </a:t>
            </a:r>
          </a:p>
          <a:p>
            <a:pPr algn="ctr"/>
            <a:r>
              <a:rPr lang="en-US" sz="6600" b="1" dirty="0" smtClean="0">
                <a:latin typeface="Arial Narrow" panose="020B0606020202030204" pitchFamily="34" charset="0"/>
              </a:rPr>
              <a:t>from our real </a:t>
            </a:r>
          </a:p>
          <a:p>
            <a:pPr algn="ctr"/>
            <a:r>
              <a:rPr lang="en-US" sz="6600" b="1" u="sng" dirty="0" smtClean="0">
                <a:solidFill>
                  <a:srgbClr val="C00000"/>
                </a:solidFill>
                <a:latin typeface="Arial Narrow" panose="020B0606020202030204" pitchFamily="34" charset="0"/>
              </a:rPr>
              <a:t>PURPOSE</a:t>
            </a:r>
            <a:r>
              <a:rPr lang="en-US" sz="6600" b="1" dirty="0" smtClean="0">
                <a:latin typeface="Arial Narrow" panose="020B0606020202030204" pitchFamily="34" charset="0"/>
              </a:rPr>
              <a:t>. </a:t>
            </a:r>
            <a:endParaRPr lang="en-US" sz="6600" b="1" dirty="0">
              <a:latin typeface="Arial Narrow" panose="020B0606020202030204" pitchFamily="34" charset="0"/>
            </a:endParaRPr>
          </a:p>
        </p:txBody>
      </p:sp>
    </p:spTree>
    <p:extLst>
      <p:ext uri="{BB962C8B-B14F-4D97-AF65-F5344CB8AC3E}">
        <p14:creationId xmlns:p14="http://schemas.microsoft.com/office/powerpoint/2010/main" val="275367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133600"/>
            <a:ext cx="9144000" cy="2123658"/>
          </a:xfrm>
          <a:prstGeom prst="rect">
            <a:avLst/>
          </a:prstGeom>
          <a:noFill/>
        </p:spPr>
        <p:txBody>
          <a:bodyPr wrap="square" rtlCol="0">
            <a:spAutoFit/>
          </a:bodyPr>
          <a:lstStyle/>
          <a:p>
            <a:pPr algn="ctr"/>
            <a:r>
              <a:rPr lang="en-US" sz="6600" b="1" dirty="0" smtClean="0">
                <a:latin typeface="Arial Narrow" panose="020B0606020202030204" pitchFamily="34" charset="0"/>
              </a:rPr>
              <a:t>Hinders </a:t>
            </a:r>
          </a:p>
          <a:p>
            <a:pPr algn="ctr"/>
            <a:r>
              <a:rPr lang="en-US" sz="6600" b="1" u="sng" dirty="0" smtClean="0">
                <a:solidFill>
                  <a:srgbClr val="C00000"/>
                </a:solidFill>
                <a:latin typeface="Arial Narrow" panose="020B0606020202030204" pitchFamily="34" charset="0"/>
              </a:rPr>
              <a:t>RELATIONSHIPS</a:t>
            </a:r>
            <a:r>
              <a:rPr lang="en-US" sz="6600" b="1" dirty="0" smtClean="0">
                <a:latin typeface="Arial Narrow" panose="020B0606020202030204" pitchFamily="34" charset="0"/>
              </a:rPr>
              <a:t>.</a:t>
            </a:r>
            <a:endParaRPr lang="en-US" sz="6600" b="1" dirty="0">
              <a:latin typeface="Arial Narrow" panose="020B0606020202030204" pitchFamily="34" charset="0"/>
            </a:endParaRPr>
          </a:p>
        </p:txBody>
      </p:sp>
    </p:spTree>
    <p:extLst>
      <p:ext uri="{BB962C8B-B14F-4D97-AF65-F5344CB8AC3E}">
        <p14:creationId xmlns:p14="http://schemas.microsoft.com/office/powerpoint/2010/main" val="20433995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961" y="0"/>
            <a:ext cx="7422078" cy="6858000"/>
          </a:xfrm>
          <a:prstGeom prst="rect">
            <a:avLst/>
          </a:prstGeom>
        </p:spPr>
      </p:pic>
    </p:spTree>
    <p:extLst>
      <p:ext uri="{BB962C8B-B14F-4D97-AF65-F5344CB8AC3E}">
        <p14:creationId xmlns:p14="http://schemas.microsoft.com/office/powerpoint/2010/main" val="1952129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133600"/>
            <a:ext cx="9144000" cy="2123658"/>
          </a:xfrm>
          <a:prstGeom prst="rect">
            <a:avLst/>
          </a:prstGeom>
          <a:noFill/>
        </p:spPr>
        <p:txBody>
          <a:bodyPr wrap="square" rtlCol="0">
            <a:spAutoFit/>
          </a:bodyPr>
          <a:lstStyle/>
          <a:p>
            <a:pPr algn="ctr"/>
            <a:r>
              <a:rPr lang="en-US" sz="6600" b="1" dirty="0" smtClean="0">
                <a:latin typeface="Arial Narrow" panose="020B0606020202030204" pitchFamily="34" charset="0"/>
              </a:rPr>
              <a:t>Traps are </a:t>
            </a:r>
          </a:p>
          <a:p>
            <a:pPr algn="ctr"/>
            <a:r>
              <a:rPr lang="en-US" sz="6600" b="1" u="sng" dirty="0" smtClean="0">
                <a:solidFill>
                  <a:srgbClr val="C00000"/>
                </a:solidFill>
                <a:latin typeface="Arial Narrow" panose="020B0606020202030204" pitchFamily="34" charset="0"/>
              </a:rPr>
              <a:t>DISTRACTING</a:t>
            </a:r>
            <a:r>
              <a:rPr lang="en-US" sz="6600" b="1" dirty="0" smtClean="0">
                <a:latin typeface="Arial Narrow" panose="020B0606020202030204" pitchFamily="34" charset="0"/>
              </a:rPr>
              <a:t>.</a:t>
            </a:r>
            <a:endParaRPr lang="en-US" sz="6600" b="1" dirty="0">
              <a:latin typeface="Arial Narrow" panose="020B0606020202030204" pitchFamily="34" charset="0"/>
            </a:endParaRPr>
          </a:p>
        </p:txBody>
      </p:sp>
    </p:spTree>
    <p:extLst>
      <p:ext uri="{BB962C8B-B14F-4D97-AF65-F5344CB8AC3E}">
        <p14:creationId xmlns:p14="http://schemas.microsoft.com/office/powerpoint/2010/main" val="3114457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4" y="107092"/>
            <a:ext cx="8946292" cy="5693866"/>
          </a:xfrm>
          <a:prstGeom prst="rect">
            <a:avLst/>
          </a:prstGeom>
          <a:noFill/>
        </p:spPr>
        <p:txBody>
          <a:bodyPr wrap="square" rtlCol="0">
            <a:spAutoFit/>
          </a:bodyPr>
          <a:lstStyle/>
          <a:p>
            <a:pPr algn="ctr"/>
            <a:r>
              <a:rPr lang="en-US" sz="5000" b="1" u="sng" dirty="0" smtClean="0">
                <a:solidFill>
                  <a:srgbClr val="C00000"/>
                </a:solidFill>
                <a:latin typeface="Arial Narrow" panose="020B0606020202030204" pitchFamily="34" charset="0"/>
              </a:rPr>
              <a:t>Matthew 6:24</a:t>
            </a:r>
          </a:p>
          <a:p>
            <a:pPr algn="ctr"/>
            <a:endParaRPr lang="en-US" sz="1400" b="1" dirty="0" smtClean="0">
              <a:latin typeface="Arial Narrow" panose="020B0606020202030204" pitchFamily="34" charset="0"/>
            </a:endParaRPr>
          </a:p>
          <a:p>
            <a:pPr algn="ctr"/>
            <a:r>
              <a:rPr lang="en-US" sz="5000" b="1" dirty="0" smtClean="0">
                <a:latin typeface="Arial Narrow" panose="020B0606020202030204" pitchFamily="34" charset="0"/>
              </a:rPr>
              <a:t>“No one can serve two masters; </a:t>
            </a:r>
          </a:p>
          <a:p>
            <a:pPr algn="ctr"/>
            <a:r>
              <a:rPr lang="en-US" sz="5000" b="1" dirty="0" smtClean="0">
                <a:latin typeface="Arial Narrow" panose="020B0606020202030204" pitchFamily="34" charset="0"/>
              </a:rPr>
              <a:t>for either he will hate the one and love the other, or else he will be loyal to the one and despise the other. You cannot serve God and mammon.</a:t>
            </a:r>
            <a:endParaRPr lang="en-US" sz="5000" b="1" dirty="0">
              <a:latin typeface="Arial Narrow" panose="020B0606020202030204" pitchFamily="34" charset="0"/>
            </a:endParaRPr>
          </a:p>
        </p:txBody>
      </p:sp>
    </p:spTree>
    <p:extLst>
      <p:ext uri="{BB962C8B-B14F-4D97-AF65-F5344CB8AC3E}">
        <p14:creationId xmlns:p14="http://schemas.microsoft.com/office/powerpoint/2010/main" val="920139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4" y="107092"/>
            <a:ext cx="8946292" cy="5693866"/>
          </a:xfrm>
          <a:prstGeom prst="rect">
            <a:avLst/>
          </a:prstGeom>
          <a:noFill/>
        </p:spPr>
        <p:txBody>
          <a:bodyPr wrap="square" rtlCol="0">
            <a:spAutoFit/>
          </a:bodyPr>
          <a:lstStyle/>
          <a:p>
            <a:pPr algn="ctr"/>
            <a:r>
              <a:rPr lang="en-US" sz="5000" b="1" u="sng" dirty="0" smtClean="0">
                <a:solidFill>
                  <a:srgbClr val="C00000"/>
                </a:solidFill>
                <a:latin typeface="Arial Narrow" panose="020B0606020202030204" pitchFamily="34" charset="0"/>
              </a:rPr>
              <a:t>1 Samuel 10:24</a:t>
            </a:r>
          </a:p>
          <a:p>
            <a:pPr algn="ctr"/>
            <a:endParaRPr lang="en-US" sz="1400" b="1" dirty="0" smtClean="0">
              <a:latin typeface="Arial Narrow" panose="020B0606020202030204" pitchFamily="34" charset="0"/>
            </a:endParaRPr>
          </a:p>
          <a:p>
            <a:pPr algn="ctr"/>
            <a:r>
              <a:rPr lang="en-US" sz="5000" b="1" dirty="0" smtClean="0">
                <a:latin typeface="Arial Narrow" panose="020B0606020202030204" pitchFamily="34" charset="0"/>
              </a:rPr>
              <a:t>And Samuel said to all the people, “Do you see him whom the Lord has chosen, that there is no one like him among all the people?” So all the people shouted and said, “Long live the king!”</a:t>
            </a:r>
            <a:endParaRPr lang="en-US" sz="5000" b="1" dirty="0">
              <a:latin typeface="Arial Narrow" panose="020B0606020202030204" pitchFamily="34" charset="0"/>
            </a:endParaRPr>
          </a:p>
        </p:txBody>
      </p:sp>
    </p:spTree>
    <p:extLst>
      <p:ext uri="{BB962C8B-B14F-4D97-AF65-F5344CB8AC3E}">
        <p14:creationId xmlns:p14="http://schemas.microsoft.com/office/powerpoint/2010/main" val="1012765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4" y="107092"/>
            <a:ext cx="8946292" cy="4154984"/>
          </a:xfrm>
          <a:prstGeom prst="rect">
            <a:avLst/>
          </a:prstGeom>
          <a:noFill/>
        </p:spPr>
        <p:txBody>
          <a:bodyPr wrap="square" rtlCol="0">
            <a:spAutoFit/>
          </a:bodyPr>
          <a:lstStyle/>
          <a:p>
            <a:pPr algn="ctr"/>
            <a:r>
              <a:rPr lang="en-US" sz="5000" b="1" u="sng" dirty="0" smtClean="0">
                <a:solidFill>
                  <a:srgbClr val="C00000"/>
                </a:solidFill>
                <a:latin typeface="Arial Narrow" panose="020B0606020202030204" pitchFamily="34" charset="0"/>
              </a:rPr>
              <a:t>Galatians 1:10</a:t>
            </a:r>
          </a:p>
          <a:p>
            <a:pPr algn="ctr"/>
            <a:endParaRPr lang="en-US" sz="1400" b="1" dirty="0" smtClean="0">
              <a:latin typeface="Arial Narrow" panose="020B0606020202030204" pitchFamily="34" charset="0"/>
            </a:endParaRPr>
          </a:p>
          <a:p>
            <a:pPr algn="ctr"/>
            <a:r>
              <a:rPr lang="en-US" sz="5000" b="1" dirty="0" smtClean="0">
                <a:latin typeface="Arial Narrow" panose="020B0606020202030204" pitchFamily="34" charset="0"/>
              </a:rPr>
              <a:t>For do I now persuade men, or God? Or do I seek to please men? For if I still pleased men, I would not be a bondservant of Christ.</a:t>
            </a:r>
            <a:endParaRPr lang="en-US" sz="5000" b="1" dirty="0">
              <a:latin typeface="Arial Narrow" panose="020B0606020202030204" pitchFamily="34" charset="0"/>
            </a:endParaRPr>
          </a:p>
        </p:txBody>
      </p:sp>
    </p:spTree>
    <p:extLst>
      <p:ext uri="{BB962C8B-B14F-4D97-AF65-F5344CB8AC3E}">
        <p14:creationId xmlns:p14="http://schemas.microsoft.com/office/powerpoint/2010/main" val="17559881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762897"/>
            <a:ext cx="9144000" cy="3139321"/>
          </a:xfrm>
          <a:prstGeom prst="rect">
            <a:avLst/>
          </a:prstGeom>
          <a:noFill/>
        </p:spPr>
        <p:txBody>
          <a:bodyPr wrap="square" rtlCol="0">
            <a:spAutoFit/>
          </a:bodyPr>
          <a:lstStyle/>
          <a:p>
            <a:pPr algn="ctr"/>
            <a:r>
              <a:rPr lang="en-US" sz="6600" b="1" dirty="0" smtClean="0">
                <a:latin typeface="Arial Narrow" panose="020B0606020202030204" pitchFamily="34" charset="0"/>
              </a:rPr>
              <a:t>Keeps us from </a:t>
            </a:r>
          </a:p>
          <a:p>
            <a:pPr algn="ctr"/>
            <a:r>
              <a:rPr lang="en-US" sz="6600" b="1" u="sng" dirty="0" smtClean="0">
                <a:solidFill>
                  <a:srgbClr val="C00000"/>
                </a:solidFill>
                <a:latin typeface="Arial Narrow" panose="020B0606020202030204" pitchFamily="34" charset="0"/>
              </a:rPr>
              <a:t>THINKING</a:t>
            </a:r>
            <a:r>
              <a:rPr lang="en-US" sz="6600" b="1" dirty="0" smtClean="0">
                <a:latin typeface="Arial Narrow" panose="020B0606020202030204" pitchFamily="34" charset="0"/>
              </a:rPr>
              <a:t> about </a:t>
            </a:r>
          </a:p>
          <a:p>
            <a:pPr algn="ctr"/>
            <a:r>
              <a:rPr lang="en-US" sz="6600" b="1" dirty="0" smtClean="0">
                <a:latin typeface="Arial Narrow" panose="020B0606020202030204" pitchFamily="34" charset="0"/>
              </a:rPr>
              <a:t>what God wants.</a:t>
            </a:r>
            <a:endParaRPr lang="en-US" sz="6600" b="1" dirty="0">
              <a:latin typeface="Arial Narrow" panose="020B0606020202030204" pitchFamily="34" charset="0"/>
            </a:endParaRPr>
          </a:p>
        </p:txBody>
      </p:sp>
    </p:spTree>
    <p:extLst>
      <p:ext uri="{BB962C8B-B14F-4D97-AF65-F5344CB8AC3E}">
        <p14:creationId xmlns:p14="http://schemas.microsoft.com/office/powerpoint/2010/main" val="25668293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4" y="107092"/>
            <a:ext cx="8946292" cy="4154984"/>
          </a:xfrm>
          <a:prstGeom prst="rect">
            <a:avLst/>
          </a:prstGeom>
          <a:noFill/>
        </p:spPr>
        <p:txBody>
          <a:bodyPr wrap="square" rtlCol="0">
            <a:spAutoFit/>
          </a:bodyPr>
          <a:lstStyle/>
          <a:p>
            <a:pPr algn="ctr"/>
            <a:r>
              <a:rPr lang="en-US" sz="5000" b="1" u="sng" dirty="0" smtClean="0">
                <a:solidFill>
                  <a:srgbClr val="C00000"/>
                </a:solidFill>
                <a:latin typeface="Arial Narrow" panose="020B0606020202030204" pitchFamily="34" charset="0"/>
              </a:rPr>
              <a:t>Galatians 1:10</a:t>
            </a:r>
          </a:p>
          <a:p>
            <a:pPr algn="ctr"/>
            <a:endParaRPr lang="en-US" sz="1400" b="1" dirty="0" smtClean="0">
              <a:latin typeface="Arial Narrow" panose="020B0606020202030204" pitchFamily="34" charset="0"/>
            </a:endParaRPr>
          </a:p>
          <a:p>
            <a:pPr algn="ctr"/>
            <a:r>
              <a:rPr lang="en-US" sz="5000" b="1" dirty="0" smtClean="0">
                <a:latin typeface="Arial Narrow" panose="020B0606020202030204" pitchFamily="34" charset="0"/>
              </a:rPr>
              <a:t>For do I now persuade men, or God? Or do I seek to please men? For if I still pleased men, I would not be a bondservant of Christ.</a:t>
            </a:r>
            <a:endParaRPr lang="en-US" sz="5000" b="1" dirty="0">
              <a:latin typeface="Arial Narrow" panose="020B0606020202030204" pitchFamily="34" charset="0"/>
            </a:endParaRPr>
          </a:p>
        </p:txBody>
      </p:sp>
    </p:spTree>
    <p:extLst>
      <p:ext uri="{BB962C8B-B14F-4D97-AF65-F5344CB8AC3E}">
        <p14:creationId xmlns:p14="http://schemas.microsoft.com/office/powerpoint/2010/main" val="3289020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4" y="107092"/>
            <a:ext cx="8946292" cy="4154984"/>
          </a:xfrm>
          <a:prstGeom prst="rect">
            <a:avLst/>
          </a:prstGeom>
          <a:noFill/>
        </p:spPr>
        <p:txBody>
          <a:bodyPr wrap="square" rtlCol="0">
            <a:spAutoFit/>
          </a:bodyPr>
          <a:lstStyle/>
          <a:p>
            <a:pPr algn="ctr"/>
            <a:r>
              <a:rPr lang="en-US" sz="5000" b="1" u="sng" dirty="0" smtClean="0">
                <a:solidFill>
                  <a:srgbClr val="C00000"/>
                </a:solidFill>
                <a:latin typeface="Arial Narrow" panose="020B0606020202030204" pitchFamily="34" charset="0"/>
              </a:rPr>
              <a:t>Philippians 2:3</a:t>
            </a:r>
          </a:p>
          <a:p>
            <a:pPr algn="ctr"/>
            <a:endParaRPr lang="en-US" sz="1400" b="1" dirty="0" smtClean="0">
              <a:latin typeface="Arial Narrow" panose="020B0606020202030204" pitchFamily="34" charset="0"/>
            </a:endParaRPr>
          </a:p>
          <a:p>
            <a:pPr algn="ctr"/>
            <a:r>
              <a:rPr lang="en-US" sz="5000" b="1" dirty="0" smtClean="0">
                <a:latin typeface="Arial Narrow" panose="020B0606020202030204" pitchFamily="34" charset="0"/>
              </a:rPr>
              <a:t>Let nothing be done through selfish ambition or conceit, but in lowliness of mind let each esteem others better than himself. </a:t>
            </a:r>
            <a:endParaRPr lang="en-US" sz="5000" b="1" dirty="0">
              <a:latin typeface="Arial Narrow" panose="020B0606020202030204" pitchFamily="34" charset="0"/>
            </a:endParaRPr>
          </a:p>
        </p:txBody>
      </p:sp>
    </p:spTree>
    <p:extLst>
      <p:ext uri="{BB962C8B-B14F-4D97-AF65-F5344CB8AC3E}">
        <p14:creationId xmlns:p14="http://schemas.microsoft.com/office/powerpoint/2010/main" val="6781355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4" y="107092"/>
            <a:ext cx="8946292" cy="3385542"/>
          </a:xfrm>
          <a:prstGeom prst="rect">
            <a:avLst/>
          </a:prstGeom>
          <a:noFill/>
        </p:spPr>
        <p:txBody>
          <a:bodyPr wrap="square" rtlCol="0">
            <a:spAutoFit/>
          </a:bodyPr>
          <a:lstStyle/>
          <a:p>
            <a:pPr algn="ctr"/>
            <a:r>
              <a:rPr lang="en-US" sz="5000" b="1" u="sng" dirty="0" smtClean="0">
                <a:solidFill>
                  <a:srgbClr val="C00000"/>
                </a:solidFill>
                <a:latin typeface="Arial Narrow" panose="020B0606020202030204" pitchFamily="34" charset="0"/>
              </a:rPr>
              <a:t>Philippians 2:4</a:t>
            </a:r>
          </a:p>
          <a:p>
            <a:pPr algn="ctr"/>
            <a:endParaRPr lang="en-US" sz="1400" b="1" dirty="0" smtClean="0">
              <a:latin typeface="Arial Narrow" panose="020B0606020202030204" pitchFamily="34" charset="0"/>
            </a:endParaRPr>
          </a:p>
          <a:p>
            <a:pPr algn="ctr"/>
            <a:r>
              <a:rPr lang="en-US" sz="5000" b="1" dirty="0" smtClean="0">
                <a:latin typeface="Arial Narrow" panose="020B0606020202030204" pitchFamily="34" charset="0"/>
              </a:rPr>
              <a:t>Let each of you look out not only for his own interests, but also for the interests of others.</a:t>
            </a:r>
            <a:endParaRPr lang="en-US" sz="5000" b="1" dirty="0">
              <a:latin typeface="Arial Narrow" panose="020B0606020202030204" pitchFamily="34" charset="0"/>
            </a:endParaRPr>
          </a:p>
        </p:txBody>
      </p:sp>
    </p:spTree>
    <p:extLst>
      <p:ext uri="{BB962C8B-B14F-4D97-AF65-F5344CB8AC3E}">
        <p14:creationId xmlns:p14="http://schemas.microsoft.com/office/powerpoint/2010/main" val="1174751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4" y="107092"/>
            <a:ext cx="8946292" cy="4154984"/>
          </a:xfrm>
          <a:prstGeom prst="rect">
            <a:avLst/>
          </a:prstGeom>
          <a:noFill/>
        </p:spPr>
        <p:txBody>
          <a:bodyPr wrap="square" rtlCol="0">
            <a:spAutoFit/>
          </a:bodyPr>
          <a:lstStyle/>
          <a:p>
            <a:pPr algn="ctr"/>
            <a:r>
              <a:rPr lang="en-US" sz="5000" b="1" u="sng" dirty="0" smtClean="0">
                <a:solidFill>
                  <a:srgbClr val="C00000"/>
                </a:solidFill>
                <a:latin typeface="Arial Narrow" panose="020B0606020202030204" pitchFamily="34" charset="0"/>
              </a:rPr>
              <a:t>Romans 12:10</a:t>
            </a:r>
          </a:p>
          <a:p>
            <a:pPr algn="ctr"/>
            <a:endParaRPr lang="en-US" sz="1400" b="1" dirty="0" smtClean="0">
              <a:latin typeface="Arial Narrow" panose="020B0606020202030204" pitchFamily="34" charset="0"/>
            </a:endParaRPr>
          </a:p>
          <a:p>
            <a:pPr algn="ctr"/>
            <a:r>
              <a:rPr lang="en-US" sz="5000" b="1" dirty="0" smtClean="0">
                <a:latin typeface="Arial Narrow" panose="020B0606020202030204" pitchFamily="34" charset="0"/>
              </a:rPr>
              <a:t>Be kindly affectionate to one another with brotherly love, in honor giving preference to one another;</a:t>
            </a:r>
            <a:endParaRPr lang="en-US" sz="5000" b="1" dirty="0">
              <a:latin typeface="Arial Narrow" panose="020B0606020202030204" pitchFamily="34" charset="0"/>
            </a:endParaRPr>
          </a:p>
        </p:txBody>
      </p:sp>
    </p:spTree>
    <p:extLst>
      <p:ext uri="{BB962C8B-B14F-4D97-AF65-F5344CB8AC3E}">
        <p14:creationId xmlns:p14="http://schemas.microsoft.com/office/powerpoint/2010/main" val="915917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762897"/>
            <a:ext cx="9144000" cy="3139321"/>
          </a:xfrm>
          <a:prstGeom prst="rect">
            <a:avLst/>
          </a:prstGeom>
          <a:noFill/>
        </p:spPr>
        <p:txBody>
          <a:bodyPr wrap="square" rtlCol="0">
            <a:spAutoFit/>
          </a:bodyPr>
          <a:lstStyle/>
          <a:p>
            <a:pPr algn="ctr"/>
            <a:r>
              <a:rPr lang="en-US" sz="6600" b="1" dirty="0" smtClean="0">
                <a:latin typeface="Arial Narrow" panose="020B0606020202030204" pitchFamily="34" charset="0"/>
              </a:rPr>
              <a:t>Causes us to </a:t>
            </a:r>
          </a:p>
          <a:p>
            <a:pPr algn="ctr"/>
            <a:r>
              <a:rPr lang="en-US" sz="6600" b="1" u="sng" dirty="0" smtClean="0">
                <a:solidFill>
                  <a:srgbClr val="C00000"/>
                </a:solidFill>
                <a:latin typeface="Arial Narrow" panose="020B0606020202030204" pitchFamily="34" charset="0"/>
              </a:rPr>
              <a:t>SERVE</a:t>
            </a:r>
            <a:r>
              <a:rPr lang="en-US" sz="6600" b="1" dirty="0" smtClean="0">
                <a:latin typeface="Arial Narrow" panose="020B0606020202030204" pitchFamily="34" charset="0"/>
              </a:rPr>
              <a:t> others with </a:t>
            </a:r>
          </a:p>
          <a:p>
            <a:pPr algn="ctr"/>
            <a:r>
              <a:rPr lang="en-US" sz="6600" b="1" dirty="0" smtClean="0">
                <a:latin typeface="Arial Narrow" panose="020B0606020202030204" pitchFamily="34" charset="0"/>
              </a:rPr>
              <a:t>wrong motives.</a:t>
            </a:r>
            <a:endParaRPr lang="en-US" sz="6600" b="1" dirty="0">
              <a:latin typeface="Arial Narrow" panose="020B0606020202030204" pitchFamily="34" charset="0"/>
            </a:endParaRPr>
          </a:p>
        </p:txBody>
      </p:sp>
    </p:spTree>
    <p:extLst>
      <p:ext uri="{BB962C8B-B14F-4D97-AF65-F5344CB8AC3E}">
        <p14:creationId xmlns:p14="http://schemas.microsoft.com/office/powerpoint/2010/main" val="516218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133600"/>
            <a:ext cx="9144000" cy="2123658"/>
          </a:xfrm>
          <a:prstGeom prst="rect">
            <a:avLst/>
          </a:prstGeom>
          <a:noFill/>
        </p:spPr>
        <p:txBody>
          <a:bodyPr wrap="square" rtlCol="0">
            <a:spAutoFit/>
          </a:bodyPr>
          <a:lstStyle/>
          <a:p>
            <a:pPr algn="ctr"/>
            <a:r>
              <a:rPr lang="en-US" sz="6600" b="1" dirty="0" smtClean="0">
                <a:latin typeface="Arial Narrow" panose="020B0606020202030204" pitchFamily="34" charset="0"/>
              </a:rPr>
              <a:t>Traps are </a:t>
            </a:r>
          </a:p>
          <a:p>
            <a:pPr algn="ctr"/>
            <a:r>
              <a:rPr lang="en-US" sz="6600" b="1" u="sng" dirty="0" smtClean="0">
                <a:solidFill>
                  <a:srgbClr val="C00000"/>
                </a:solidFill>
                <a:latin typeface="Arial Narrow" panose="020B0606020202030204" pitchFamily="34" charset="0"/>
              </a:rPr>
              <a:t>DESTRUCTIVE</a:t>
            </a:r>
            <a:r>
              <a:rPr lang="en-US" sz="6600" b="1" dirty="0" smtClean="0">
                <a:latin typeface="Arial Narrow" panose="020B0606020202030204" pitchFamily="34" charset="0"/>
              </a:rPr>
              <a:t>.</a:t>
            </a:r>
            <a:endParaRPr lang="en-US" sz="6600" b="1" dirty="0">
              <a:latin typeface="Arial Narrow" panose="020B0606020202030204" pitchFamily="34" charset="0"/>
            </a:endParaRPr>
          </a:p>
        </p:txBody>
      </p:sp>
    </p:spTree>
    <p:extLst>
      <p:ext uri="{BB962C8B-B14F-4D97-AF65-F5344CB8AC3E}">
        <p14:creationId xmlns:p14="http://schemas.microsoft.com/office/powerpoint/2010/main" val="12693930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4" y="107092"/>
            <a:ext cx="8946292" cy="5693866"/>
          </a:xfrm>
          <a:prstGeom prst="rect">
            <a:avLst/>
          </a:prstGeom>
          <a:noFill/>
        </p:spPr>
        <p:txBody>
          <a:bodyPr wrap="square" rtlCol="0">
            <a:spAutoFit/>
          </a:bodyPr>
          <a:lstStyle/>
          <a:p>
            <a:pPr algn="ctr"/>
            <a:r>
              <a:rPr lang="en-US" sz="5000" b="1" u="sng" dirty="0" smtClean="0">
                <a:solidFill>
                  <a:srgbClr val="C00000"/>
                </a:solidFill>
                <a:latin typeface="Arial Narrow" panose="020B0606020202030204" pitchFamily="34" charset="0"/>
              </a:rPr>
              <a:t>Exodus 14:10</a:t>
            </a:r>
          </a:p>
          <a:p>
            <a:pPr algn="ctr"/>
            <a:endParaRPr lang="en-US" sz="1400" b="1" dirty="0" smtClean="0">
              <a:latin typeface="Arial Narrow" panose="020B0606020202030204" pitchFamily="34" charset="0"/>
            </a:endParaRPr>
          </a:p>
          <a:p>
            <a:pPr algn="ctr"/>
            <a:r>
              <a:rPr lang="en-US" sz="5000" b="1" dirty="0" smtClean="0">
                <a:latin typeface="Arial Narrow" panose="020B0606020202030204" pitchFamily="34" charset="0"/>
              </a:rPr>
              <a:t>And when Pharaoh drew near, the children of Israel lifted their eyes, and behold, the Egyptians marched after them. So they were very afraid, and the children of Israel cried out to the Lord. </a:t>
            </a:r>
            <a:endParaRPr lang="en-US" sz="5000" b="1" dirty="0">
              <a:latin typeface="Arial Narrow" panose="020B0606020202030204" pitchFamily="34" charset="0"/>
            </a:endParaRPr>
          </a:p>
        </p:txBody>
      </p:sp>
    </p:spTree>
    <p:extLst>
      <p:ext uri="{BB962C8B-B14F-4D97-AF65-F5344CB8AC3E}">
        <p14:creationId xmlns:p14="http://schemas.microsoft.com/office/powerpoint/2010/main" val="42903018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4" y="107092"/>
            <a:ext cx="8946292" cy="5693866"/>
          </a:xfrm>
          <a:prstGeom prst="rect">
            <a:avLst/>
          </a:prstGeom>
          <a:noFill/>
        </p:spPr>
        <p:txBody>
          <a:bodyPr wrap="square" rtlCol="0">
            <a:spAutoFit/>
          </a:bodyPr>
          <a:lstStyle/>
          <a:p>
            <a:pPr algn="ctr"/>
            <a:r>
              <a:rPr lang="en-US" sz="5000" b="1" u="sng" dirty="0" smtClean="0">
                <a:solidFill>
                  <a:srgbClr val="C00000"/>
                </a:solidFill>
                <a:latin typeface="Arial Narrow" panose="020B0606020202030204" pitchFamily="34" charset="0"/>
              </a:rPr>
              <a:t>Exodus 14:11</a:t>
            </a:r>
          </a:p>
          <a:p>
            <a:pPr algn="ctr"/>
            <a:endParaRPr lang="en-US" sz="1400" b="1" dirty="0" smtClean="0">
              <a:latin typeface="Arial Narrow" panose="020B0606020202030204" pitchFamily="34" charset="0"/>
            </a:endParaRPr>
          </a:p>
          <a:p>
            <a:pPr algn="ctr"/>
            <a:r>
              <a:rPr lang="en-US" sz="5000" b="1" dirty="0" smtClean="0">
                <a:latin typeface="Arial Narrow" panose="020B0606020202030204" pitchFamily="34" charset="0"/>
              </a:rPr>
              <a:t>Then they said to Moses, </a:t>
            </a:r>
          </a:p>
          <a:p>
            <a:pPr algn="ctr"/>
            <a:r>
              <a:rPr lang="en-US" sz="5000" b="1" dirty="0" smtClean="0">
                <a:latin typeface="Arial Narrow" panose="020B0606020202030204" pitchFamily="34" charset="0"/>
              </a:rPr>
              <a:t>“Because there were no graves in Egypt, have you taken us away to die in the wilderness? Why have you so dealt with us, to bring us </a:t>
            </a:r>
          </a:p>
          <a:p>
            <a:pPr algn="ctr"/>
            <a:r>
              <a:rPr lang="en-US" sz="5000" b="1" dirty="0" smtClean="0">
                <a:latin typeface="Arial Narrow" panose="020B0606020202030204" pitchFamily="34" charset="0"/>
              </a:rPr>
              <a:t>up out of Egypt?</a:t>
            </a:r>
            <a:endParaRPr lang="en-US" sz="5000" b="1" dirty="0">
              <a:latin typeface="Arial Narrow" panose="020B0606020202030204" pitchFamily="34" charset="0"/>
            </a:endParaRPr>
          </a:p>
        </p:txBody>
      </p:sp>
    </p:spTree>
    <p:extLst>
      <p:ext uri="{BB962C8B-B14F-4D97-AF65-F5344CB8AC3E}">
        <p14:creationId xmlns:p14="http://schemas.microsoft.com/office/powerpoint/2010/main" val="2073754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4" y="107092"/>
            <a:ext cx="8946292" cy="6463308"/>
          </a:xfrm>
          <a:prstGeom prst="rect">
            <a:avLst/>
          </a:prstGeom>
          <a:noFill/>
        </p:spPr>
        <p:txBody>
          <a:bodyPr wrap="square" rtlCol="0">
            <a:spAutoFit/>
          </a:bodyPr>
          <a:lstStyle/>
          <a:p>
            <a:pPr algn="ctr"/>
            <a:r>
              <a:rPr lang="en-US" sz="5000" b="1" u="sng" dirty="0" smtClean="0">
                <a:solidFill>
                  <a:srgbClr val="C00000"/>
                </a:solidFill>
                <a:latin typeface="Arial Narrow" panose="020B0606020202030204" pitchFamily="34" charset="0"/>
              </a:rPr>
              <a:t>1 Samuel 18:8</a:t>
            </a:r>
          </a:p>
          <a:p>
            <a:pPr algn="ctr"/>
            <a:endParaRPr lang="en-US" sz="1400" b="1" dirty="0" smtClean="0">
              <a:latin typeface="Arial Narrow" panose="020B0606020202030204" pitchFamily="34" charset="0"/>
            </a:endParaRPr>
          </a:p>
          <a:p>
            <a:pPr algn="ctr"/>
            <a:r>
              <a:rPr lang="en-US" sz="5000" b="1" dirty="0" smtClean="0">
                <a:latin typeface="Arial Narrow" panose="020B0606020202030204" pitchFamily="34" charset="0"/>
              </a:rPr>
              <a:t>Then Saul was very angry, and the saying displeased him; and he said, “They have ascribed to David ten thousands, and to me they have ascribed only thousands. Now what more can he have but the kingdom?”</a:t>
            </a:r>
            <a:endParaRPr lang="en-US" sz="5000" b="1" dirty="0">
              <a:latin typeface="Arial Narrow" panose="020B0606020202030204" pitchFamily="34" charset="0"/>
            </a:endParaRPr>
          </a:p>
        </p:txBody>
      </p:sp>
    </p:spTree>
    <p:extLst>
      <p:ext uri="{BB962C8B-B14F-4D97-AF65-F5344CB8AC3E}">
        <p14:creationId xmlns:p14="http://schemas.microsoft.com/office/powerpoint/2010/main" val="505522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372497"/>
            <a:ext cx="9144000" cy="2123658"/>
          </a:xfrm>
          <a:prstGeom prst="rect">
            <a:avLst/>
          </a:prstGeom>
          <a:noFill/>
        </p:spPr>
        <p:txBody>
          <a:bodyPr wrap="square" rtlCol="0">
            <a:spAutoFit/>
          </a:bodyPr>
          <a:lstStyle/>
          <a:p>
            <a:pPr algn="ctr"/>
            <a:r>
              <a:rPr lang="en-US" sz="6600" b="1" dirty="0" smtClean="0">
                <a:latin typeface="Arial Narrow" panose="020B0606020202030204" pitchFamily="34" charset="0"/>
              </a:rPr>
              <a:t>Fear </a:t>
            </a:r>
            <a:r>
              <a:rPr lang="en-US" sz="6600" b="1" u="sng" dirty="0" smtClean="0">
                <a:solidFill>
                  <a:srgbClr val="C00000"/>
                </a:solidFill>
                <a:latin typeface="Arial Narrow" panose="020B0606020202030204" pitchFamily="34" charset="0"/>
              </a:rPr>
              <a:t>TROUBLES</a:t>
            </a:r>
            <a:r>
              <a:rPr lang="en-US" sz="6600" b="1" dirty="0" smtClean="0">
                <a:latin typeface="Arial Narrow" panose="020B0606020202030204" pitchFamily="34" charset="0"/>
              </a:rPr>
              <a:t> </a:t>
            </a:r>
          </a:p>
          <a:p>
            <a:pPr algn="ctr"/>
            <a:r>
              <a:rPr lang="en-US" sz="6600" b="1" dirty="0" smtClean="0">
                <a:latin typeface="Arial Narrow" panose="020B0606020202030204" pitchFamily="34" charset="0"/>
              </a:rPr>
              <a:t>the heart.</a:t>
            </a:r>
            <a:endParaRPr lang="en-US" sz="6600" b="1" dirty="0">
              <a:latin typeface="Arial Narrow" panose="020B0606020202030204" pitchFamily="34" charset="0"/>
            </a:endParaRPr>
          </a:p>
        </p:txBody>
      </p:sp>
    </p:spTree>
    <p:extLst>
      <p:ext uri="{BB962C8B-B14F-4D97-AF65-F5344CB8AC3E}">
        <p14:creationId xmlns:p14="http://schemas.microsoft.com/office/powerpoint/2010/main" val="35984169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4" y="107092"/>
            <a:ext cx="8946292" cy="4924425"/>
          </a:xfrm>
          <a:prstGeom prst="rect">
            <a:avLst/>
          </a:prstGeom>
          <a:noFill/>
        </p:spPr>
        <p:txBody>
          <a:bodyPr wrap="square" rtlCol="0">
            <a:spAutoFit/>
          </a:bodyPr>
          <a:lstStyle/>
          <a:p>
            <a:pPr algn="ctr"/>
            <a:r>
              <a:rPr lang="en-US" sz="5000" b="1" u="sng" dirty="0" smtClean="0">
                <a:solidFill>
                  <a:srgbClr val="C00000"/>
                </a:solidFill>
                <a:latin typeface="Arial Narrow" panose="020B0606020202030204" pitchFamily="34" charset="0"/>
              </a:rPr>
              <a:t>Deuteronomy 1:21</a:t>
            </a:r>
          </a:p>
          <a:p>
            <a:pPr algn="ctr"/>
            <a:endParaRPr lang="en-US" sz="1400" b="1" dirty="0" smtClean="0">
              <a:latin typeface="Arial Narrow" panose="020B0606020202030204" pitchFamily="34" charset="0"/>
            </a:endParaRPr>
          </a:p>
          <a:p>
            <a:pPr algn="ctr"/>
            <a:r>
              <a:rPr lang="en-US" sz="5000" b="1" dirty="0" smtClean="0">
                <a:latin typeface="Arial Narrow" panose="020B0606020202030204" pitchFamily="34" charset="0"/>
              </a:rPr>
              <a:t>Look, the Lord your God has set the land before you; go up and possess it, as the Lord God of your fathers has spoken to you; do not fear or be discouraged.’</a:t>
            </a:r>
            <a:endParaRPr lang="en-US" sz="5000" b="1" dirty="0">
              <a:latin typeface="Arial Narrow" panose="020B0606020202030204" pitchFamily="34" charset="0"/>
            </a:endParaRPr>
          </a:p>
        </p:txBody>
      </p:sp>
    </p:spTree>
    <p:extLst>
      <p:ext uri="{BB962C8B-B14F-4D97-AF65-F5344CB8AC3E}">
        <p14:creationId xmlns:p14="http://schemas.microsoft.com/office/powerpoint/2010/main" val="31745789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4" y="107092"/>
            <a:ext cx="8946292" cy="5693866"/>
          </a:xfrm>
          <a:prstGeom prst="rect">
            <a:avLst/>
          </a:prstGeom>
          <a:noFill/>
        </p:spPr>
        <p:txBody>
          <a:bodyPr wrap="square" rtlCol="0">
            <a:spAutoFit/>
          </a:bodyPr>
          <a:lstStyle/>
          <a:p>
            <a:pPr algn="ctr"/>
            <a:r>
              <a:rPr lang="en-US" sz="5000" b="1" u="sng" dirty="0" smtClean="0">
                <a:solidFill>
                  <a:srgbClr val="C00000"/>
                </a:solidFill>
                <a:latin typeface="Arial Narrow" panose="020B0606020202030204" pitchFamily="34" charset="0"/>
              </a:rPr>
              <a:t>Deuteronomy 20:3</a:t>
            </a:r>
          </a:p>
          <a:p>
            <a:pPr algn="ctr"/>
            <a:endParaRPr lang="en-US" sz="1400" b="1" dirty="0" smtClean="0">
              <a:latin typeface="Arial Narrow" panose="020B0606020202030204" pitchFamily="34" charset="0"/>
            </a:endParaRPr>
          </a:p>
          <a:p>
            <a:pPr algn="ctr"/>
            <a:r>
              <a:rPr lang="en-US" sz="5000" b="1" dirty="0" smtClean="0">
                <a:latin typeface="Arial Narrow" panose="020B0606020202030204" pitchFamily="34" charset="0"/>
              </a:rPr>
              <a:t>And he shall say to them, ‘Hear, </a:t>
            </a:r>
          </a:p>
          <a:p>
            <a:pPr algn="ctr"/>
            <a:r>
              <a:rPr lang="en-US" sz="5000" b="1" dirty="0" smtClean="0">
                <a:latin typeface="Arial Narrow" panose="020B0606020202030204" pitchFamily="34" charset="0"/>
              </a:rPr>
              <a:t>O Israel: Today you are on the verge of battle with your enemies. Do not let your heart faint, do not be afraid, and do not tremble or be terrified because of them;</a:t>
            </a:r>
            <a:endParaRPr lang="en-US" sz="5000" b="1" dirty="0">
              <a:latin typeface="Arial Narrow" panose="020B0606020202030204" pitchFamily="34" charset="0"/>
            </a:endParaRPr>
          </a:p>
        </p:txBody>
      </p:sp>
    </p:spTree>
    <p:extLst>
      <p:ext uri="{BB962C8B-B14F-4D97-AF65-F5344CB8AC3E}">
        <p14:creationId xmlns:p14="http://schemas.microsoft.com/office/powerpoint/2010/main" val="9247060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183027"/>
            <a:ext cx="9144000" cy="2123658"/>
          </a:xfrm>
          <a:prstGeom prst="rect">
            <a:avLst/>
          </a:prstGeom>
          <a:noFill/>
        </p:spPr>
        <p:txBody>
          <a:bodyPr wrap="square" rtlCol="0">
            <a:spAutoFit/>
          </a:bodyPr>
          <a:lstStyle/>
          <a:p>
            <a:pPr algn="ctr"/>
            <a:r>
              <a:rPr lang="en-US" sz="6600" b="1" dirty="0" smtClean="0">
                <a:latin typeface="Arial Narrow" panose="020B0606020202030204" pitchFamily="34" charset="0"/>
              </a:rPr>
              <a:t>Leads to </a:t>
            </a:r>
          </a:p>
          <a:p>
            <a:pPr algn="ctr"/>
            <a:r>
              <a:rPr lang="en-US" sz="6600" b="1" u="sng" dirty="0" smtClean="0">
                <a:solidFill>
                  <a:srgbClr val="C00000"/>
                </a:solidFill>
                <a:latin typeface="Arial Narrow" panose="020B0606020202030204" pitchFamily="34" charset="0"/>
              </a:rPr>
              <a:t>COMPROMISE</a:t>
            </a:r>
            <a:r>
              <a:rPr lang="en-US" sz="6600" b="1" dirty="0" smtClean="0">
                <a:latin typeface="Arial Narrow" panose="020B0606020202030204" pitchFamily="34" charset="0"/>
              </a:rPr>
              <a:t>.</a:t>
            </a:r>
            <a:endParaRPr lang="en-US" sz="6600" b="1" dirty="0">
              <a:latin typeface="Arial Narrow" panose="020B0606020202030204" pitchFamily="34" charset="0"/>
            </a:endParaRPr>
          </a:p>
        </p:txBody>
      </p:sp>
    </p:spTree>
    <p:extLst>
      <p:ext uri="{BB962C8B-B14F-4D97-AF65-F5344CB8AC3E}">
        <p14:creationId xmlns:p14="http://schemas.microsoft.com/office/powerpoint/2010/main" val="26004236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183027"/>
            <a:ext cx="9144000" cy="2123658"/>
          </a:xfrm>
          <a:prstGeom prst="rect">
            <a:avLst/>
          </a:prstGeom>
          <a:noFill/>
        </p:spPr>
        <p:txBody>
          <a:bodyPr wrap="square" rtlCol="0">
            <a:spAutoFit/>
          </a:bodyPr>
          <a:lstStyle/>
          <a:p>
            <a:pPr algn="ctr"/>
            <a:r>
              <a:rPr lang="en-US" sz="6600" b="1" dirty="0" smtClean="0">
                <a:latin typeface="Arial Narrow" panose="020B0606020202030204" pitchFamily="34" charset="0"/>
              </a:rPr>
              <a:t>It creates </a:t>
            </a:r>
          </a:p>
          <a:p>
            <a:pPr algn="ctr"/>
            <a:r>
              <a:rPr lang="en-US" sz="6600" b="1" u="sng" dirty="0" smtClean="0">
                <a:solidFill>
                  <a:srgbClr val="C00000"/>
                </a:solidFill>
                <a:latin typeface="Arial Narrow" panose="020B0606020202030204" pitchFamily="34" charset="0"/>
              </a:rPr>
              <a:t>HYPOCRISY</a:t>
            </a:r>
            <a:r>
              <a:rPr lang="en-US" sz="6600" b="1" dirty="0" smtClean="0">
                <a:latin typeface="Arial Narrow" panose="020B0606020202030204" pitchFamily="34" charset="0"/>
              </a:rPr>
              <a:t>.</a:t>
            </a:r>
            <a:endParaRPr lang="en-US" sz="6600" b="1" dirty="0">
              <a:latin typeface="Arial Narrow" panose="020B0606020202030204" pitchFamily="34" charset="0"/>
            </a:endParaRPr>
          </a:p>
        </p:txBody>
      </p:sp>
    </p:spTree>
    <p:extLst>
      <p:ext uri="{BB962C8B-B14F-4D97-AF65-F5344CB8AC3E}">
        <p14:creationId xmlns:p14="http://schemas.microsoft.com/office/powerpoint/2010/main" val="19271975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4372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869989"/>
            <a:ext cx="9144000" cy="3139321"/>
          </a:xfrm>
          <a:prstGeom prst="rect">
            <a:avLst/>
          </a:prstGeom>
          <a:noFill/>
        </p:spPr>
        <p:txBody>
          <a:bodyPr wrap="square" rtlCol="0">
            <a:spAutoFit/>
          </a:bodyPr>
          <a:lstStyle/>
          <a:p>
            <a:pPr algn="ctr"/>
            <a:r>
              <a:rPr lang="en-US" sz="6600" b="1" dirty="0" smtClean="0">
                <a:latin typeface="Arial Narrow" panose="020B0606020202030204" pitchFamily="34" charset="0"/>
              </a:rPr>
              <a:t>Fear of man </a:t>
            </a:r>
          </a:p>
          <a:p>
            <a:pPr algn="ctr"/>
            <a:r>
              <a:rPr lang="en-US" sz="6600" b="1" u="sng" dirty="0" smtClean="0">
                <a:solidFill>
                  <a:srgbClr val="C00000"/>
                </a:solidFill>
                <a:latin typeface="Arial Narrow" panose="020B0606020202030204" pitchFamily="34" charset="0"/>
              </a:rPr>
              <a:t>SHIPWRECKS</a:t>
            </a:r>
            <a:r>
              <a:rPr lang="en-US" sz="6600" b="1" dirty="0" smtClean="0">
                <a:latin typeface="Arial Narrow" panose="020B0606020202030204" pitchFamily="34" charset="0"/>
              </a:rPr>
              <a:t> </a:t>
            </a:r>
          </a:p>
          <a:p>
            <a:pPr algn="ctr"/>
            <a:r>
              <a:rPr lang="en-US" sz="6600" b="1" dirty="0" smtClean="0">
                <a:latin typeface="Arial Narrow" panose="020B0606020202030204" pitchFamily="34" charset="0"/>
              </a:rPr>
              <a:t>our faith.</a:t>
            </a:r>
            <a:endParaRPr lang="en-US" sz="6600" b="1" dirty="0">
              <a:latin typeface="Arial Narrow" panose="020B0606020202030204" pitchFamily="34" charset="0"/>
            </a:endParaRPr>
          </a:p>
        </p:txBody>
      </p:sp>
    </p:spTree>
    <p:extLst>
      <p:ext uri="{BB962C8B-B14F-4D97-AF65-F5344CB8AC3E}">
        <p14:creationId xmlns:p14="http://schemas.microsoft.com/office/powerpoint/2010/main" val="5298574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812324"/>
            <a:ext cx="9144000" cy="3139321"/>
          </a:xfrm>
          <a:prstGeom prst="rect">
            <a:avLst/>
          </a:prstGeom>
          <a:noFill/>
        </p:spPr>
        <p:txBody>
          <a:bodyPr wrap="square" rtlCol="0">
            <a:spAutoFit/>
          </a:bodyPr>
          <a:lstStyle/>
          <a:p>
            <a:pPr algn="ctr"/>
            <a:r>
              <a:rPr lang="en-US" sz="6600" b="1" dirty="0" smtClean="0">
                <a:latin typeface="Arial Narrow" panose="020B0606020202030204" pitchFamily="34" charset="0"/>
              </a:rPr>
              <a:t>Fear of man </a:t>
            </a:r>
          </a:p>
          <a:p>
            <a:pPr algn="ctr"/>
            <a:r>
              <a:rPr lang="en-US" sz="6600" b="1" dirty="0" smtClean="0">
                <a:latin typeface="Arial Narrow" panose="020B0606020202030204" pitchFamily="34" charset="0"/>
              </a:rPr>
              <a:t>stirs up </a:t>
            </a:r>
          </a:p>
          <a:p>
            <a:pPr algn="ctr"/>
            <a:r>
              <a:rPr lang="en-US" sz="6600" b="1" u="sng" dirty="0" smtClean="0">
                <a:solidFill>
                  <a:srgbClr val="C00000"/>
                </a:solidFill>
                <a:latin typeface="Arial Narrow" panose="020B0606020202030204" pitchFamily="34" charset="0"/>
              </a:rPr>
              <a:t>JEALOUSY</a:t>
            </a:r>
            <a:r>
              <a:rPr lang="en-US" sz="6600" b="1" dirty="0" smtClean="0">
                <a:latin typeface="Arial Narrow" panose="020B0606020202030204" pitchFamily="34" charset="0"/>
              </a:rPr>
              <a:t>. </a:t>
            </a:r>
            <a:endParaRPr lang="en-US" sz="6600" b="1" dirty="0">
              <a:latin typeface="Arial Narrow" panose="020B0606020202030204" pitchFamily="34" charset="0"/>
            </a:endParaRPr>
          </a:p>
        </p:txBody>
      </p:sp>
    </p:spTree>
    <p:extLst>
      <p:ext uri="{BB962C8B-B14F-4D97-AF65-F5344CB8AC3E}">
        <p14:creationId xmlns:p14="http://schemas.microsoft.com/office/powerpoint/2010/main" val="11560578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812324"/>
            <a:ext cx="9144000" cy="3139321"/>
          </a:xfrm>
          <a:prstGeom prst="rect">
            <a:avLst/>
          </a:prstGeom>
          <a:noFill/>
        </p:spPr>
        <p:txBody>
          <a:bodyPr wrap="square" rtlCol="0">
            <a:spAutoFit/>
          </a:bodyPr>
          <a:lstStyle/>
          <a:p>
            <a:pPr algn="ctr"/>
            <a:r>
              <a:rPr lang="en-US" sz="6600" b="1" dirty="0" smtClean="0">
                <a:latin typeface="Arial Narrow" panose="020B0606020202030204" pitchFamily="34" charset="0"/>
              </a:rPr>
              <a:t>Creates </a:t>
            </a:r>
          </a:p>
          <a:p>
            <a:pPr algn="ctr"/>
            <a:r>
              <a:rPr lang="en-US" sz="6600" b="1" u="sng" dirty="0" smtClean="0">
                <a:solidFill>
                  <a:srgbClr val="C00000"/>
                </a:solidFill>
                <a:latin typeface="Arial Narrow" panose="020B0606020202030204" pitchFamily="34" charset="0"/>
              </a:rPr>
              <a:t>IRRATIONAL</a:t>
            </a:r>
            <a:r>
              <a:rPr lang="en-US" sz="6600" b="1" dirty="0" smtClean="0">
                <a:latin typeface="Arial Narrow" panose="020B0606020202030204" pitchFamily="34" charset="0"/>
              </a:rPr>
              <a:t> </a:t>
            </a:r>
          </a:p>
          <a:p>
            <a:pPr algn="ctr"/>
            <a:r>
              <a:rPr lang="en-US" sz="6600" b="1" dirty="0" smtClean="0">
                <a:latin typeface="Arial Narrow" panose="020B0606020202030204" pitchFamily="34" charset="0"/>
              </a:rPr>
              <a:t>thinking.</a:t>
            </a:r>
            <a:endParaRPr lang="en-US" sz="6600" b="1" dirty="0">
              <a:latin typeface="Arial Narrow" panose="020B0606020202030204" pitchFamily="34" charset="0"/>
            </a:endParaRPr>
          </a:p>
        </p:txBody>
      </p:sp>
    </p:spTree>
    <p:extLst>
      <p:ext uri="{BB962C8B-B14F-4D97-AF65-F5344CB8AC3E}">
        <p14:creationId xmlns:p14="http://schemas.microsoft.com/office/powerpoint/2010/main" val="3447415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150076"/>
            <a:ext cx="9144000" cy="2123658"/>
          </a:xfrm>
          <a:prstGeom prst="rect">
            <a:avLst/>
          </a:prstGeom>
          <a:noFill/>
        </p:spPr>
        <p:txBody>
          <a:bodyPr wrap="square" rtlCol="0">
            <a:spAutoFit/>
          </a:bodyPr>
          <a:lstStyle/>
          <a:p>
            <a:pPr algn="ctr"/>
            <a:r>
              <a:rPr lang="en-US" sz="6600" b="1" dirty="0" smtClean="0">
                <a:latin typeface="Arial Narrow" panose="020B0606020202030204" pitchFamily="34" charset="0"/>
              </a:rPr>
              <a:t>Destroys </a:t>
            </a:r>
          </a:p>
          <a:p>
            <a:pPr algn="ctr"/>
            <a:r>
              <a:rPr lang="en-US" sz="6600" b="1" u="sng" dirty="0" smtClean="0">
                <a:solidFill>
                  <a:srgbClr val="C00000"/>
                </a:solidFill>
                <a:latin typeface="Arial Narrow" panose="020B0606020202030204" pitchFamily="34" charset="0"/>
              </a:rPr>
              <a:t>RELATIONSHIPS</a:t>
            </a:r>
            <a:r>
              <a:rPr lang="en-US" sz="6600" b="1" dirty="0" smtClean="0">
                <a:latin typeface="Arial Narrow" panose="020B0606020202030204" pitchFamily="34" charset="0"/>
              </a:rPr>
              <a:t>.</a:t>
            </a:r>
            <a:endParaRPr lang="en-US" sz="6600" b="1" dirty="0">
              <a:latin typeface="Arial Narrow" panose="020B0606020202030204" pitchFamily="34" charset="0"/>
            </a:endParaRPr>
          </a:p>
        </p:txBody>
      </p:sp>
    </p:spTree>
    <p:extLst>
      <p:ext uri="{BB962C8B-B14F-4D97-AF65-F5344CB8AC3E}">
        <p14:creationId xmlns:p14="http://schemas.microsoft.com/office/powerpoint/2010/main" val="1530064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4" y="107092"/>
            <a:ext cx="8946292" cy="3385542"/>
          </a:xfrm>
          <a:prstGeom prst="rect">
            <a:avLst/>
          </a:prstGeom>
          <a:noFill/>
        </p:spPr>
        <p:txBody>
          <a:bodyPr wrap="square" rtlCol="0">
            <a:spAutoFit/>
          </a:bodyPr>
          <a:lstStyle/>
          <a:p>
            <a:pPr algn="ctr"/>
            <a:r>
              <a:rPr lang="en-US" sz="5000" b="1" u="sng" dirty="0" smtClean="0">
                <a:solidFill>
                  <a:srgbClr val="C00000"/>
                </a:solidFill>
                <a:latin typeface="Arial Narrow" panose="020B0606020202030204" pitchFamily="34" charset="0"/>
              </a:rPr>
              <a:t>1 Samuel 18:12</a:t>
            </a:r>
          </a:p>
          <a:p>
            <a:pPr algn="ctr"/>
            <a:endParaRPr lang="en-US" sz="1400" b="1" dirty="0" smtClean="0">
              <a:latin typeface="Arial Narrow" panose="020B0606020202030204" pitchFamily="34" charset="0"/>
            </a:endParaRPr>
          </a:p>
          <a:p>
            <a:pPr algn="ctr"/>
            <a:r>
              <a:rPr lang="en-US" sz="5000" b="1" dirty="0" smtClean="0">
                <a:latin typeface="Arial Narrow" panose="020B0606020202030204" pitchFamily="34" charset="0"/>
              </a:rPr>
              <a:t>Now Saul was afraid of David, because the Lord was with him, but had departed from Saul.</a:t>
            </a:r>
            <a:endParaRPr lang="en-US" sz="5000" b="1" dirty="0">
              <a:latin typeface="Arial Narrow" panose="020B0606020202030204" pitchFamily="34" charset="0"/>
            </a:endParaRPr>
          </a:p>
        </p:txBody>
      </p:sp>
    </p:spTree>
    <p:extLst>
      <p:ext uri="{BB962C8B-B14F-4D97-AF65-F5344CB8AC3E}">
        <p14:creationId xmlns:p14="http://schemas.microsoft.com/office/powerpoint/2010/main" val="31118121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709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4" y="107092"/>
            <a:ext cx="8946292" cy="3385542"/>
          </a:xfrm>
          <a:prstGeom prst="rect">
            <a:avLst/>
          </a:prstGeom>
          <a:noFill/>
        </p:spPr>
        <p:txBody>
          <a:bodyPr wrap="square" rtlCol="0">
            <a:spAutoFit/>
          </a:bodyPr>
          <a:lstStyle/>
          <a:p>
            <a:pPr algn="ctr"/>
            <a:r>
              <a:rPr lang="en-US" sz="5000" b="1" u="sng" dirty="0" smtClean="0">
                <a:solidFill>
                  <a:srgbClr val="C00000"/>
                </a:solidFill>
                <a:latin typeface="Arial Narrow" panose="020B0606020202030204" pitchFamily="34" charset="0"/>
              </a:rPr>
              <a:t>1 Samuel 18:15</a:t>
            </a:r>
          </a:p>
          <a:p>
            <a:pPr algn="ctr"/>
            <a:endParaRPr lang="en-US" sz="1400" b="1" dirty="0" smtClean="0">
              <a:latin typeface="Arial Narrow" panose="020B0606020202030204" pitchFamily="34" charset="0"/>
            </a:endParaRPr>
          </a:p>
          <a:p>
            <a:pPr algn="ctr"/>
            <a:r>
              <a:rPr lang="en-US" sz="5000" b="1" dirty="0" smtClean="0">
                <a:latin typeface="Arial Narrow" panose="020B0606020202030204" pitchFamily="34" charset="0"/>
              </a:rPr>
              <a:t>Therefore, when Saul saw that </a:t>
            </a:r>
          </a:p>
          <a:p>
            <a:pPr algn="ctr"/>
            <a:r>
              <a:rPr lang="en-US" sz="5000" b="1" dirty="0" smtClean="0">
                <a:latin typeface="Arial Narrow" panose="020B0606020202030204" pitchFamily="34" charset="0"/>
              </a:rPr>
              <a:t>he behaved very wisely, he was afraid of him.</a:t>
            </a:r>
            <a:endParaRPr lang="en-US" sz="5000" b="1" dirty="0">
              <a:latin typeface="Arial Narrow" panose="020B0606020202030204" pitchFamily="34" charset="0"/>
            </a:endParaRPr>
          </a:p>
        </p:txBody>
      </p:sp>
    </p:spTree>
    <p:extLst>
      <p:ext uri="{BB962C8B-B14F-4D97-AF65-F5344CB8AC3E}">
        <p14:creationId xmlns:p14="http://schemas.microsoft.com/office/powerpoint/2010/main" val="3590816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4" y="107092"/>
            <a:ext cx="8946292" cy="6463308"/>
          </a:xfrm>
          <a:prstGeom prst="rect">
            <a:avLst/>
          </a:prstGeom>
          <a:noFill/>
        </p:spPr>
        <p:txBody>
          <a:bodyPr wrap="square" rtlCol="0">
            <a:spAutoFit/>
          </a:bodyPr>
          <a:lstStyle/>
          <a:p>
            <a:pPr algn="ctr"/>
            <a:r>
              <a:rPr lang="en-US" sz="5000" b="1" u="sng" dirty="0" smtClean="0">
                <a:solidFill>
                  <a:srgbClr val="C00000"/>
                </a:solidFill>
                <a:latin typeface="Arial Narrow" panose="020B0606020202030204" pitchFamily="34" charset="0"/>
              </a:rPr>
              <a:t>1 Samuel 18:21</a:t>
            </a:r>
          </a:p>
          <a:p>
            <a:pPr algn="ctr"/>
            <a:endParaRPr lang="en-US" sz="1400" b="1" dirty="0" smtClean="0">
              <a:latin typeface="Arial Narrow" panose="020B0606020202030204" pitchFamily="34" charset="0"/>
            </a:endParaRPr>
          </a:p>
          <a:p>
            <a:pPr algn="ctr"/>
            <a:r>
              <a:rPr lang="en-US" sz="5000" b="1" dirty="0" smtClean="0">
                <a:latin typeface="Arial Narrow" panose="020B0606020202030204" pitchFamily="34" charset="0"/>
              </a:rPr>
              <a:t>So Saul said, “I will give her to </a:t>
            </a:r>
          </a:p>
          <a:p>
            <a:pPr algn="ctr"/>
            <a:r>
              <a:rPr lang="en-US" sz="5000" b="1" dirty="0" smtClean="0">
                <a:latin typeface="Arial Narrow" panose="020B0606020202030204" pitchFamily="34" charset="0"/>
              </a:rPr>
              <a:t>him, that she may be a snare to him, and that the hand of the Philistines may be against him.” Therefore Saul said to David a second time, “You shall be my </a:t>
            </a:r>
          </a:p>
          <a:p>
            <a:pPr algn="ctr"/>
            <a:r>
              <a:rPr lang="en-US" sz="5000" b="1" dirty="0" smtClean="0">
                <a:latin typeface="Arial Narrow" panose="020B0606020202030204" pitchFamily="34" charset="0"/>
              </a:rPr>
              <a:t>son-in-law today.”</a:t>
            </a:r>
            <a:endParaRPr lang="en-US" sz="5000" b="1" dirty="0">
              <a:latin typeface="Arial Narrow" panose="020B0606020202030204" pitchFamily="34" charset="0"/>
            </a:endParaRPr>
          </a:p>
        </p:txBody>
      </p:sp>
    </p:spTree>
    <p:extLst>
      <p:ext uri="{BB962C8B-B14F-4D97-AF65-F5344CB8AC3E}">
        <p14:creationId xmlns:p14="http://schemas.microsoft.com/office/powerpoint/2010/main" val="393778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4" y="107092"/>
            <a:ext cx="8946292" cy="4154984"/>
          </a:xfrm>
          <a:prstGeom prst="rect">
            <a:avLst/>
          </a:prstGeom>
          <a:noFill/>
        </p:spPr>
        <p:txBody>
          <a:bodyPr wrap="square" rtlCol="0">
            <a:spAutoFit/>
          </a:bodyPr>
          <a:lstStyle/>
          <a:p>
            <a:pPr algn="ctr"/>
            <a:r>
              <a:rPr lang="en-US" sz="5000" b="1" u="sng" dirty="0" smtClean="0">
                <a:solidFill>
                  <a:srgbClr val="C00000"/>
                </a:solidFill>
                <a:latin typeface="Arial Narrow" panose="020B0606020202030204" pitchFamily="34" charset="0"/>
              </a:rPr>
              <a:t>1 Samuel 18:26</a:t>
            </a:r>
          </a:p>
          <a:p>
            <a:pPr algn="ctr"/>
            <a:endParaRPr lang="en-US" sz="1400" b="1" dirty="0" smtClean="0">
              <a:latin typeface="Arial Narrow" panose="020B0606020202030204" pitchFamily="34" charset="0"/>
            </a:endParaRPr>
          </a:p>
          <a:p>
            <a:pPr algn="ctr"/>
            <a:r>
              <a:rPr lang="en-US" sz="5000" b="1" dirty="0" smtClean="0">
                <a:latin typeface="Arial Narrow" panose="020B0606020202030204" pitchFamily="34" charset="0"/>
              </a:rPr>
              <a:t>So when his servants told David these words, it pleased David well to become the king’s son-in-law. Now the days had not expired; </a:t>
            </a:r>
            <a:endParaRPr lang="en-US" sz="5000" b="1" dirty="0">
              <a:latin typeface="Arial Narrow" panose="020B0606020202030204" pitchFamily="34" charset="0"/>
            </a:endParaRPr>
          </a:p>
        </p:txBody>
      </p:sp>
    </p:spTree>
    <p:extLst>
      <p:ext uri="{BB962C8B-B14F-4D97-AF65-F5344CB8AC3E}">
        <p14:creationId xmlns:p14="http://schemas.microsoft.com/office/powerpoint/2010/main" val="1202003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4" y="107092"/>
            <a:ext cx="8946292" cy="6740307"/>
          </a:xfrm>
          <a:prstGeom prst="rect">
            <a:avLst/>
          </a:prstGeom>
          <a:noFill/>
        </p:spPr>
        <p:txBody>
          <a:bodyPr wrap="square" rtlCol="0">
            <a:spAutoFit/>
          </a:bodyPr>
          <a:lstStyle/>
          <a:p>
            <a:pPr algn="ctr"/>
            <a:r>
              <a:rPr lang="en-US" sz="5000" b="1" u="sng" dirty="0" smtClean="0">
                <a:solidFill>
                  <a:srgbClr val="C00000"/>
                </a:solidFill>
                <a:latin typeface="Arial Narrow" panose="020B0606020202030204" pitchFamily="34" charset="0"/>
              </a:rPr>
              <a:t>1 Samuel 18:27</a:t>
            </a:r>
          </a:p>
          <a:p>
            <a:pPr algn="ctr"/>
            <a:endParaRPr lang="en-US" sz="1400" b="1" dirty="0" smtClean="0">
              <a:latin typeface="Arial Narrow" panose="020B0606020202030204" pitchFamily="34" charset="0"/>
            </a:endParaRPr>
          </a:p>
          <a:p>
            <a:pPr algn="ctr"/>
            <a:r>
              <a:rPr lang="en-US" sz="4600" b="1" dirty="0" smtClean="0">
                <a:latin typeface="Arial Narrow" panose="020B0606020202030204" pitchFamily="34" charset="0"/>
              </a:rPr>
              <a:t>therefore David arose and went, he and his men, and killed two hundred men of the Philistines. And David brought their foreskins, and they gave them in full count to the king, that he might become the king’s son-in-law. Then Saul gave him Michal his daughter as a wife. </a:t>
            </a:r>
            <a:endParaRPr lang="en-US" sz="4600" b="1" dirty="0">
              <a:latin typeface="Arial Narrow" panose="020B0606020202030204" pitchFamily="34" charset="0"/>
            </a:endParaRPr>
          </a:p>
        </p:txBody>
      </p:sp>
    </p:spTree>
    <p:extLst>
      <p:ext uri="{BB962C8B-B14F-4D97-AF65-F5344CB8AC3E}">
        <p14:creationId xmlns:p14="http://schemas.microsoft.com/office/powerpoint/2010/main" val="4040995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4" y="107092"/>
            <a:ext cx="8946292" cy="3385542"/>
          </a:xfrm>
          <a:prstGeom prst="rect">
            <a:avLst/>
          </a:prstGeom>
          <a:noFill/>
        </p:spPr>
        <p:txBody>
          <a:bodyPr wrap="square" rtlCol="0">
            <a:spAutoFit/>
          </a:bodyPr>
          <a:lstStyle/>
          <a:p>
            <a:pPr algn="ctr"/>
            <a:r>
              <a:rPr lang="en-US" sz="5000" b="1" u="sng" dirty="0" smtClean="0">
                <a:solidFill>
                  <a:srgbClr val="C00000"/>
                </a:solidFill>
                <a:latin typeface="Arial Narrow" panose="020B0606020202030204" pitchFamily="34" charset="0"/>
              </a:rPr>
              <a:t>1 Samuel 18:28</a:t>
            </a:r>
          </a:p>
          <a:p>
            <a:pPr algn="ctr"/>
            <a:endParaRPr lang="en-US" sz="1400" b="1" dirty="0" smtClean="0">
              <a:latin typeface="Arial Narrow" panose="020B0606020202030204" pitchFamily="34" charset="0"/>
            </a:endParaRPr>
          </a:p>
          <a:p>
            <a:pPr algn="ctr"/>
            <a:r>
              <a:rPr lang="en-US" sz="5000" b="1" dirty="0" smtClean="0">
                <a:latin typeface="Arial Narrow" panose="020B0606020202030204" pitchFamily="34" charset="0"/>
              </a:rPr>
              <a:t>Thus Saul saw and knew that the Lord was with David, and that Michal, Saul’s daughter, loved him; </a:t>
            </a:r>
            <a:endParaRPr lang="en-US" sz="5000" b="1" dirty="0">
              <a:latin typeface="Arial Narrow" panose="020B0606020202030204" pitchFamily="34" charset="0"/>
            </a:endParaRPr>
          </a:p>
        </p:txBody>
      </p:sp>
    </p:spTree>
    <p:extLst>
      <p:ext uri="{BB962C8B-B14F-4D97-AF65-F5344CB8AC3E}">
        <p14:creationId xmlns:p14="http://schemas.microsoft.com/office/powerpoint/2010/main" val="3390152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TotalTime>
  <Words>829</Words>
  <Application>Microsoft Office PowerPoint</Application>
  <PresentationFormat>On-screen Show (4:3)</PresentationFormat>
  <Paragraphs>105</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6</cp:revision>
  <dcterms:created xsi:type="dcterms:W3CDTF">2019-05-30T20:04:25Z</dcterms:created>
  <dcterms:modified xsi:type="dcterms:W3CDTF">2019-05-30T20:55:35Z</dcterms:modified>
</cp:coreProperties>
</file>