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B9EAA2-B98B-4782-B3A3-FE90AE5BE892}" type="datetimeFigureOut">
              <a:rPr lang="en-US" smtClean="0"/>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3868250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B9EAA2-B98B-4782-B3A3-FE90AE5BE892}" type="datetimeFigureOut">
              <a:rPr lang="en-US" smtClean="0"/>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138324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B9EAA2-B98B-4782-B3A3-FE90AE5BE892}" type="datetimeFigureOut">
              <a:rPr lang="en-US" smtClean="0"/>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154679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B9EAA2-B98B-4782-B3A3-FE90AE5BE892}" type="datetimeFigureOut">
              <a:rPr lang="en-US" smtClean="0"/>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410703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B9EAA2-B98B-4782-B3A3-FE90AE5BE892}" type="datetimeFigureOut">
              <a:rPr lang="en-US" smtClean="0"/>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358300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B9EAA2-B98B-4782-B3A3-FE90AE5BE892}" type="datetimeFigureOut">
              <a:rPr lang="en-US" smtClean="0"/>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197090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B9EAA2-B98B-4782-B3A3-FE90AE5BE892}" type="datetimeFigureOut">
              <a:rPr lang="en-US" smtClean="0"/>
              <a:t>6/14/2019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24142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7B9EAA2-B98B-4782-B3A3-FE90AE5BE892}" type="datetimeFigureOut">
              <a:rPr lang="en-US" smtClean="0"/>
              <a:t>6/14/2019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191141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9EAA2-B98B-4782-B3A3-FE90AE5BE892}" type="datetimeFigureOut">
              <a:rPr lang="en-US" smtClean="0"/>
              <a:t>6/14/2019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299680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9EAA2-B98B-4782-B3A3-FE90AE5BE892}" type="datetimeFigureOut">
              <a:rPr lang="en-US" smtClean="0"/>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262885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9EAA2-B98B-4782-B3A3-FE90AE5BE892}" type="datetimeFigureOut">
              <a:rPr lang="en-US" smtClean="0"/>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4492B-0778-4C64-A2A0-02BDBABE93A0}" type="slidenum">
              <a:rPr lang="en-US" smtClean="0"/>
              <a:t>‹#›</a:t>
            </a:fld>
            <a:endParaRPr lang="en-US"/>
          </a:p>
        </p:txBody>
      </p:sp>
    </p:spTree>
    <p:extLst>
      <p:ext uri="{BB962C8B-B14F-4D97-AF65-F5344CB8AC3E}">
        <p14:creationId xmlns:p14="http://schemas.microsoft.com/office/powerpoint/2010/main" val="323088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9EAA2-B98B-4782-B3A3-FE90AE5BE892}" type="datetimeFigureOut">
              <a:rPr lang="en-US" smtClean="0"/>
              <a:t>6/14/2019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4492B-0778-4C64-A2A0-02BDBABE93A0}" type="slidenum">
              <a:rPr lang="en-US" smtClean="0"/>
              <a:t>‹#›</a:t>
            </a:fld>
            <a:endParaRPr lang="en-US"/>
          </a:p>
        </p:txBody>
      </p:sp>
    </p:spTree>
    <p:extLst>
      <p:ext uri="{BB962C8B-B14F-4D97-AF65-F5344CB8AC3E}">
        <p14:creationId xmlns:p14="http://schemas.microsoft.com/office/powerpoint/2010/main" val="3215316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4870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E</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2308324"/>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empowered</a:t>
            </a:r>
            <a:r>
              <a:rPr lang="en-US" sz="7200" dirty="0" smtClean="0">
                <a:effectLst/>
                <a:latin typeface="Times New Roman" panose="02020603050405020304" pitchFamily="18" charset="0"/>
                <a:ea typeface="Arial Unicode MS" panose="020B0604020202020204" pitchFamily="34" charset="-128"/>
              </a:rPr>
              <a:t> by the Holy Spirit</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82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5:17</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Therefore do not be unwise, but understand what the will of the Lord is.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537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5:18</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And do not be drunk with wine, in which is dissipation; but be filled with the Spirit,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469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5:19</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speaking to one another in psalms and hymns and spiritual songs, singing and making melody in your heart to the Lord,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055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5:20</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giving thanks always for all things to God the Father in the name of our Lord Jesus Christ,</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3887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A</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1200329"/>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attentive</a:t>
            </a:r>
            <a:r>
              <a:rPr lang="en-US" sz="7200" dirty="0" smtClean="0">
                <a:effectLst/>
                <a:latin typeface="Times New Roman" panose="02020603050405020304" pitchFamily="18" charset="0"/>
                <a:ea typeface="Arial Unicode MS" panose="020B0604020202020204" pitchFamily="34" charset="-128"/>
              </a:rPr>
              <a:t> to others</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70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878259"/>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Philippians 2:1</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Therefore if there is any consolation in Christ, if any comfort of love, if any fellowship of the Spirit, if any affection and mercy,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9237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Philippians 2:2</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fulfill my joy by being like-minded, having the same love, being of one accord, of one mind.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4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Philippians 2:3</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Let nothing be done through selfish ambition or conceit, but in lowliness of mind let each esteem others better than himself.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061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Philippians 2:4</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Let each of you look out not only for his own interests, but also for the interests of others.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963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A</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1200329"/>
          </a:xfrm>
          <a:prstGeom prst="rect">
            <a:avLst/>
          </a:prstGeom>
          <a:noFill/>
        </p:spPr>
        <p:txBody>
          <a:bodyPr wrap="square" rtlCol="0">
            <a:spAutoFit/>
          </a:bodyPr>
          <a:lstStyle/>
          <a:p>
            <a:pPr algn="ctr"/>
            <a:r>
              <a:rPr lang="en-US" sz="7200" b="1" u="sng" dirty="0" smtClean="0">
                <a:solidFill>
                  <a:schemeClr val="accent5">
                    <a:lumMod val="75000"/>
                  </a:schemeClr>
                </a:solidFill>
                <a:latin typeface="Times New Roman" panose="02020603050405020304" pitchFamily="18" charset="0"/>
                <a:cs typeface="Times New Roman" panose="02020603050405020304" pitchFamily="18" charset="0"/>
              </a:rPr>
              <a:t>armed</a:t>
            </a:r>
            <a:r>
              <a:rPr lang="en-US" sz="7200" dirty="0" smtClean="0">
                <a:latin typeface="Times New Roman" panose="02020603050405020304" pitchFamily="18" charset="0"/>
                <a:cs typeface="Times New Roman" panose="02020603050405020304" pitchFamily="18" charset="0"/>
              </a:rPr>
              <a:t> against evil</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254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L</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2308324"/>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learned</a:t>
            </a:r>
            <a:r>
              <a:rPr lang="en-US" sz="7200" dirty="0" smtClean="0">
                <a:solidFill>
                  <a:schemeClr val="accent5">
                    <a:lumMod val="75000"/>
                  </a:schemeClr>
                </a:solidFill>
                <a:effectLst/>
                <a:latin typeface="Times New Roman" panose="02020603050405020304" pitchFamily="18" charset="0"/>
                <a:ea typeface="Arial Unicode MS" panose="020B0604020202020204" pitchFamily="34" charset="-128"/>
              </a:rPr>
              <a:t> </a:t>
            </a:r>
            <a:r>
              <a:rPr lang="en-US" sz="7200" dirty="0" smtClean="0">
                <a:effectLst/>
                <a:latin typeface="Times New Roman" panose="02020603050405020304" pitchFamily="18" charset="0"/>
                <a:ea typeface="Arial Unicode MS" panose="020B0604020202020204" pitchFamily="34" charset="-128"/>
              </a:rPr>
              <a:t>in the Scriptures</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754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878259"/>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2 Timothy 2:15</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Be diligent to present yourself approved to God, a worker who does not need to be ashamed, rightly dividing the word of truth.</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55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M</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2308324"/>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merciful</a:t>
            </a:r>
            <a:r>
              <a:rPr lang="en-US" sz="7200" dirty="0" smtClean="0">
                <a:effectLst/>
                <a:latin typeface="Times New Roman" panose="02020603050405020304" pitchFamily="18" charset="0"/>
                <a:ea typeface="Arial Unicode MS" panose="020B0604020202020204" pitchFamily="34" charset="-128"/>
              </a:rPr>
              <a:t> towards others</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8070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878259"/>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Galatians 6:1</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Brethren, if a man is overtaken in any trespass, you who are spiritual restore such a one in a spirit of gentleness, considering yourself lest you also be tempted.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8097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2569934"/>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Galatians 6:2</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Bear one another’s burdens, and so fulfill the law of Christ.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90162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Galatians 6:3</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For if anyone thinks himself to be something, when he is nothing, he deceives himself.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501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Galatians 6:4</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But let each one examine his own work, and then he will have rejoicing in himself alone, and not in another.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949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2569934"/>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Galatians 6:5</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For each one shall bear his </a:t>
            </a:r>
          </a:p>
          <a:p>
            <a:pPr algn="ctr"/>
            <a:r>
              <a:rPr lang="en-US" sz="5000" dirty="0" smtClean="0">
                <a:latin typeface="Times New Roman" panose="02020603050405020304" pitchFamily="18" charset="0"/>
                <a:cs typeface="Times New Roman" panose="02020603050405020304" pitchFamily="18" charset="0"/>
              </a:rPr>
              <a:t>own load.</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2593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a:latin typeface="Times New Roman" panose="02020603050405020304" pitchFamily="18" charset="0"/>
                <a:cs typeface="Times New Roman" panose="02020603050405020304" pitchFamily="18" charset="0"/>
              </a:rPr>
              <a:t>A</a:t>
            </a:r>
          </a:p>
        </p:txBody>
      </p:sp>
      <p:sp>
        <p:nvSpPr>
          <p:cNvPr id="3" name="TextBox 2"/>
          <p:cNvSpPr txBox="1"/>
          <p:nvPr/>
        </p:nvSpPr>
        <p:spPr>
          <a:xfrm>
            <a:off x="214184" y="1898822"/>
            <a:ext cx="8666205" cy="1200329"/>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approachable</a:t>
            </a:r>
            <a:endParaRPr lang="en-US" sz="9600" b="1"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9052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Proverbs 18:24</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A man who has friends must himself be friendly, but there is a friend who sticks closer than a brother.</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253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447098"/>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6:10</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Finally, my brethren, be strong in the Lord and in the power of His might.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099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N</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1200329"/>
          </a:xfrm>
          <a:prstGeom prst="rect">
            <a:avLst/>
          </a:prstGeom>
          <a:noFill/>
        </p:spPr>
        <p:txBody>
          <a:bodyPr wrap="square" rtlCol="0">
            <a:spAutoFit/>
          </a:bodyPr>
          <a:lstStyle/>
          <a:p>
            <a:pPr algn="ctr"/>
            <a:r>
              <a:rPr lang="en-US" sz="7200" b="1" u="sng" dirty="0" smtClean="0">
                <a:solidFill>
                  <a:schemeClr val="accent5">
                    <a:lumMod val="75000"/>
                  </a:schemeClr>
                </a:solidFill>
                <a:effectLst/>
                <a:latin typeface="Times New Roman" panose="02020603050405020304" pitchFamily="18" charset="0"/>
                <a:ea typeface="Arial Unicode MS" panose="020B0604020202020204" pitchFamily="34" charset="-128"/>
              </a:rPr>
              <a:t>noble</a:t>
            </a:r>
            <a:endParaRPr lang="en-US" sz="9600" b="1"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9144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3:1</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This is a faithful saying: If a man desires the position of a bishop, he desires a good work.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01608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878259"/>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3:2</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A bishop then must be blameless, the husband of one wife, temperate, sober-minded, of good behavior, hospitable, able to teach;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09539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3:3</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not given to wine, not violent, not greedy for money, but gentle, not quarrelsome, not covetous;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166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3:4</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one who rules his own house well, having his children in submission with all reverence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5091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3:5</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(for if a man does not know </a:t>
            </a:r>
          </a:p>
          <a:p>
            <a:pPr algn="ctr"/>
            <a:r>
              <a:rPr lang="en-US" sz="5000" dirty="0" smtClean="0">
                <a:latin typeface="Times New Roman" panose="02020603050405020304" pitchFamily="18" charset="0"/>
                <a:cs typeface="Times New Roman" panose="02020603050405020304" pitchFamily="18" charset="0"/>
              </a:rPr>
              <a:t>how to rule his own house, how will he take care of the church </a:t>
            </a:r>
          </a:p>
          <a:p>
            <a:pPr algn="ctr"/>
            <a:r>
              <a:rPr lang="en-US" sz="5000" dirty="0" smtClean="0">
                <a:latin typeface="Times New Roman" panose="02020603050405020304" pitchFamily="18" charset="0"/>
                <a:cs typeface="Times New Roman" panose="02020603050405020304" pitchFamily="18" charset="0"/>
              </a:rPr>
              <a:t>of God?);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69366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3:6</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not a novice, lest being puffed up with pride he fall into the same condemnation as the devil.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333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1 Timothy 3:7</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Moreover he must have a good testimony among those who are outside, lest he fall into reproach and the snare of the devil.</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2747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3412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447098"/>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6:11</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Put on the whole armor of God, that you may be able to stand against the wiles of the devil.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1581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5278368"/>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6:12</a:t>
            </a:r>
          </a:p>
          <a:p>
            <a:pPr algn="ctr"/>
            <a:endParaRPr lang="en-US" sz="1100" dirty="0" smtClean="0">
              <a:latin typeface="Times New Roman" panose="02020603050405020304" pitchFamily="18" charset="0"/>
              <a:cs typeface="Times New Roman" panose="02020603050405020304" pitchFamily="18" charset="0"/>
            </a:endParaRPr>
          </a:p>
          <a:p>
            <a:pPr algn="ctr"/>
            <a:r>
              <a:rPr lang="en-US" sz="4600" dirty="0" smtClean="0">
                <a:latin typeface="Times New Roman" panose="02020603050405020304" pitchFamily="18" charset="0"/>
                <a:cs typeface="Times New Roman" panose="02020603050405020304" pitchFamily="18" charset="0"/>
              </a:rPr>
              <a:t>For we do not wrestle against flesh and blood, but against principalities, against powers, against the rulers of the darkness of this age, against spiritual hosts of wickedness in the heavenly places. </a:t>
            </a:r>
            <a:endParaRPr lang="en-US" sz="4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610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4108817"/>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6:13</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Therefore take up the whole armor of God, that you may be able to withstand in the evil day, and having done all, to stand.</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6183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184" y="263611"/>
            <a:ext cx="8666205" cy="1569660"/>
          </a:xfrm>
          <a:prstGeom prst="rect">
            <a:avLst/>
          </a:prstGeom>
          <a:noFill/>
        </p:spPr>
        <p:txBody>
          <a:bodyPr wrap="square" rtlCol="0">
            <a:spAutoFit/>
          </a:bodyPr>
          <a:lstStyle/>
          <a:p>
            <a:pPr algn="ctr"/>
            <a:r>
              <a:rPr lang="en-US" sz="9600" dirty="0" smtClean="0">
                <a:latin typeface="Times New Roman" panose="02020603050405020304" pitchFamily="18" charset="0"/>
                <a:cs typeface="Times New Roman" panose="02020603050405020304" pitchFamily="18" charset="0"/>
              </a:rPr>
              <a:t>R</a:t>
            </a:r>
            <a:endParaRPr lang="en-US" sz="9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14184" y="1898822"/>
            <a:ext cx="8666205" cy="1200329"/>
          </a:xfrm>
          <a:prstGeom prst="rect">
            <a:avLst/>
          </a:prstGeom>
          <a:noFill/>
        </p:spPr>
        <p:txBody>
          <a:bodyPr wrap="square" rtlCol="0">
            <a:spAutoFit/>
          </a:bodyPr>
          <a:lstStyle/>
          <a:p>
            <a:pPr algn="ctr"/>
            <a:r>
              <a:rPr lang="en-US" sz="7200" b="1" u="sng" dirty="0" smtClean="0">
                <a:solidFill>
                  <a:schemeClr val="accent5">
                    <a:lumMod val="75000"/>
                  </a:schemeClr>
                </a:solidFill>
                <a:latin typeface="Times New Roman" panose="02020603050405020304" pitchFamily="18" charset="0"/>
                <a:cs typeface="Times New Roman" panose="02020603050405020304" pitchFamily="18" charset="0"/>
              </a:rPr>
              <a:t>righteous</a:t>
            </a:r>
            <a:r>
              <a:rPr lang="en-US" sz="7200" b="1" dirty="0" smtClean="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in lifestyle</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453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3339376"/>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5:15</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See then that you walk circumspectly, not as fools but </a:t>
            </a:r>
          </a:p>
          <a:p>
            <a:pPr algn="ctr"/>
            <a:r>
              <a:rPr lang="en-US" sz="5000" dirty="0" smtClean="0">
                <a:latin typeface="Times New Roman" panose="02020603050405020304" pitchFamily="18" charset="0"/>
                <a:cs typeface="Times New Roman" panose="02020603050405020304" pitchFamily="18" charset="0"/>
              </a:rPr>
              <a:t>as wise,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991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230659"/>
            <a:ext cx="8740346" cy="2569934"/>
          </a:xfrm>
          <a:prstGeom prst="rect">
            <a:avLst/>
          </a:prstGeom>
          <a:noFill/>
        </p:spPr>
        <p:txBody>
          <a:bodyPr wrap="square" rtlCol="0">
            <a:spAutoFit/>
          </a:bodyPr>
          <a:lstStyle/>
          <a:p>
            <a:pPr algn="ctr"/>
            <a:r>
              <a:rPr lang="en-US" sz="5000" b="1" u="sng" dirty="0" smtClean="0">
                <a:solidFill>
                  <a:schemeClr val="accent5">
                    <a:lumMod val="75000"/>
                  </a:schemeClr>
                </a:solidFill>
                <a:latin typeface="Times New Roman" panose="02020603050405020304" pitchFamily="18" charset="0"/>
                <a:cs typeface="Times New Roman" panose="02020603050405020304" pitchFamily="18" charset="0"/>
              </a:rPr>
              <a:t>Ephesians 5:16</a:t>
            </a:r>
          </a:p>
          <a:p>
            <a:pPr algn="ctr"/>
            <a:endParaRPr lang="en-US" sz="1100" dirty="0" smtClean="0">
              <a:latin typeface="Times New Roman" panose="02020603050405020304" pitchFamily="18" charset="0"/>
              <a:cs typeface="Times New Roman" panose="02020603050405020304" pitchFamily="18" charset="0"/>
            </a:endParaRPr>
          </a:p>
          <a:p>
            <a:pPr algn="ctr"/>
            <a:r>
              <a:rPr lang="en-US" sz="5000" dirty="0" smtClean="0">
                <a:latin typeface="Times New Roman" panose="02020603050405020304" pitchFamily="18" charset="0"/>
                <a:cs typeface="Times New Roman" panose="02020603050405020304" pitchFamily="18" charset="0"/>
              </a:rPr>
              <a:t>redeeming the time, because </a:t>
            </a:r>
          </a:p>
          <a:p>
            <a:pPr algn="ctr"/>
            <a:r>
              <a:rPr lang="en-US" sz="5000" dirty="0" smtClean="0">
                <a:latin typeface="Times New Roman" panose="02020603050405020304" pitchFamily="18" charset="0"/>
                <a:cs typeface="Times New Roman" panose="02020603050405020304" pitchFamily="18" charset="0"/>
              </a:rPr>
              <a:t>the days are evil. </a:t>
            </a:r>
            <a:endParaRPr lang="en-US" sz="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8659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699</Words>
  <Application>Microsoft Office PowerPoint</Application>
  <PresentationFormat>On-screen Show (4:3)</PresentationFormat>
  <Paragraphs>105</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 Unicode MS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2019-06-14T14:30:58Z</dcterms:created>
  <dcterms:modified xsi:type="dcterms:W3CDTF">2019-06-14T15:18:09Z</dcterms:modified>
</cp:coreProperties>
</file>