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1" r:id="rId3"/>
    <p:sldId id="262" r:id="rId4"/>
    <p:sldId id="263" r:id="rId5"/>
    <p:sldId id="264" r:id="rId6"/>
    <p:sldId id="266" r:id="rId7"/>
    <p:sldId id="267" r:id="rId8"/>
    <p:sldId id="268" r:id="rId9"/>
    <p:sldId id="265"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94" r:id="rId23"/>
    <p:sldId id="293"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E8C56B-688C-4059-9EB9-0CC0E8E3B3A7}"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42286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C56B-688C-4059-9EB9-0CC0E8E3B3A7}"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977556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C56B-688C-4059-9EB9-0CC0E8E3B3A7}"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281219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E8C56B-688C-4059-9EB9-0CC0E8E3B3A7}"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297981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E8C56B-688C-4059-9EB9-0CC0E8E3B3A7}"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231166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E8C56B-688C-4059-9EB9-0CC0E8E3B3A7}"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65792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8C56B-688C-4059-9EB9-0CC0E8E3B3A7}"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246040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E8C56B-688C-4059-9EB9-0CC0E8E3B3A7}"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299867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8C56B-688C-4059-9EB9-0CC0E8E3B3A7}"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97468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C56B-688C-4059-9EB9-0CC0E8E3B3A7}"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188782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8C56B-688C-4059-9EB9-0CC0E8E3B3A7}"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E1351-C356-42FD-80BE-A0152795CEBA}" type="slidenum">
              <a:rPr lang="en-US" smtClean="0"/>
              <a:t>‹#›</a:t>
            </a:fld>
            <a:endParaRPr lang="en-US"/>
          </a:p>
        </p:txBody>
      </p:sp>
    </p:spTree>
    <p:extLst>
      <p:ext uri="{BB962C8B-B14F-4D97-AF65-F5344CB8AC3E}">
        <p14:creationId xmlns:p14="http://schemas.microsoft.com/office/powerpoint/2010/main" val="27760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8C56B-688C-4059-9EB9-0CC0E8E3B3A7}" type="datetimeFigureOut">
              <a:rPr lang="en-US" smtClean="0"/>
              <a:t>4/26/2019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BE1351-C356-42FD-80BE-A0152795CEBA}" type="slidenum">
              <a:rPr lang="en-US" smtClean="0"/>
              <a:t>‹#›</a:t>
            </a:fld>
            <a:endParaRPr lang="en-US"/>
          </a:p>
        </p:txBody>
      </p:sp>
    </p:spTree>
    <p:extLst>
      <p:ext uri="{BB962C8B-B14F-4D97-AF65-F5344CB8AC3E}">
        <p14:creationId xmlns:p14="http://schemas.microsoft.com/office/powerpoint/2010/main" val="3853674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68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5324535"/>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Ephesians 1:19</a:t>
            </a:r>
          </a:p>
          <a:p>
            <a:pPr algn="ctr"/>
            <a:endParaRPr lang="en-US" sz="1600" dirty="0" smtClean="0">
              <a:latin typeface="Gill Sans MT" panose="020B0502020104020203" pitchFamily="34" charset="0"/>
            </a:endParaRPr>
          </a:p>
          <a:p>
            <a:pPr algn="ctr"/>
            <a:r>
              <a:rPr lang="en-US" sz="5400" dirty="0" smtClean="0">
                <a:latin typeface="Gill Sans MT" panose="020B0502020104020203" pitchFamily="34" charset="0"/>
              </a:rPr>
              <a:t>and what is the exceeding greatness of His power toward us who believe, according to the working of His mighty power</a:t>
            </a:r>
            <a:endParaRPr lang="en-US" sz="5400" dirty="0">
              <a:latin typeface="Gill Sans MT" panose="020B0502020104020203" pitchFamily="34" charset="0"/>
            </a:endParaRPr>
          </a:p>
        </p:txBody>
      </p:sp>
    </p:spTree>
    <p:extLst>
      <p:ext uri="{BB962C8B-B14F-4D97-AF65-F5344CB8AC3E}">
        <p14:creationId xmlns:p14="http://schemas.microsoft.com/office/powerpoint/2010/main" val="850517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5786199"/>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Romans 8:11</a:t>
            </a:r>
          </a:p>
          <a:p>
            <a:pPr algn="ctr"/>
            <a:endParaRPr lang="en-US" sz="1600" dirty="0" smtClean="0">
              <a:latin typeface="Gill Sans MT" panose="020B0502020104020203" pitchFamily="34" charset="0"/>
            </a:endParaRPr>
          </a:p>
          <a:p>
            <a:pPr algn="ctr"/>
            <a:r>
              <a:rPr lang="en-US" sz="5000" dirty="0" smtClean="0">
                <a:latin typeface="Gill Sans MT" panose="020B0502020104020203" pitchFamily="34" charset="0"/>
              </a:rPr>
              <a:t>But if the Spirit of Him who raised Jesus from the dead dwells in you, He who raised Christ from the dead will also give life to your mortal bodies through His Spirit who dwells in you.</a:t>
            </a:r>
            <a:endParaRPr lang="en-US" sz="5000" dirty="0">
              <a:latin typeface="Gill Sans MT" panose="020B0502020104020203" pitchFamily="34" charset="0"/>
            </a:endParaRPr>
          </a:p>
        </p:txBody>
      </p:sp>
    </p:spTree>
    <p:extLst>
      <p:ext uri="{BB962C8B-B14F-4D97-AF65-F5344CB8AC3E}">
        <p14:creationId xmlns:p14="http://schemas.microsoft.com/office/powerpoint/2010/main" val="758165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5786199"/>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1 Corinthians 15:54</a:t>
            </a:r>
          </a:p>
          <a:p>
            <a:pPr algn="ctr"/>
            <a:endParaRPr lang="en-US" sz="1600" dirty="0" smtClean="0">
              <a:latin typeface="Gill Sans MT" panose="020B0502020104020203" pitchFamily="34" charset="0"/>
            </a:endParaRPr>
          </a:p>
          <a:p>
            <a:pPr algn="ctr"/>
            <a:r>
              <a:rPr lang="en-US" sz="5000" dirty="0" smtClean="0">
                <a:latin typeface="Gill Sans MT" panose="020B0502020104020203" pitchFamily="34" charset="0"/>
              </a:rPr>
              <a:t>So when this corruptible has put on incorruption, and this mortal has put on immortality, then shall be brought to pass the saying that is written: “Death is swallowed up in victory.” </a:t>
            </a:r>
            <a:endParaRPr lang="en-US" sz="5000" dirty="0">
              <a:latin typeface="Gill Sans MT" panose="020B0502020104020203" pitchFamily="34" charset="0"/>
            </a:endParaRPr>
          </a:p>
        </p:txBody>
      </p:sp>
    </p:spTree>
    <p:extLst>
      <p:ext uri="{BB962C8B-B14F-4D97-AF65-F5344CB8AC3E}">
        <p14:creationId xmlns:p14="http://schemas.microsoft.com/office/powerpoint/2010/main" val="163063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3662541"/>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1 Corinthians 15:55</a:t>
            </a:r>
          </a:p>
          <a:p>
            <a:pPr algn="ctr"/>
            <a:endParaRPr lang="en-US" sz="1600" dirty="0" smtClean="0">
              <a:latin typeface="Gill Sans MT" panose="020B0502020104020203" pitchFamily="34" charset="0"/>
            </a:endParaRPr>
          </a:p>
          <a:p>
            <a:pPr algn="ctr"/>
            <a:r>
              <a:rPr lang="en-US" sz="5400" dirty="0" smtClean="0">
                <a:latin typeface="Gill Sans MT" panose="020B0502020104020203" pitchFamily="34" charset="0"/>
              </a:rPr>
              <a:t>“O Death, where is your sting? O Hades, where is your victory?”</a:t>
            </a:r>
            <a:endParaRPr lang="en-US" sz="5400" dirty="0">
              <a:latin typeface="Gill Sans MT" panose="020B0502020104020203" pitchFamily="34" charset="0"/>
            </a:endParaRPr>
          </a:p>
        </p:txBody>
      </p:sp>
    </p:spTree>
    <p:extLst>
      <p:ext uri="{BB962C8B-B14F-4D97-AF65-F5344CB8AC3E}">
        <p14:creationId xmlns:p14="http://schemas.microsoft.com/office/powerpoint/2010/main" val="4012160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34313"/>
            <a:ext cx="9144000" cy="4154984"/>
          </a:xfrm>
          <a:prstGeom prst="rect">
            <a:avLst/>
          </a:prstGeom>
          <a:noFill/>
        </p:spPr>
        <p:txBody>
          <a:bodyPr wrap="square" rtlCol="0">
            <a:spAutoFit/>
          </a:bodyPr>
          <a:lstStyle/>
          <a:p>
            <a:pPr algn="ctr"/>
            <a:r>
              <a:rPr lang="en-US" sz="6600" dirty="0" smtClean="0">
                <a:latin typeface="Gill Sans MT" panose="020B0502020104020203" pitchFamily="34" charset="0"/>
              </a:rPr>
              <a:t>Instead of fearing </a:t>
            </a:r>
            <a:r>
              <a:rPr lang="en-US" sz="6600" b="1" u="sng" dirty="0" smtClean="0">
                <a:solidFill>
                  <a:srgbClr val="C00000"/>
                </a:solidFill>
                <a:latin typeface="Gill Sans MT" panose="020B0502020104020203" pitchFamily="34" charset="0"/>
              </a:rPr>
              <a:t>FUTURE</a:t>
            </a:r>
            <a:r>
              <a:rPr lang="en-US" sz="6600" dirty="0" smtClean="0">
                <a:latin typeface="Gill Sans MT" panose="020B0502020104020203" pitchFamily="34" charset="0"/>
              </a:rPr>
              <a:t>, trust God for the strength you need </a:t>
            </a:r>
            <a:r>
              <a:rPr lang="en-US" sz="6600" b="1" u="sng" dirty="0" smtClean="0">
                <a:solidFill>
                  <a:srgbClr val="C00000"/>
                </a:solidFill>
                <a:latin typeface="Gill Sans MT" panose="020B0502020104020203" pitchFamily="34" charset="0"/>
              </a:rPr>
              <a:t>TODAY</a:t>
            </a:r>
            <a:r>
              <a:rPr lang="en-US" sz="6600" dirty="0" smtClean="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470659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1135"/>
            <a:ext cx="9156712" cy="6009092"/>
          </a:xfrm>
          <a:prstGeom prst="rect">
            <a:avLst/>
          </a:prstGeom>
        </p:spPr>
      </p:pic>
    </p:spTree>
    <p:extLst>
      <p:ext uri="{BB962C8B-B14F-4D97-AF65-F5344CB8AC3E}">
        <p14:creationId xmlns:p14="http://schemas.microsoft.com/office/powerpoint/2010/main" val="443926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2831544"/>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1 Corinthians 2:3</a:t>
            </a:r>
          </a:p>
          <a:p>
            <a:pPr algn="ctr"/>
            <a:endParaRPr lang="en-US" sz="1600" dirty="0" smtClean="0">
              <a:latin typeface="Gill Sans MT" panose="020B0502020104020203" pitchFamily="34" charset="0"/>
            </a:endParaRPr>
          </a:p>
          <a:p>
            <a:pPr algn="ctr"/>
            <a:r>
              <a:rPr lang="en-US" sz="5400" dirty="0" smtClean="0">
                <a:latin typeface="Gill Sans MT" panose="020B0502020104020203" pitchFamily="34" charset="0"/>
              </a:rPr>
              <a:t>I was with you in weakness, in fear, and in much trembling.</a:t>
            </a:r>
            <a:endParaRPr lang="en-US" sz="5400" dirty="0">
              <a:latin typeface="Gill Sans MT" panose="020B0502020104020203" pitchFamily="34" charset="0"/>
            </a:endParaRPr>
          </a:p>
        </p:txBody>
      </p:sp>
    </p:spTree>
    <p:extLst>
      <p:ext uri="{BB962C8B-B14F-4D97-AF65-F5344CB8AC3E}">
        <p14:creationId xmlns:p14="http://schemas.microsoft.com/office/powerpoint/2010/main" val="532443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634313"/>
            <a:ext cx="9144000" cy="4154984"/>
          </a:xfrm>
          <a:prstGeom prst="rect">
            <a:avLst/>
          </a:prstGeom>
          <a:noFill/>
        </p:spPr>
        <p:txBody>
          <a:bodyPr wrap="square" rtlCol="0">
            <a:spAutoFit/>
          </a:bodyPr>
          <a:lstStyle/>
          <a:p>
            <a:pPr algn="ctr"/>
            <a:r>
              <a:rPr lang="en-US" sz="6600" dirty="0" smtClean="0">
                <a:latin typeface="Gill Sans MT" panose="020B0502020104020203" pitchFamily="34" charset="0"/>
              </a:rPr>
              <a:t>Stop looking to </a:t>
            </a:r>
            <a:r>
              <a:rPr lang="en-US" sz="6600" b="1" u="sng" dirty="0" smtClean="0">
                <a:solidFill>
                  <a:srgbClr val="C00000"/>
                </a:solidFill>
                <a:latin typeface="Gill Sans MT" panose="020B0502020104020203" pitchFamily="34" charset="0"/>
              </a:rPr>
              <a:t>YOURSELF</a:t>
            </a:r>
            <a:r>
              <a:rPr lang="en-US" sz="6600" dirty="0" smtClean="0">
                <a:latin typeface="Gill Sans MT" panose="020B0502020104020203" pitchFamily="34" charset="0"/>
              </a:rPr>
              <a:t> for </a:t>
            </a:r>
          </a:p>
          <a:p>
            <a:pPr algn="ctr"/>
            <a:r>
              <a:rPr lang="en-US" sz="6600" dirty="0" smtClean="0">
                <a:latin typeface="Gill Sans MT" panose="020B0502020104020203" pitchFamily="34" charset="0"/>
              </a:rPr>
              <a:t>courage and look to </a:t>
            </a:r>
            <a:r>
              <a:rPr lang="en-US" sz="6600" b="1" u="sng" dirty="0" smtClean="0">
                <a:solidFill>
                  <a:srgbClr val="C00000"/>
                </a:solidFill>
                <a:latin typeface="Gill Sans MT" panose="020B0502020104020203" pitchFamily="34" charset="0"/>
              </a:rPr>
              <a:t>GOD</a:t>
            </a:r>
            <a:r>
              <a:rPr lang="en-US" sz="6600" dirty="0" smtClean="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383147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202724"/>
            <a:ext cx="9144000" cy="2123658"/>
          </a:xfrm>
          <a:prstGeom prst="rect">
            <a:avLst/>
          </a:prstGeom>
          <a:noFill/>
        </p:spPr>
        <p:txBody>
          <a:bodyPr wrap="square" rtlCol="0">
            <a:spAutoFit/>
          </a:bodyPr>
          <a:lstStyle/>
          <a:p>
            <a:pPr algn="ctr"/>
            <a:r>
              <a:rPr lang="en-US" sz="6600" dirty="0" smtClean="0">
                <a:latin typeface="Gill Sans MT" panose="020B0502020104020203" pitchFamily="34" charset="0"/>
              </a:rPr>
              <a:t>Second, God has given </a:t>
            </a:r>
          </a:p>
          <a:p>
            <a:pPr algn="ctr"/>
            <a:r>
              <a:rPr lang="en-US" sz="6600" dirty="0" smtClean="0">
                <a:latin typeface="Gill Sans MT" panose="020B0502020104020203" pitchFamily="34" charset="0"/>
              </a:rPr>
              <a:t>us the spirit of </a:t>
            </a:r>
            <a:r>
              <a:rPr lang="en-US" sz="6600" b="1" u="sng" dirty="0" smtClean="0">
                <a:solidFill>
                  <a:srgbClr val="C00000"/>
                </a:solidFill>
                <a:latin typeface="Gill Sans MT" panose="020B0502020104020203" pitchFamily="34" charset="0"/>
              </a:rPr>
              <a:t>LOVE</a:t>
            </a:r>
            <a:r>
              <a:rPr lang="en-US" sz="6600" dirty="0" smtClean="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1770027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202724"/>
            <a:ext cx="9144000" cy="2123658"/>
          </a:xfrm>
          <a:prstGeom prst="rect">
            <a:avLst/>
          </a:prstGeom>
          <a:noFill/>
        </p:spPr>
        <p:txBody>
          <a:bodyPr wrap="square" rtlCol="0">
            <a:spAutoFit/>
          </a:bodyPr>
          <a:lstStyle/>
          <a:p>
            <a:pPr algn="ctr"/>
            <a:r>
              <a:rPr lang="en-US" sz="6600" dirty="0">
                <a:latin typeface="Gill Sans MT" panose="020B0502020104020203" pitchFamily="34" charset="0"/>
              </a:rPr>
              <a:t>The cause is often being </a:t>
            </a:r>
            <a:r>
              <a:rPr lang="en-US" sz="6600" b="1" u="sng" dirty="0">
                <a:solidFill>
                  <a:srgbClr val="C00000"/>
                </a:solidFill>
                <a:latin typeface="Gill Sans MT" panose="020B0502020104020203" pitchFamily="34" charset="0"/>
              </a:rPr>
              <a:t>SELF</a:t>
            </a:r>
            <a:r>
              <a:rPr lang="en-US" sz="6600" dirty="0">
                <a:latin typeface="Gill Sans MT" panose="020B0502020104020203" pitchFamily="34" charset="0"/>
              </a:rPr>
              <a:t> </a:t>
            </a:r>
            <a:r>
              <a:rPr lang="en-US" sz="6600" b="1" u="sng" dirty="0">
                <a:solidFill>
                  <a:srgbClr val="C00000"/>
                </a:solidFill>
                <a:latin typeface="Gill Sans MT" panose="020B0502020104020203" pitchFamily="34" charset="0"/>
              </a:rPr>
              <a:t>CENTERED</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1664267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45059"/>
            <a:ext cx="9144000" cy="2123658"/>
          </a:xfrm>
          <a:prstGeom prst="rect">
            <a:avLst/>
          </a:prstGeom>
          <a:noFill/>
        </p:spPr>
        <p:txBody>
          <a:bodyPr wrap="square" rtlCol="0">
            <a:spAutoFit/>
          </a:bodyPr>
          <a:lstStyle/>
          <a:p>
            <a:pPr algn="ctr"/>
            <a:r>
              <a:rPr lang="en-US" sz="6600" dirty="0">
                <a:latin typeface="Gill Sans MT" panose="020B0502020104020203" pitchFamily="34" charset="0"/>
              </a:rPr>
              <a:t>Self confidence won’t </a:t>
            </a:r>
            <a:endParaRPr lang="en-US" sz="6600" dirty="0" smtClean="0">
              <a:latin typeface="Gill Sans MT" panose="020B0502020104020203" pitchFamily="34" charset="0"/>
            </a:endParaRPr>
          </a:p>
          <a:p>
            <a:pPr algn="ctr"/>
            <a:r>
              <a:rPr lang="en-US" sz="6600" dirty="0" smtClean="0">
                <a:latin typeface="Gill Sans MT" panose="020B0502020104020203" pitchFamily="34" charset="0"/>
              </a:rPr>
              <a:t>beat </a:t>
            </a:r>
            <a:r>
              <a:rPr lang="en-US" sz="6600" b="1" u="sng" dirty="0">
                <a:solidFill>
                  <a:srgbClr val="C00000"/>
                </a:solidFill>
                <a:latin typeface="Gill Sans MT" panose="020B0502020104020203" pitchFamily="34" charset="0"/>
              </a:rPr>
              <a:t>REALITY</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193039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5324535"/>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1 John 4:18</a:t>
            </a:r>
            <a:endParaRPr lang="en-US" sz="5400" b="1" u="sng" dirty="0" smtClean="0">
              <a:solidFill>
                <a:srgbClr val="C00000"/>
              </a:solidFill>
              <a:latin typeface="Gill Sans MT" panose="020B0502020104020203" pitchFamily="34" charset="0"/>
            </a:endParaRPr>
          </a:p>
          <a:p>
            <a:pPr algn="ctr"/>
            <a:endParaRPr lang="en-US" sz="1600" dirty="0" smtClean="0">
              <a:latin typeface="Gill Sans MT" panose="020B0502020104020203" pitchFamily="34" charset="0"/>
            </a:endParaRPr>
          </a:p>
          <a:p>
            <a:pPr algn="ctr"/>
            <a:r>
              <a:rPr lang="en-US" sz="5400" dirty="0">
                <a:latin typeface="Gill Sans MT" panose="020B0502020104020203" pitchFamily="34" charset="0"/>
              </a:rPr>
              <a:t>There is no fear in love; but perfect love casts out fear, because fear involves torment. But he who fears has not been made perfect in love.</a:t>
            </a:r>
            <a:endParaRPr lang="en-US" sz="5400" dirty="0">
              <a:latin typeface="Gill Sans MT" panose="020B0502020104020203" pitchFamily="34" charset="0"/>
            </a:endParaRPr>
          </a:p>
        </p:txBody>
      </p:sp>
    </p:spTree>
    <p:extLst>
      <p:ext uri="{BB962C8B-B14F-4D97-AF65-F5344CB8AC3E}">
        <p14:creationId xmlns:p14="http://schemas.microsoft.com/office/powerpoint/2010/main" val="4042987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342767"/>
            <a:ext cx="9144000" cy="1107996"/>
          </a:xfrm>
          <a:prstGeom prst="rect">
            <a:avLst/>
          </a:prstGeom>
          <a:noFill/>
        </p:spPr>
        <p:txBody>
          <a:bodyPr wrap="square" rtlCol="0">
            <a:spAutoFit/>
          </a:bodyPr>
          <a:lstStyle/>
          <a:p>
            <a:pPr algn="ctr"/>
            <a:r>
              <a:rPr lang="en-US" sz="6600" dirty="0">
                <a:latin typeface="Gill Sans MT" panose="020B0502020104020203" pitchFamily="34" charset="0"/>
              </a:rPr>
              <a:t>Love = self </a:t>
            </a:r>
            <a:r>
              <a:rPr lang="en-US" sz="6600" b="1" u="sng" dirty="0">
                <a:solidFill>
                  <a:srgbClr val="C00000"/>
                </a:solidFill>
                <a:latin typeface="Gill Sans MT" panose="020B0502020104020203" pitchFamily="34" charset="0"/>
              </a:rPr>
              <a:t>GIVING</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3274673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342767"/>
            <a:ext cx="9144000" cy="2123658"/>
          </a:xfrm>
          <a:prstGeom prst="rect">
            <a:avLst/>
          </a:prstGeom>
          <a:noFill/>
        </p:spPr>
        <p:txBody>
          <a:bodyPr wrap="square" rtlCol="0">
            <a:spAutoFit/>
          </a:bodyPr>
          <a:lstStyle/>
          <a:p>
            <a:pPr algn="ctr"/>
            <a:r>
              <a:rPr lang="en-US" sz="6600" dirty="0">
                <a:latin typeface="Gill Sans MT" panose="020B0502020104020203" pitchFamily="34" charset="0"/>
              </a:rPr>
              <a:t>Fear = </a:t>
            </a:r>
            <a:endParaRPr lang="en-US" sz="6600" dirty="0" smtClean="0">
              <a:latin typeface="Gill Sans MT" panose="020B0502020104020203" pitchFamily="34" charset="0"/>
            </a:endParaRPr>
          </a:p>
          <a:p>
            <a:pPr algn="ctr"/>
            <a:r>
              <a:rPr lang="en-US" sz="6600" dirty="0" smtClean="0">
                <a:latin typeface="Gill Sans MT" panose="020B0502020104020203" pitchFamily="34" charset="0"/>
              </a:rPr>
              <a:t>self </a:t>
            </a:r>
            <a:r>
              <a:rPr lang="en-US" sz="6600" b="1" u="sng" dirty="0">
                <a:solidFill>
                  <a:srgbClr val="C00000"/>
                </a:solidFill>
                <a:latin typeface="Gill Sans MT" panose="020B0502020104020203" pitchFamily="34" charset="0"/>
              </a:rPr>
              <a:t>PROTECTING</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3707409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dirty="0">
                <a:latin typeface="Gill Sans MT" panose="020B0502020104020203" pitchFamily="34" charset="0"/>
              </a:rPr>
              <a:t>Believers are to be characterized by </a:t>
            </a:r>
            <a:r>
              <a:rPr lang="en-US" sz="6600" b="1" u="sng" dirty="0">
                <a:solidFill>
                  <a:srgbClr val="C00000"/>
                </a:solidFill>
                <a:latin typeface="Gill Sans MT" panose="020B0502020104020203" pitchFamily="34" charset="0"/>
              </a:rPr>
              <a:t>LOVE</a:t>
            </a:r>
            <a:r>
              <a:rPr lang="en-US" sz="6600" dirty="0">
                <a:latin typeface="Gill Sans MT" panose="020B0502020104020203" pitchFamily="34" charset="0"/>
              </a:rPr>
              <a:t> not </a:t>
            </a:r>
            <a:r>
              <a:rPr lang="en-US" sz="6600" b="1" u="sng" dirty="0">
                <a:solidFill>
                  <a:srgbClr val="C00000"/>
                </a:solidFill>
                <a:latin typeface="Gill Sans MT" panose="020B0502020104020203" pitchFamily="34" charset="0"/>
              </a:rPr>
              <a:t>SELFISHNESS</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1943221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5324535"/>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Romans 8:38</a:t>
            </a:r>
            <a:endParaRPr lang="en-US" sz="5400" b="1" u="sng" dirty="0" smtClean="0">
              <a:solidFill>
                <a:srgbClr val="C00000"/>
              </a:solidFill>
              <a:latin typeface="Gill Sans MT" panose="020B0502020104020203" pitchFamily="34" charset="0"/>
            </a:endParaRPr>
          </a:p>
          <a:p>
            <a:pPr algn="ctr"/>
            <a:endParaRPr lang="en-US" sz="1600" dirty="0" smtClean="0">
              <a:latin typeface="Gill Sans MT" panose="020B0502020104020203" pitchFamily="34" charset="0"/>
            </a:endParaRPr>
          </a:p>
          <a:p>
            <a:pPr algn="ctr"/>
            <a:r>
              <a:rPr lang="en-US" sz="5400" dirty="0">
                <a:latin typeface="Gill Sans MT" panose="020B0502020104020203" pitchFamily="34" charset="0"/>
              </a:rPr>
              <a:t>For I am persuaded that neither death nor life, nor angels nor principalities nor powers, nor things present nor things to come, </a:t>
            </a:r>
            <a:endParaRPr lang="en-US" sz="5400" dirty="0">
              <a:latin typeface="Gill Sans MT" panose="020B0502020104020203" pitchFamily="34" charset="0"/>
            </a:endParaRPr>
          </a:p>
        </p:txBody>
      </p:sp>
    </p:spTree>
    <p:extLst>
      <p:ext uri="{BB962C8B-B14F-4D97-AF65-F5344CB8AC3E}">
        <p14:creationId xmlns:p14="http://schemas.microsoft.com/office/powerpoint/2010/main" val="1438566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5324535"/>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Romans 8:39</a:t>
            </a:r>
            <a:endParaRPr lang="en-US" sz="5400" b="1" u="sng" dirty="0" smtClean="0">
              <a:solidFill>
                <a:srgbClr val="C00000"/>
              </a:solidFill>
              <a:latin typeface="Gill Sans MT" panose="020B0502020104020203" pitchFamily="34" charset="0"/>
            </a:endParaRPr>
          </a:p>
          <a:p>
            <a:pPr algn="ctr"/>
            <a:endParaRPr lang="en-US" sz="1600" dirty="0" smtClean="0">
              <a:latin typeface="Gill Sans MT" panose="020B0502020104020203" pitchFamily="34" charset="0"/>
            </a:endParaRPr>
          </a:p>
          <a:p>
            <a:pPr algn="ctr"/>
            <a:r>
              <a:rPr lang="en-US" sz="5400" dirty="0">
                <a:latin typeface="Gill Sans MT" panose="020B0502020104020203" pitchFamily="34" charset="0"/>
              </a:rPr>
              <a:t>nor height nor depth, nor any other created thing, shall be able to separate us from </a:t>
            </a:r>
            <a:endParaRPr lang="en-US" sz="5400" dirty="0" smtClean="0">
              <a:latin typeface="Gill Sans MT" panose="020B0502020104020203" pitchFamily="34" charset="0"/>
            </a:endParaRPr>
          </a:p>
          <a:p>
            <a:pPr algn="ctr"/>
            <a:r>
              <a:rPr lang="en-US" sz="5400" dirty="0" smtClean="0">
                <a:latin typeface="Gill Sans MT" panose="020B0502020104020203" pitchFamily="34" charset="0"/>
              </a:rPr>
              <a:t>the </a:t>
            </a:r>
            <a:r>
              <a:rPr lang="en-US" sz="5400" dirty="0">
                <a:latin typeface="Gill Sans MT" panose="020B0502020104020203" pitchFamily="34" charset="0"/>
              </a:rPr>
              <a:t>love of God which is in </a:t>
            </a:r>
            <a:endParaRPr lang="en-US" sz="5400" dirty="0" smtClean="0">
              <a:latin typeface="Gill Sans MT" panose="020B0502020104020203" pitchFamily="34" charset="0"/>
            </a:endParaRPr>
          </a:p>
          <a:p>
            <a:pPr algn="ctr"/>
            <a:r>
              <a:rPr lang="en-US" sz="5400" dirty="0" smtClean="0">
                <a:latin typeface="Gill Sans MT" panose="020B0502020104020203" pitchFamily="34" charset="0"/>
              </a:rPr>
              <a:t>Christ </a:t>
            </a:r>
            <a:r>
              <a:rPr lang="en-US" sz="5400" dirty="0">
                <a:latin typeface="Gill Sans MT" panose="020B0502020104020203" pitchFamily="34" charset="0"/>
              </a:rPr>
              <a:t>Jesus our Lord.</a:t>
            </a:r>
            <a:endParaRPr lang="en-US" sz="5400" dirty="0">
              <a:latin typeface="Gill Sans MT" panose="020B0502020104020203" pitchFamily="34" charset="0"/>
            </a:endParaRPr>
          </a:p>
        </p:txBody>
      </p:sp>
    </p:spTree>
    <p:extLst>
      <p:ext uri="{BB962C8B-B14F-4D97-AF65-F5344CB8AC3E}">
        <p14:creationId xmlns:p14="http://schemas.microsoft.com/office/powerpoint/2010/main" val="3060804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4493538"/>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2 Corinthians 5:14</a:t>
            </a:r>
            <a:endParaRPr lang="en-US" sz="5400" b="1" u="sng" dirty="0" smtClean="0">
              <a:solidFill>
                <a:srgbClr val="C00000"/>
              </a:solidFill>
              <a:latin typeface="Gill Sans MT" panose="020B0502020104020203" pitchFamily="34" charset="0"/>
            </a:endParaRPr>
          </a:p>
          <a:p>
            <a:pPr algn="ctr"/>
            <a:endParaRPr lang="en-US" sz="1600" dirty="0" smtClean="0">
              <a:latin typeface="Gill Sans MT" panose="020B0502020104020203" pitchFamily="34" charset="0"/>
            </a:endParaRPr>
          </a:p>
          <a:p>
            <a:pPr algn="ctr"/>
            <a:r>
              <a:rPr lang="en-US" sz="5400" dirty="0">
                <a:latin typeface="Gill Sans MT" panose="020B0502020104020203" pitchFamily="34" charset="0"/>
              </a:rPr>
              <a:t>For the love of Christ </a:t>
            </a:r>
            <a:endParaRPr lang="en-US" sz="5400" dirty="0" smtClean="0">
              <a:latin typeface="Gill Sans MT" panose="020B0502020104020203" pitchFamily="34" charset="0"/>
            </a:endParaRPr>
          </a:p>
          <a:p>
            <a:pPr algn="ctr"/>
            <a:r>
              <a:rPr lang="en-US" sz="5400" dirty="0" smtClean="0">
                <a:latin typeface="Gill Sans MT" panose="020B0502020104020203" pitchFamily="34" charset="0"/>
              </a:rPr>
              <a:t>compels </a:t>
            </a:r>
            <a:r>
              <a:rPr lang="en-US" sz="5400" dirty="0">
                <a:latin typeface="Gill Sans MT" panose="020B0502020104020203" pitchFamily="34" charset="0"/>
              </a:rPr>
              <a:t>us, because we judge thus: that if One died for all, then all died;</a:t>
            </a:r>
            <a:endParaRPr lang="en-US" sz="5400" dirty="0">
              <a:latin typeface="Gill Sans MT" panose="020B0502020104020203" pitchFamily="34" charset="0"/>
            </a:endParaRPr>
          </a:p>
        </p:txBody>
      </p:sp>
    </p:spTree>
    <p:extLst>
      <p:ext uri="{BB962C8B-B14F-4D97-AF65-F5344CB8AC3E}">
        <p14:creationId xmlns:p14="http://schemas.microsoft.com/office/powerpoint/2010/main" val="1601071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dirty="0">
                <a:latin typeface="Gill Sans MT" panose="020B0502020104020203" pitchFamily="34" charset="0"/>
              </a:rPr>
              <a:t>Third, God gives us </a:t>
            </a:r>
            <a:endParaRPr lang="en-US" sz="6600" dirty="0" smtClean="0">
              <a:latin typeface="Gill Sans MT" panose="020B0502020104020203" pitchFamily="34" charset="0"/>
            </a:endParaRPr>
          </a:p>
          <a:p>
            <a:pPr algn="ctr"/>
            <a:r>
              <a:rPr lang="en-US" sz="6600" dirty="0" smtClean="0">
                <a:latin typeface="Gill Sans MT" panose="020B0502020104020203" pitchFamily="34" charset="0"/>
              </a:rPr>
              <a:t>the </a:t>
            </a:r>
            <a:r>
              <a:rPr lang="en-US" sz="6600" dirty="0">
                <a:latin typeface="Gill Sans MT" panose="020B0502020104020203" pitchFamily="34" charset="0"/>
              </a:rPr>
              <a:t>spirit of </a:t>
            </a:r>
            <a:r>
              <a:rPr lang="en-US" sz="6600" b="1" u="sng" dirty="0">
                <a:solidFill>
                  <a:srgbClr val="C00000"/>
                </a:solidFill>
                <a:latin typeface="Gill Sans MT" panose="020B0502020104020203" pitchFamily="34" charset="0"/>
              </a:rPr>
              <a:t>SOUND</a:t>
            </a:r>
            <a:r>
              <a:rPr lang="en-US" sz="6600" dirty="0">
                <a:latin typeface="Gill Sans MT" panose="020B0502020104020203" pitchFamily="34" charset="0"/>
              </a:rPr>
              <a:t> </a:t>
            </a:r>
            <a:r>
              <a:rPr lang="en-US" sz="6600" b="1" u="sng" dirty="0">
                <a:solidFill>
                  <a:srgbClr val="C00000"/>
                </a:solidFill>
                <a:latin typeface="Gill Sans MT" panose="020B0502020104020203" pitchFamily="34" charset="0"/>
              </a:rPr>
              <a:t>JUDGMENT</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593558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dirty="0">
                <a:latin typeface="Gill Sans MT" panose="020B0502020104020203" pitchFamily="34" charset="0"/>
              </a:rPr>
              <a:t>Fear produces </a:t>
            </a:r>
            <a:r>
              <a:rPr lang="en-US" sz="6600" b="1" u="sng" dirty="0">
                <a:solidFill>
                  <a:srgbClr val="C00000"/>
                </a:solidFill>
                <a:latin typeface="Gill Sans MT" panose="020B0502020104020203" pitchFamily="34" charset="0"/>
              </a:rPr>
              <a:t>CONFUSION</a:t>
            </a:r>
            <a:r>
              <a:rPr lang="en-US" sz="6600" dirty="0">
                <a:latin typeface="Gill Sans MT" panose="020B0502020104020203" pitchFamily="34" charset="0"/>
              </a:rPr>
              <a:t> </a:t>
            </a:r>
            <a:endParaRPr lang="en-US" sz="6600" dirty="0" smtClean="0">
              <a:latin typeface="Gill Sans MT" panose="020B0502020104020203" pitchFamily="34" charset="0"/>
            </a:endParaRPr>
          </a:p>
          <a:p>
            <a:pPr algn="ctr"/>
            <a:r>
              <a:rPr lang="en-US" sz="6600" dirty="0" smtClean="0">
                <a:latin typeface="Gill Sans MT" panose="020B0502020104020203" pitchFamily="34" charset="0"/>
              </a:rPr>
              <a:t>and chaos</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1464742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050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45059"/>
            <a:ext cx="9144000" cy="3139321"/>
          </a:xfrm>
          <a:prstGeom prst="rect">
            <a:avLst/>
          </a:prstGeom>
          <a:noFill/>
        </p:spPr>
        <p:txBody>
          <a:bodyPr wrap="square" rtlCol="0">
            <a:spAutoFit/>
          </a:bodyPr>
          <a:lstStyle/>
          <a:p>
            <a:pPr algn="ctr"/>
            <a:r>
              <a:rPr lang="en-US" sz="6600" dirty="0" smtClean="0">
                <a:latin typeface="Gill Sans MT" panose="020B0502020104020203" pitchFamily="34" charset="0"/>
              </a:rPr>
              <a:t>Beating “sinful fear” doesn’t come from </a:t>
            </a:r>
          </a:p>
          <a:p>
            <a:pPr algn="ctr"/>
            <a:r>
              <a:rPr lang="en-US" sz="6600" b="1" u="sng" dirty="0" smtClean="0">
                <a:solidFill>
                  <a:srgbClr val="C00000"/>
                </a:solidFill>
                <a:latin typeface="Gill Sans MT" panose="020B0502020104020203" pitchFamily="34" charset="0"/>
              </a:rPr>
              <a:t>YOU</a:t>
            </a:r>
            <a:r>
              <a:rPr lang="en-US" sz="6600" dirty="0" smtClean="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1708395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69838"/>
            <a:ext cx="9144001" cy="5503077"/>
          </a:xfrm>
          <a:prstGeom prst="rect">
            <a:avLst/>
          </a:prstGeom>
        </p:spPr>
      </p:pic>
    </p:spTree>
    <p:extLst>
      <p:ext uri="{BB962C8B-B14F-4D97-AF65-F5344CB8AC3E}">
        <p14:creationId xmlns:p14="http://schemas.microsoft.com/office/powerpoint/2010/main" val="28400275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2123658"/>
          </a:xfrm>
          <a:prstGeom prst="rect">
            <a:avLst/>
          </a:prstGeom>
          <a:noFill/>
        </p:spPr>
        <p:txBody>
          <a:bodyPr wrap="square" rtlCol="0">
            <a:spAutoFit/>
          </a:bodyPr>
          <a:lstStyle/>
          <a:p>
            <a:pPr algn="ctr"/>
            <a:r>
              <a:rPr lang="en-US" sz="6600" dirty="0">
                <a:latin typeface="Gill Sans MT" panose="020B0502020104020203" pitchFamily="34" charset="0"/>
              </a:rPr>
              <a:t>Fear makes us think </a:t>
            </a:r>
            <a:r>
              <a:rPr lang="en-US" sz="6600" b="1" u="sng" dirty="0">
                <a:solidFill>
                  <a:srgbClr val="C00000"/>
                </a:solidFill>
                <a:latin typeface="Gill Sans MT" panose="020B0502020104020203" pitchFamily="34" charset="0"/>
              </a:rPr>
              <a:t>IRRATIONALLY</a:t>
            </a:r>
            <a:r>
              <a:rPr lang="en-US" sz="6600" dirty="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736626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297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8583"/>
            <a:ext cx="9144000" cy="5692140"/>
          </a:xfrm>
          <a:prstGeom prst="rect">
            <a:avLst/>
          </a:prstGeom>
        </p:spPr>
      </p:pic>
    </p:spTree>
    <p:extLst>
      <p:ext uri="{BB962C8B-B14F-4D97-AF65-F5344CB8AC3E}">
        <p14:creationId xmlns:p14="http://schemas.microsoft.com/office/powerpoint/2010/main" val="21104707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25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45059"/>
            <a:ext cx="9144000" cy="3139321"/>
          </a:xfrm>
          <a:prstGeom prst="rect">
            <a:avLst/>
          </a:prstGeom>
          <a:noFill/>
        </p:spPr>
        <p:txBody>
          <a:bodyPr wrap="square" rtlCol="0">
            <a:spAutoFit/>
          </a:bodyPr>
          <a:lstStyle/>
          <a:p>
            <a:pPr algn="ctr"/>
            <a:r>
              <a:rPr lang="en-US" sz="6600" dirty="0" smtClean="0">
                <a:latin typeface="Gill Sans MT" panose="020B0502020104020203" pitchFamily="34" charset="0"/>
              </a:rPr>
              <a:t>It comes from </a:t>
            </a:r>
          </a:p>
          <a:p>
            <a:pPr algn="ctr"/>
            <a:r>
              <a:rPr lang="en-US" sz="6600" dirty="0" smtClean="0">
                <a:latin typeface="Gill Sans MT" panose="020B0502020104020203" pitchFamily="34" charset="0"/>
              </a:rPr>
              <a:t>who </a:t>
            </a:r>
            <a:r>
              <a:rPr lang="en-US" sz="6600" b="1" u="sng" dirty="0" smtClean="0">
                <a:solidFill>
                  <a:srgbClr val="C00000"/>
                </a:solidFill>
                <a:latin typeface="Gill Sans MT" panose="020B0502020104020203" pitchFamily="34" charset="0"/>
              </a:rPr>
              <a:t>GOD</a:t>
            </a:r>
            <a:r>
              <a:rPr lang="en-US" sz="6600" dirty="0" smtClean="0">
                <a:latin typeface="Gill Sans MT" panose="020B0502020104020203" pitchFamily="34" charset="0"/>
              </a:rPr>
              <a:t> is and what </a:t>
            </a:r>
          </a:p>
          <a:p>
            <a:pPr algn="ctr"/>
            <a:r>
              <a:rPr lang="en-US" sz="6600" b="1" u="sng" dirty="0" smtClean="0">
                <a:solidFill>
                  <a:srgbClr val="C00000"/>
                </a:solidFill>
                <a:latin typeface="Gill Sans MT" panose="020B0502020104020203" pitchFamily="34" charset="0"/>
              </a:rPr>
              <a:t>GOD</a:t>
            </a:r>
            <a:r>
              <a:rPr lang="en-US" sz="6600" dirty="0" smtClean="0">
                <a:latin typeface="Gill Sans MT" panose="020B0502020104020203" pitchFamily="34" charset="0"/>
              </a:rPr>
              <a:t> has done.</a:t>
            </a:r>
            <a:endParaRPr lang="en-US" sz="6600" dirty="0">
              <a:latin typeface="Gill Sans MT" panose="020B0502020104020203" pitchFamily="34" charset="0"/>
            </a:endParaRPr>
          </a:p>
        </p:txBody>
      </p:sp>
    </p:spTree>
    <p:extLst>
      <p:ext uri="{BB962C8B-B14F-4D97-AF65-F5344CB8AC3E}">
        <p14:creationId xmlns:p14="http://schemas.microsoft.com/office/powerpoint/2010/main" val="21848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3662541"/>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2 Timothy 1:7</a:t>
            </a:r>
          </a:p>
          <a:p>
            <a:pPr algn="ctr"/>
            <a:endParaRPr lang="en-US" sz="1600" dirty="0" smtClean="0">
              <a:latin typeface="Gill Sans MT" panose="020B0502020104020203" pitchFamily="34" charset="0"/>
            </a:endParaRPr>
          </a:p>
          <a:p>
            <a:pPr algn="ctr"/>
            <a:r>
              <a:rPr lang="en-US" sz="5400" dirty="0" smtClean="0">
                <a:latin typeface="Gill Sans MT" panose="020B0502020104020203" pitchFamily="34" charset="0"/>
              </a:rPr>
              <a:t>For God has not given us a spirit of fear, but of power and of love and of a sound mind.</a:t>
            </a:r>
            <a:endParaRPr lang="en-US" sz="5400" dirty="0">
              <a:latin typeface="Gill Sans MT" panose="020B0502020104020203" pitchFamily="34" charset="0"/>
            </a:endParaRPr>
          </a:p>
        </p:txBody>
      </p:sp>
    </p:spTree>
    <p:extLst>
      <p:ext uri="{BB962C8B-B14F-4D97-AF65-F5344CB8AC3E}">
        <p14:creationId xmlns:p14="http://schemas.microsoft.com/office/powerpoint/2010/main" val="3065876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45059"/>
            <a:ext cx="9144000" cy="3139321"/>
          </a:xfrm>
          <a:prstGeom prst="rect">
            <a:avLst/>
          </a:prstGeom>
          <a:noFill/>
        </p:spPr>
        <p:txBody>
          <a:bodyPr wrap="square" rtlCol="0">
            <a:spAutoFit/>
          </a:bodyPr>
          <a:lstStyle/>
          <a:p>
            <a:pPr algn="ctr"/>
            <a:r>
              <a:rPr lang="en-US" sz="6600" dirty="0" smtClean="0">
                <a:latin typeface="Gill Sans MT" panose="020B0502020104020203" pitchFamily="34" charset="0"/>
              </a:rPr>
              <a:t>First, God has </a:t>
            </a:r>
          </a:p>
          <a:p>
            <a:pPr algn="ctr"/>
            <a:r>
              <a:rPr lang="en-US" sz="6600" dirty="0" smtClean="0">
                <a:latin typeface="Gill Sans MT" panose="020B0502020104020203" pitchFamily="34" charset="0"/>
              </a:rPr>
              <a:t>given us the spirit of </a:t>
            </a:r>
          </a:p>
          <a:p>
            <a:pPr algn="ctr"/>
            <a:r>
              <a:rPr lang="en-US" sz="6600" b="1" u="sng" dirty="0" smtClean="0">
                <a:solidFill>
                  <a:srgbClr val="C00000"/>
                </a:solidFill>
                <a:latin typeface="Gill Sans MT" panose="020B0502020104020203" pitchFamily="34" charset="0"/>
              </a:rPr>
              <a:t>POWER</a:t>
            </a:r>
            <a:r>
              <a:rPr lang="en-US" sz="6600" dirty="0" smtClean="0">
                <a:latin typeface="Gill Sans MT" panose="020B0502020104020203" pitchFamily="34" charset="0"/>
              </a:rPr>
              <a:t>.</a:t>
            </a:r>
            <a:endParaRPr lang="en-US" sz="6600" dirty="0">
              <a:latin typeface="Gill Sans MT" panose="020B0502020104020203" pitchFamily="34" charset="0"/>
            </a:endParaRPr>
          </a:p>
        </p:txBody>
      </p:sp>
    </p:spTree>
    <p:extLst>
      <p:ext uri="{BB962C8B-B14F-4D97-AF65-F5344CB8AC3E}">
        <p14:creationId xmlns:p14="http://schemas.microsoft.com/office/powerpoint/2010/main" val="328576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 y="537437"/>
            <a:ext cx="9144776" cy="5822174"/>
          </a:xfrm>
          <a:prstGeom prst="rect">
            <a:avLst/>
          </a:prstGeom>
        </p:spPr>
      </p:pic>
    </p:spTree>
    <p:extLst>
      <p:ext uri="{BB962C8B-B14F-4D97-AF65-F5344CB8AC3E}">
        <p14:creationId xmlns:p14="http://schemas.microsoft.com/office/powerpoint/2010/main" val="1879877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145059"/>
            <a:ext cx="9144000" cy="3139321"/>
          </a:xfrm>
          <a:prstGeom prst="rect">
            <a:avLst/>
          </a:prstGeom>
          <a:noFill/>
        </p:spPr>
        <p:txBody>
          <a:bodyPr wrap="square" rtlCol="0">
            <a:spAutoFit/>
          </a:bodyPr>
          <a:lstStyle/>
          <a:p>
            <a:pPr algn="ctr"/>
            <a:r>
              <a:rPr lang="en-US" sz="6600" dirty="0" smtClean="0">
                <a:latin typeface="Gill Sans MT" panose="020B0502020104020203" pitchFamily="34" charset="0"/>
              </a:rPr>
              <a:t>Our problems are </a:t>
            </a:r>
            <a:r>
              <a:rPr lang="en-US" sz="6600" b="1" u="sng" dirty="0" smtClean="0">
                <a:solidFill>
                  <a:srgbClr val="C00000"/>
                </a:solidFill>
                <a:latin typeface="Gill Sans MT" panose="020B0502020104020203" pitchFamily="34" charset="0"/>
              </a:rPr>
              <a:t>NOTHING</a:t>
            </a:r>
            <a:r>
              <a:rPr lang="en-US" sz="6600" dirty="0" smtClean="0">
                <a:latin typeface="Gill Sans MT" panose="020B0502020104020203" pitchFamily="34" charset="0"/>
              </a:rPr>
              <a:t> for the </a:t>
            </a:r>
          </a:p>
          <a:p>
            <a:pPr algn="ctr"/>
            <a:r>
              <a:rPr lang="en-US" sz="6600" dirty="0" smtClean="0">
                <a:latin typeface="Gill Sans MT" panose="020B0502020104020203" pitchFamily="34" charset="0"/>
              </a:rPr>
              <a:t>Holy Spirit.</a:t>
            </a:r>
            <a:endParaRPr lang="en-US" sz="6600" dirty="0">
              <a:latin typeface="Gill Sans MT" panose="020B0502020104020203" pitchFamily="34" charset="0"/>
            </a:endParaRPr>
          </a:p>
        </p:txBody>
      </p:sp>
    </p:spTree>
    <p:extLst>
      <p:ext uri="{BB962C8B-B14F-4D97-AF65-F5344CB8AC3E}">
        <p14:creationId xmlns:p14="http://schemas.microsoft.com/office/powerpoint/2010/main" val="6314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78" y="140043"/>
            <a:ext cx="8946292" cy="6155531"/>
          </a:xfrm>
          <a:prstGeom prst="rect">
            <a:avLst/>
          </a:prstGeom>
          <a:noFill/>
        </p:spPr>
        <p:txBody>
          <a:bodyPr wrap="square" rtlCol="0">
            <a:spAutoFit/>
          </a:bodyPr>
          <a:lstStyle/>
          <a:p>
            <a:pPr algn="ctr"/>
            <a:r>
              <a:rPr lang="en-US" sz="5400" b="1" u="sng" dirty="0" smtClean="0">
                <a:solidFill>
                  <a:srgbClr val="C00000"/>
                </a:solidFill>
                <a:latin typeface="Gill Sans MT" panose="020B0502020104020203" pitchFamily="34" charset="0"/>
              </a:rPr>
              <a:t>Ephesians 1:18</a:t>
            </a:r>
          </a:p>
          <a:p>
            <a:pPr algn="ctr"/>
            <a:endParaRPr lang="en-US" sz="1600" dirty="0" smtClean="0">
              <a:latin typeface="Gill Sans MT" panose="020B0502020104020203" pitchFamily="34" charset="0"/>
            </a:endParaRPr>
          </a:p>
          <a:p>
            <a:pPr algn="ctr"/>
            <a:r>
              <a:rPr lang="en-US" sz="5400" dirty="0" smtClean="0">
                <a:latin typeface="Gill Sans MT" panose="020B0502020104020203" pitchFamily="34" charset="0"/>
              </a:rPr>
              <a:t>the eyes of your understanding being enlightened; that you may know what is the hope of His calling, what are the riches of the glory of His inheritance in the saints, </a:t>
            </a:r>
            <a:endParaRPr lang="en-US" sz="5400" dirty="0">
              <a:latin typeface="Gill Sans MT" panose="020B0502020104020203" pitchFamily="34" charset="0"/>
            </a:endParaRPr>
          </a:p>
        </p:txBody>
      </p:sp>
    </p:spTree>
    <p:extLst>
      <p:ext uri="{BB962C8B-B14F-4D97-AF65-F5344CB8AC3E}">
        <p14:creationId xmlns:p14="http://schemas.microsoft.com/office/powerpoint/2010/main" val="602927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TotalTime>
  <Words>460</Words>
  <Application>Microsoft Office PowerPoint</Application>
  <PresentationFormat>On-screen Show (4:3)</PresentationFormat>
  <Paragraphs>63</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9</cp:revision>
  <dcterms:created xsi:type="dcterms:W3CDTF">2019-04-25T20:15:36Z</dcterms:created>
  <dcterms:modified xsi:type="dcterms:W3CDTF">2019-04-26T15:43:43Z</dcterms:modified>
</cp:coreProperties>
</file>