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6463"/>
    <a:srgbClr val="352F3D"/>
    <a:srgbClr val="FCF7E3"/>
    <a:srgbClr val="6B4723"/>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10CAA9-7601-49E6-A725-28EDE31897D0}" type="datetimeFigureOut">
              <a:rPr lang="en-US" smtClean="0"/>
              <a:t>4/18/2019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F643AF-18FC-4694-B76E-D70B5A7694B1}" type="slidenum">
              <a:rPr lang="en-US" smtClean="0"/>
              <a:t>‹#›</a:t>
            </a:fld>
            <a:endParaRPr lang="en-US"/>
          </a:p>
        </p:txBody>
      </p:sp>
    </p:spTree>
    <p:extLst>
      <p:ext uri="{BB962C8B-B14F-4D97-AF65-F5344CB8AC3E}">
        <p14:creationId xmlns:p14="http://schemas.microsoft.com/office/powerpoint/2010/main" val="2857498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643AF-18FC-4694-B76E-D70B5A7694B1}" type="slidenum">
              <a:rPr lang="en-US" smtClean="0"/>
              <a:t>1</a:t>
            </a:fld>
            <a:endParaRPr lang="en-US"/>
          </a:p>
        </p:txBody>
      </p:sp>
    </p:spTree>
    <p:extLst>
      <p:ext uri="{BB962C8B-B14F-4D97-AF65-F5344CB8AC3E}">
        <p14:creationId xmlns:p14="http://schemas.microsoft.com/office/powerpoint/2010/main" val="960205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643AF-18FC-4694-B76E-D70B5A7694B1}" type="slidenum">
              <a:rPr lang="en-US" smtClean="0"/>
              <a:t>38</a:t>
            </a:fld>
            <a:endParaRPr lang="en-US"/>
          </a:p>
        </p:txBody>
      </p:sp>
    </p:spTree>
    <p:extLst>
      <p:ext uri="{BB962C8B-B14F-4D97-AF65-F5344CB8AC3E}">
        <p14:creationId xmlns:p14="http://schemas.microsoft.com/office/powerpoint/2010/main" val="4013228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159271-0875-4D02-B165-BB2CCB89C2B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217057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159271-0875-4D02-B165-BB2CCB89C2B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54580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159271-0875-4D02-B165-BB2CCB89C2B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416494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159271-0875-4D02-B165-BB2CCB89C2B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3984818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159271-0875-4D02-B165-BB2CCB89C2B5}"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1388344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159271-0875-4D02-B165-BB2CCB89C2B5}"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1634636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159271-0875-4D02-B165-BB2CCB89C2B5}"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322861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159271-0875-4D02-B165-BB2CCB89C2B5}" type="datetimeFigureOut">
              <a:rPr lang="en-US" smtClean="0"/>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347583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159271-0875-4D02-B165-BB2CCB89C2B5}" type="datetimeFigureOut">
              <a:rPr lang="en-US" smtClean="0"/>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43437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159271-0875-4D02-B165-BB2CCB89C2B5}"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376604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159271-0875-4D02-B165-BB2CCB89C2B5}"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612FB-B4B4-48BD-8637-ACE5619EAB6E}" type="slidenum">
              <a:rPr lang="en-US" smtClean="0"/>
              <a:t>‹#›</a:t>
            </a:fld>
            <a:endParaRPr lang="en-US"/>
          </a:p>
        </p:txBody>
      </p:sp>
    </p:spTree>
    <p:extLst>
      <p:ext uri="{BB962C8B-B14F-4D97-AF65-F5344CB8AC3E}">
        <p14:creationId xmlns:p14="http://schemas.microsoft.com/office/powerpoint/2010/main" val="151876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59271-0875-4D02-B165-BB2CCB89C2B5}" type="datetimeFigureOut">
              <a:rPr lang="en-US" smtClean="0"/>
              <a:t>4/18/2019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612FB-B4B4-48BD-8637-ACE5619EAB6E}" type="slidenum">
              <a:rPr lang="en-US" smtClean="0"/>
              <a:t>‹#›</a:t>
            </a:fld>
            <a:endParaRPr lang="en-US"/>
          </a:p>
        </p:txBody>
      </p:sp>
    </p:spTree>
    <p:extLst>
      <p:ext uri="{BB962C8B-B14F-4D97-AF65-F5344CB8AC3E}">
        <p14:creationId xmlns:p14="http://schemas.microsoft.com/office/powerpoint/2010/main" val="137981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4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1954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20:9</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For as yet they did not know the Scripture, that He must rise again from the dead.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029963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2831544"/>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20:10</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Then the disciples went away again to their own homes.</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481111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20:11</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But Mary stood outside by the tomb weeping, and as she wept she stooped down and looked into the tomb.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102452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20:12</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she saw two angels in white sitting, one at the head and the other at the feet, where the body of Jesus had lain.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3741010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324535"/>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20:13</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Then they said to her, “Woman, why are you weeping?” She said to them, “Because they have taken away my Lord, and I do not know where they have laid Him.”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593392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20:14</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Now when she had said this, she turned around and saw Jesus standing there, and did not know that it was Jesus.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8057460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6340197"/>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20:15</a:t>
            </a:r>
          </a:p>
          <a:p>
            <a:endParaRPr lang="en-US" sz="1600" dirty="0" smtClean="0">
              <a:solidFill>
                <a:schemeClr val="bg1"/>
              </a:solidFill>
              <a:latin typeface="Arial Narrow" panose="020B0606020202030204" pitchFamily="34" charset="0"/>
            </a:endParaRPr>
          </a:p>
          <a:p>
            <a:r>
              <a:rPr lang="en-US" sz="4800" dirty="0" smtClean="0">
                <a:solidFill>
                  <a:srgbClr val="352F3D"/>
                </a:solidFill>
                <a:latin typeface="Arial Narrow" panose="020B0606020202030204" pitchFamily="34" charset="0"/>
              </a:rPr>
              <a:t>Jesus said to her, “Woman, why are you weeping? Whom are you seeking?” She, supposing Him to be the gardener, said to Him, “Sir, if You have carried Him away, tell me where You have laid Him, and I will take Him away.” </a:t>
            </a:r>
            <a:endParaRPr lang="en-US" sz="48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804191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20:16</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Jesus said to her, “Mary!” She turned and said to Him, “</a:t>
            </a:r>
            <a:r>
              <a:rPr lang="en-US" sz="5400" dirty="0" err="1" smtClean="0">
                <a:solidFill>
                  <a:srgbClr val="352F3D"/>
                </a:solidFill>
                <a:latin typeface="Arial Narrow" panose="020B0606020202030204" pitchFamily="34" charset="0"/>
              </a:rPr>
              <a:t>Rabboni</a:t>
            </a:r>
            <a:r>
              <a:rPr lang="en-US" sz="5400" dirty="0" smtClean="0">
                <a:solidFill>
                  <a:srgbClr val="352F3D"/>
                </a:solidFill>
                <a:latin typeface="Arial Narrow" panose="020B0606020202030204" pitchFamily="34" charset="0"/>
              </a:rPr>
              <a:t>!” (which is to say, Teacher).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20650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615553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20:17</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Jesus said to her, “Do not cling to Me, for I have not yet ascended to My Father; but go to My brethren and say to them, ‘I am ascending to My Father and your Father, and to My God and your God.’ ”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4927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20:18</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Mary Magdalene came and told the disciples that she had seen the Lord, and that He had spoken these things to her.</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684584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386090"/>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Now on the first day of the week Mary Magdalene went to the tomb early, while it was still dark, and saw that the stone had been taken away from the tomb.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23459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601533"/>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20:19</a:t>
            </a:r>
          </a:p>
          <a:p>
            <a:endParaRPr lang="en-US" sz="1600" dirty="0" smtClean="0">
              <a:solidFill>
                <a:schemeClr val="bg1"/>
              </a:solidFill>
              <a:latin typeface="Arial Narrow" panose="020B0606020202030204" pitchFamily="34" charset="0"/>
            </a:endParaRPr>
          </a:p>
          <a:p>
            <a:r>
              <a:rPr lang="en-US" sz="4800" dirty="0" smtClean="0">
                <a:solidFill>
                  <a:srgbClr val="352F3D"/>
                </a:solidFill>
                <a:latin typeface="Arial Narrow" panose="020B0606020202030204" pitchFamily="34" charset="0"/>
              </a:rPr>
              <a:t>Then, the same day at evening, being the first day of the week, when the doors were shut where the disciples were assembled, for fear of the Jews, Jesus came and stood in the midst, and said to them, “Peace be with you.” </a:t>
            </a:r>
            <a:endParaRPr lang="en-US" sz="48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981252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20:20</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When He had said this, He showed them His hands and His side. Then the disciples were glad when they saw the Lord.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317673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20:24</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Now Thomas, called the Twin, one of the twelve, was not with them when Jesus came.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5992522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6340197"/>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20:25</a:t>
            </a:r>
          </a:p>
          <a:p>
            <a:endParaRPr lang="en-US" sz="1600" dirty="0" smtClean="0">
              <a:solidFill>
                <a:schemeClr val="bg1"/>
              </a:solidFill>
              <a:latin typeface="Arial Narrow" panose="020B0606020202030204" pitchFamily="34" charset="0"/>
            </a:endParaRPr>
          </a:p>
          <a:p>
            <a:r>
              <a:rPr lang="en-US" sz="4800" dirty="0" smtClean="0">
                <a:solidFill>
                  <a:srgbClr val="352F3D"/>
                </a:solidFill>
                <a:latin typeface="Arial Narrow" panose="020B0606020202030204" pitchFamily="34" charset="0"/>
              </a:rPr>
              <a:t>The other disciples therefore said to him, “We have seen the Lord.” So he said to them, “Unless I see in His hands the print of the nails, and put my finger into the print of the nails, and put my hand into His side, I will not believe.”</a:t>
            </a:r>
            <a:endParaRPr lang="en-US" sz="48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42339993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324535"/>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20:26</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after eight days His disciples were again inside, and Thomas with them. Jesus came, the doors being shut, and stood in the midst, and said, “Peace to you!”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969126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324535"/>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20:27</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Then He said to Thomas, “Reach your finger here, and look at My hands; and reach your hand here, and put it into My side. Do not be unbelieving, but believing.”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913735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2831544"/>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20:28</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Thomas answered and said to Him, “My Lord and my God!”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7979550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324535"/>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20:29</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Jesus said to him, “Thomas, because you have seen Me, you have believed. Blessed are those who have not seen and yet have believed.”</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1770911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20:21</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So Jesus said to them again, “Peace to you! As the Father has sent Me, I also send you.”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9693097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421924"/>
            <a:ext cx="9144000" cy="1323439"/>
          </a:xfrm>
          <a:prstGeom prst="rect">
            <a:avLst/>
          </a:prstGeom>
          <a:noFill/>
        </p:spPr>
        <p:txBody>
          <a:bodyPr wrap="square" rtlCol="0">
            <a:spAutoFit/>
          </a:bodyPr>
          <a:lstStyle/>
          <a:p>
            <a:pPr algn="ctr"/>
            <a:r>
              <a:rPr lang="en-US" sz="8000" dirty="0" smtClean="0">
                <a:solidFill>
                  <a:srgbClr val="352F3D"/>
                </a:solidFill>
                <a:latin typeface="Arial Narrow" panose="020B0606020202030204" pitchFamily="34" charset="0"/>
              </a:rPr>
              <a:t>We are </a:t>
            </a:r>
            <a:r>
              <a:rPr lang="en-US" sz="8000" b="1" u="sng" dirty="0" smtClean="0">
                <a:solidFill>
                  <a:srgbClr val="C00000"/>
                </a:solidFill>
                <a:latin typeface="Arial Narrow" panose="020B0606020202030204" pitchFamily="34" charset="0"/>
              </a:rPr>
              <a:t>SENT</a:t>
            </a:r>
            <a:r>
              <a:rPr lang="en-US" sz="8000" dirty="0" smtClean="0">
                <a:solidFill>
                  <a:srgbClr val="352F3D"/>
                </a:solidFill>
                <a:latin typeface="Arial Narrow" panose="020B0606020202030204" pitchFamily="34" charset="0"/>
              </a:rPr>
              <a:t>.</a:t>
            </a:r>
            <a:endParaRPr lang="en-US" sz="80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871632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601533"/>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a:t>
            </a:r>
          </a:p>
          <a:p>
            <a:endParaRPr lang="en-US" sz="1600" dirty="0" smtClean="0">
              <a:solidFill>
                <a:schemeClr val="bg1"/>
              </a:solidFill>
              <a:latin typeface="Arial Narrow" panose="020B0606020202030204" pitchFamily="34" charset="0"/>
            </a:endParaRPr>
          </a:p>
          <a:p>
            <a:r>
              <a:rPr lang="en-US" sz="4800" dirty="0" smtClean="0">
                <a:solidFill>
                  <a:srgbClr val="352F3D"/>
                </a:solidFill>
                <a:latin typeface="Arial Narrow" panose="020B0606020202030204" pitchFamily="34" charset="0"/>
              </a:rPr>
              <a:t>Then she ran and came to Simon Peter, and to the other disciple, whom Jesus loved, and said to them, “They have taken away the Lord out of the tomb, and we do not know where they have laid Him.” </a:t>
            </a:r>
            <a:endParaRPr lang="en-US" sz="48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9799931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20:22</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when He had said this, He breathed on them, and said to them, “Receive the Holy Spirit.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521182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977081"/>
            <a:ext cx="9144000" cy="2554545"/>
          </a:xfrm>
          <a:prstGeom prst="rect">
            <a:avLst/>
          </a:prstGeom>
          <a:noFill/>
        </p:spPr>
        <p:txBody>
          <a:bodyPr wrap="square" rtlCol="0">
            <a:spAutoFit/>
          </a:bodyPr>
          <a:lstStyle/>
          <a:p>
            <a:pPr algn="ctr"/>
            <a:r>
              <a:rPr lang="en-US" sz="8000" dirty="0" smtClean="0">
                <a:solidFill>
                  <a:srgbClr val="352F3D"/>
                </a:solidFill>
                <a:latin typeface="Arial Narrow" panose="020B0606020202030204" pitchFamily="34" charset="0"/>
              </a:rPr>
              <a:t>We must be </a:t>
            </a:r>
            <a:r>
              <a:rPr lang="en-US" sz="8000" b="1" u="sng" dirty="0" smtClean="0">
                <a:solidFill>
                  <a:srgbClr val="C00000"/>
                </a:solidFill>
                <a:latin typeface="Arial Narrow" panose="020B0606020202030204" pitchFamily="34" charset="0"/>
              </a:rPr>
              <a:t>EMPOWERED</a:t>
            </a:r>
            <a:r>
              <a:rPr lang="en-US" sz="8000" dirty="0" smtClean="0">
                <a:solidFill>
                  <a:srgbClr val="352F3D"/>
                </a:solidFill>
                <a:latin typeface="Arial Narrow" panose="020B0606020202030204" pitchFamily="34" charset="0"/>
              </a:rPr>
              <a:t>.</a:t>
            </a:r>
            <a:endParaRPr lang="en-US" sz="80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0059167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20:23</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If you forgive the sins of any, they are forgiven them; if you retain the sins of any, they are retained.”</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8462343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507524"/>
            <a:ext cx="9144000" cy="3785652"/>
          </a:xfrm>
          <a:prstGeom prst="rect">
            <a:avLst/>
          </a:prstGeom>
          <a:noFill/>
        </p:spPr>
        <p:txBody>
          <a:bodyPr wrap="square" rtlCol="0">
            <a:spAutoFit/>
          </a:bodyPr>
          <a:lstStyle/>
          <a:p>
            <a:pPr algn="ctr"/>
            <a:r>
              <a:rPr lang="en-US" sz="8000" dirty="0" smtClean="0">
                <a:solidFill>
                  <a:srgbClr val="352F3D"/>
                </a:solidFill>
                <a:latin typeface="Arial Narrow" panose="020B0606020202030204" pitchFamily="34" charset="0"/>
              </a:rPr>
              <a:t>We have the </a:t>
            </a:r>
            <a:r>
              <a:rPr lang="en-US" sz="8000" b="1" u="sng" dirty="0" smtClean="0">
                <a:solidFill>
                  <a:srgbClr val="C00000"/>
                </a:solidFill>
                <a:latin typeface="Arial Narrow" panose="020B0606020202030204" pitchFamily="34" charset="0"/>
              </a:rPr>
              <a:t>AUTHORITY</a:t>
            </a:r>
            <a:r>
              <a:rPr lang="en-US" sz="8000" dirty="0" smtClean="0">
                <a:solidFill>
                  <a:srgbClr val="352F3D"/>
                </a:solidFill>
                <a:latin typeface="Arial Narrow" panose="020B0606020202030204" pitchFamily="34" charset="0"/>
              </a:rPr>
              <a:t> in the </a:t>
            </a:r>
            <a:r>
              <a:rPr lang="en-US" sz="8000" b="1" u="sng" dirty="0" smtClean="0">
                <a:solidFill>
                  <a:srgbClr val="C00000"/>
                </a:solidFill>
                <a:latin typeface="Arial Narrow" panose="020B0606020202030204" pitchFamily="34" charset="0"/>
              </a:rPr>
              <a:t>GOSPEL</a:t>
            </a:r>
            <a:r>
              <a:rPr lang="en-US" sz="8000" dirty="0" smtClean="0">
                <a:solidFill>
                  <a:srgbClr val="352F3D"/>
                </a:solidFill>
                <a:latin typeface="Arial Narrow" panose="020B0606020202030204" pitchFamily="34" charset="0"/>
              </a:rPr>
              <a:t>.</a:t>
            </a:r>
            <a:endParaRPr lang="en-US" sz="80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0887204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5324535"/>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Acts 10:42</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He commanded us to preach to the people, and to testify that it is He who was ordained by God to be Judge of the living and the dead.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4981392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Acts 10:43</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To Him all the prophets witness that, through His name, whoever believes in Him will receive remission of sins.”</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5630279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Acts 13:38</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Therefore let it be known to you, brethren, that through this Man is preached to you the forgiveness of sins;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9025697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Acts 13:39</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by Him everyone who believes is justified from all things from which you could not be justified by the law of Moses.</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0084645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4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8741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20:3</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Peter therefore went out, and the other disciple, and were going to the tomb.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24971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20:4</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So they both ran together, and the other disciple outran Peter and came to the tomb first.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4132712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20:5</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he, stooping down and looking in, saw the linen cloths lying there; yet he did not go in.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1077123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20:6</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Then Simon Peter came, following him, and went into the tomb; and he saw the linen cloths lying there,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3761924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4493538"/>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20:7</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and the handkerchief that had been around His head, not lying with the linen cloths, but folded together in a place by itself.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441768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CF7E3"/>
        </a:solidFill>
        <a:effectLst/>
      </p:bgPr>
    </p:bg>
    <p:spTree>
      <p:nvGrpSpPr>
        <p:cNvPr id="1" name=""/>
        <p:cNvGrpSpPr/>
        <p:nvPr/>
      </p:nvGrpSpPr>
      <p:grpSpPr>
        <a:xfrm>
          <a:off x="0" y="0"/>
          <a:ext cx="0" cy="0"/>
          <a:chOff x="0" y="0"/>
          <a:chExt cx="0" cy="0"/>
        </a:xfrm>
      </p:grpSpPr>
      <p:sp>
        <p:nvSpPr>
          <p:cNvPr id="3" name="TextBox 2"/>
          <p:cNvSpPr txBox="1"/>
          <p:nvPr/>
        </p:nvSpPr>
        <p:spPr>
          <a:xfrm>
            <a:off x="140043" y="123568"/>
            <a:ext cx="8830962" cy="3662541"/>
          </a:xfrm>
          <a:prstGeom prst="rect">
            <a:avLst/>
          </a:prstGeom>
          <a:noFill/>
        </p:spPr>
        <p:txBody>
          <a:bodyPr wrap="square" rtlCol="0">
            <a:spAutoFit/>
          </a:bodyPr>
          <a:lstStyle/>
          <a:p>
            <a:r>
              <a:rPr lang="en-US" sz="5400" b="1" u="sng" dirty="0" smtClean="0">
                <a:solidFill>
                  <a:srgbClr val="C46463"/>
                </a:solidFill>
                <a:latin typeface="Arial Narrow" panose="020B0606020202030204" pitchFamily="34" charset="0"/>
              </a:rPr>
              <a:t>John 20:8</a:t>
            </a:r>
          </a:p>
          <a:p>
            <a:endParaRPr lang="en-US" sz="1600" dirty="0" smtClean="0">
              <a:solidFill>
                <a:schemeClr val="bg1"/>
              </a:solidFill>
              <a:latin typeface="Arial Narrow" panose="020B0606020202030204" pitchFamily="34" charset="0"/>
            </a:endParaRPr>
          </a:p>
          <a:p>
            <a:r>
              <a:rPr lang="en-US" sz="5400" dirty="0" smtClean="0">
                <a:solidFill>
                  <a:srgbClr val="352F3D"/>
                </a:solidFill>
                <a:latin typeface="Arial Narrow" panose="020B0606020202030204" pitchFamily="34" charset="0"/>
              </a:rPr>
              <a:t>Then the other disciple, who came to the tomb first, went in also; and he saw and believed. </a:t>
            </a:r>
            <a:endParaRPr lang="en-US" sz="5400" dirty="0">
              <a:solidFill>
                <a:srgbClr val="352F3D"/>
              </a:solidFill>
              <a:latin typeface="Arial Narrow" panose="020B0606020202030204" pitchFamily="34" charset="0"/>
            </a:endParaRPr>
          </a:p>
        </p:txBody>
      </p:sp>
    </p:spTree>
    <p:extLst>
      <p:ext uri="{BB962C8B-B14F-4D97-AF65-F5344CB8AC3E}">
        <p14:creationId xmlns:p14="http://schemas.microsoft.com/office/powerpoint/2010/main" val="2324947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TotalTime>
  <Words>1049</Words>
  <Application>Microsoft Office PowerPoint</Application>
  <PresentationFormat>On-screen Show (4:3)</PresentationFormat>
  <Paragraphs>104</Paragraphs>
  <Slides>38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2019-04-18T16:11:26Z</dcterms:created>
  <dcterms:modified xsi:type="dcterms:W3CDTF">2019-04-18T17:30:31Z</dcterms:modified>
</cp:coreProperties>
</file>