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9" r:id="rId19"/>
    <p:sldId id="275" r:id="rId20"/>
    <p:sldId id="276" r:id="rId21"/>
    <p:sldId id="277" r:id="rId22"/>
    <p:sldId id="278"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D8DC"/>
    <a:srgbClr val="BBB53B"/>
    <a:srgbClr val="D8D8D8"/>
    <a:srgbClr val="EDC94E"/>
    <a:srgbClr val="D89B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13B431-95A0-4EFF-9650-37100C59AA39}" type="datetimeFigureOut">
              <a:rPr lang="en-US" smtClean="0"/>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153971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13B431-95A0-4EFF-9650-37100C59AA39}" type="datetimeFigureOut">
              <a:rPr lang="en-US" smtClean="0"/>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24164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13B431-95A0-4EFF-9650-37100C59AA39}" type="datetimeFigureOut">
              <a:rPr lang="en-US" smtClean="0"/>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4021583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13B431-95A0-4EFF-9650-37100C59AA39}" type="datetimeFigureOut">
              <a:rPr lang="en-US" smtClean="0"/>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2707236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3B431-95A0-4EFF-9650-37100C59AA39}" type="datetimeFigureOut">
              <a:rPr lang="en-US" smtClean="0"/>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216077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13B431-95A0-4EFF-9650-37100C59AA39}" type="datetimeFigureOut">
              <a:rPr lang="en-US" smtClean="0"/>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1235768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13B431-95A0-4EFF-9650-37100C59AA39}" type="datetimeFigureOut">
              <a:rPr lang="en-US" smtClean="0"/>
              <a:t>3/8/2019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307121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13B431-95A0-4EFF-9650-37100C59AA39}" type="datetimeFigureOut">
              <a:rPr lang="en-US" smtClean="0"/>
              <a:t>3/8/2019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263468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13B431-95A0-4EFF-9650-37100C59AA39}" type="datetimeFigureOut">
              <a:rPr lang="en-US" smtClean="0"/>
              <a:t>3/8/2019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352565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13B431-95A0-4EFF-9650-37100C59AA39}" type="datetimeFigureOut">
              <a:rPr lang="en-US" smtClean="0"/>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329387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13B431-95A0-4EFF-9650-37100C59AA39}" type="datetimeFigureOut">
              <a:rPr lang="en-US" smtClean="0"/>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6F8907-5F31-4851-967A-A78DBE629032}" type="slidenum">
              <a:rPr lang="en-US" smtClean="0"/>
              <a:t>‹#›</a:t>
            </a:fld>
            <a:endParaRPr lang="en-US"/>
          </a:p>
        </p:txBody>
      </p:sp>
    </p:spTree>
    <p:extLst>
      <p:ext uri="{BB962C8B-B14F-4D97-AF65-F5344CB8AC3E}">
        <p14:creationId xmlns:p14="http://schemas.microsoft.com/office/powerpoint/2010/main" val="4014163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3B431-95A0-4EFF-9650-37100C59AA39}" type="datetimeFigureOut">
              <a:rPr lang="en-US" smtClean="0"/>
              <a:t>3/8/2019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F8907-5F31-4851-967A-A78DBE629032}" type="slidenum">
              <a:rPr lang="en-US" smtClean="0"/>
              <a:t>‹#›</a:t>
            </a:fld>
            <a:endParaRPr lang="en-US"/>
          </a:p>
        </p:txBody>
      </p:sp>
    </p:spTree>
    <p:extLst>
      <p:ext uri="{BB962C8B-B14F-4D97-AF65-F5344CB8AC3E}">
        <p14:creationId xmlns:p14="http://schemas.microsoft.com/office/powerpoint/2010/main" val="548315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05" y="2553730"/>
            <a:ext cx="1688757" cy="2215991"/>
          </a:xfrm>
          <a:prstGeom prst="rect">
            <a:avLst/>
          </a:prstGeom>
          <a:noFill/>
        </p:spPr>
        <p:txBody>
          <a:bodyPr wrap="square" rtlCol="0">
            <a:spAutoFit/>
          </a:bodyPr>
          <a:lstStyle/>
          <a:p>
            <a:pPr algn="ctr"/>
            <a:r>
              <a:rPr lang="en-US" sz="13800" b="1" dirty="0" smtClean="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W</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3" name="TextBox 2"/>
          <p:cNvSpPr txBox="1"/>
          <p:nvPr/>
        </p:nvSpPr>
        <p:spPr>
          <a:xfrm>
            <a:off x="2045043" y="2553730"/>
            <a:ext cx="1688757" cy="2215991"/>
          </a:xfrm>
          <a:prstGeom prst="rect">
            <a:avLst/>
          </a:prstGeom>
          <a:noFill/>
        </p:spPr>
        <p:txBody>
          <a:bodyPr wrap="square" rtlCol="0">
            <a:spAutoFit/>
          </a:bodyPr>
          <a:lstStyle/>
          <a:p>
            <a:pPr algn="ctr"/>
            <a:r>
              <a:rPr lang="en-US" sz="13800" b="1" dirty="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H</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4" name="TextBox 3"/>
          <p:cNvSpPr txBox="1"/>
          <p:nvPr/>
        </p:nvSpPr>
        <p:spPr>
          <a:xfrm>
            <a:off x="3134497" y="2553729"/>
            <a:ext cx="1688757" cy="2215991"/>
          </a:xfrm>
          <a:prstGeom prst="rect">
            <a:avLst/>
          </a:prstGeom>
          <a:noFill/>
        </p:spPr>
        <p:txBody>
          <a:bodyPr wrap="square" rtlCol="0">
            <a:spAutoFit/>
          </a:bodyPr>
          <a:lstStyle/>
          <a:p>
            <a:pPr algn="ctr"/>
            <a:r>
              <a:rPr lang="en-US" sz="13800" b="1" dirty="0" smtClean="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A</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5" name="TextBox 4"/>
          <p:cNvSpPr txBox="1"/>
          <p:nvPr/>
        </p:nvSpPr>
        <p:spPr>
          <a:xfrm>
            <a:off x="3910914" y="2561967"/>
            <a:ext cx="1688757" cy="2215991"/>
          </a:xfrm>
          <a:prstGeom prst="rect">
            <a:avLst/>
          </a:prstGeom>
          <a:noFill/>
        </p:spPr>
        <p:txBody>
          <a:bodyPr wrap="square" rtlCol="0">
            <a:spAutoFit/>
          </a:bodyPr>
          <a:lstStyle/>
          <a:p>
            <a:pPr algn="ctr"/>
            <a:r>
              <a:rPr lang="en-US" sz="13800" b="1" dirty="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T</a:t>
            </a:r>
            <a:endParaRPr lang="en-US" sz="115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6" name="TextBox 5"/>
          <p:cNvSpPr txBox="1"/>
          <p:nvPr/>
        </p:nvSpPr>
        <p:spPr>
          <a:xfrm>
            <a:off x="5068329" y="2579029"/>
            <a:ext cx="1688757" cy="2215991"/>
          </a:xfrm>
          <a:prstGeom prst="rect">
            <a:avLst/>
          </a:prstGeom>
          <a:noFill/>
        </p:spPr>
        <p:txBody>
          <a:bodyPr wrap="square" rtlCol="0">
            <a:spAutoFit/>
          </a:bodyPr>
          <a:lstStyle/>
          <a:p>
            <a:pPr algn="ctr"/>
            <a:r>
              <a:rPr lang="en-US" sz="13800" b="1" dirty="0" smtClean="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I</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7" name="TextBox 6"/>
          <p:cNvSpPr txBox="1"/>
          <p:nvPr/>
        </p:nvSpPr>
        <p:spPr>
          <a:xfrm>
            <a:off x="5776785" y="2579029"/>
            <a:ext cx="1688757" cy="2215991"/>
          </a:xfrm>
          <a:prstGeom prst="rect">
            <a:avLst/>
          </a:prstGeom>
          <a:noFill/>
        </p:spPr>
        <p:txBody>
          <a:bodyPr wrap="square" rtlCol="0">
            <a:spAutoFit/>
          </a:bodyPr>
          <a:lstStyle/>
          <a:p>
            <a:pPr algn="ctr"/>
            <a:r>
              <a:rPr lang="en-US" sz="13800" b="1" dirty="0" smtClean="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F</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8" name="TextBox 7"/>
          <p:cNvSpPr txBox="1"/>
          <p:nvPr/>
        </p:nvSpPr>
        <p:spPr>
          <a:xfrm>
            <a:off x="6616014" y="2579028"/>
            <a:ext cx="1688757" cy="2215991"/>
          </a:xfrm>
          <a:prstGeom prst="rect">
            <a:avLst/>
          </a:prstGeom>
          <a:noFill/>
        </p:spPr>
        <p:txBody>
          <a:bodyPr wrap="square" rtlCol="0">
            <a:spAutoFit/>
          </a:bodyPr>
          <a:lstStyle/>
          <a:p>
            <a:pPr algn="ctr"/>
            <a:r>
              <a:rPr lang="en-US" sz="13800" b="1" dirty="0" smtClean="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S</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9" name="TextBox 8"/>
          <p:cNvSpPr txBox="1"/>
          <p:nvPr/>
        </p:nvSpPr>
        <p:spPr>
          <a:xfrm>
            <a:off x="0" y="4386628"/>
            <a:ext cx="9144000" cy="1015663"/>
          </a:xfrm>
          <a:prstGeom prst="rect">
            <a:avLst/>
          </a:prstGeom>
          <a:noFill/>
        </p:spPr>
        <p:txBody>
          <a:bodyPr wrap="square" rtlCol="0">
            <a:spAutoFit/>
          </a:bodyPr>
          <a:lstStyle/>
          <a:p>
            <a:pPr algn="ctr"/>
            <a:r>
              <a:rPr lang="en-US" sz="6000" b="1" dirty="0" smtClean="0">
                <a:solidFill>
                  <a:srgbClr val="EDC94E"/>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1 KINGS 19</a:t>
            </a:r>
            <a:endParaRPr lang="en-US" sz="6000" b="1" dirty="0">
              <a:solidFill>
                <a:srgbClr val="EDC94E"/>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865633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5293757"/>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18:38</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Then the fire of the Lord fell and consumed the burnt sacrifice, and the wood and the stones and the dust, and it licked up the water that was in the trench.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404487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446276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18:39</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Now when all the people saw it, they fell on their faces; and </a:t>
            </a: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they said, “The Lord, He is God! </a:t>
            </a: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The Lord, He is God!”</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488088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630942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19:4</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rPr>
              <a:t>But he himself went a day’s journey into the wilderness, and came and sat down under a broom tree. And he prayed that he might die, and said, “It is enough! Now, Lord, take my life, for I am no better than my fathers!”</a:t>
            </a:r>
            <a:endParaRPr lang="en-US" sz="48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674230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0" y="2912075"/>
            <a:ext cx="9144000" cy="3139321"/>
          </a:xfrm>
          <a:prstGeom prst="rect">
            <a:avLst/>
          </a:prstGeom>
          <a:noFill/>
        </p:spPr>
        <p:txBody>
          <a:bodyPr wrap="square" rtlCol="0">
            <a:spAutoFit/>
          </a:bodyPr>
          <a:lstStyle/>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Help comes when we </a:t>
            </a:r>
          </a:p>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come to the end of </a:t>
            </a:r>
            <a:r>
              <a:rPr lang="en-US" sz="66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OURSELF</a:t>
            </a: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a:t>
            </a:r>
            <a:endParaRPr lang="en-US" sz="6600" b="1"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108935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446276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19:5</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Then as he lay and slept under a broom tree, suddenly an angel touched him, and said to him, “Arise and eat.”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939784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5293757"/>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19:6</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Then he looked, and there by his head was a cake baked on coals, and a jar of water. So he ate and drank, and lay down again.</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998991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5293757"/>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19:7</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And the angel of the Lord came back the second time, and touched him, and said, “Arise and eat, because the journey is too great for you.”</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897618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446276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John 6:68</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But Simon Peter answered </a:t>
            </a: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Him, “Lord, to whom shall we go? You have the words of </a:t>
            </a: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eternal life.</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682374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0" y="3398107"/>
            <a:ext cx="9144000" cy="2123658"/>
          </a:xfrm>
          <a:prstGeom prst="rect">
            <a:avLst/>
          </a:prstGeom>
          <a:noFill/>
        </p:spPr>
        <p:txBody>
          <a:bodyPr wrap="square" rtlCol="0">
            <a:spAutoFit/>
          </a:bodyPr>
          <a:lstStyle/>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God’s questions are for our </a:t>
            </a:r>
            <a:r>
              <a:rPr lang="en-US" sz="66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GOOD</a:t>
            </a: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a:t>
            </a:r>
            <a:endParaRPr lang="en-US" sz="6600" b="1"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437184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6124754"/>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19:9</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And there he went into a cave, and spent the night in that place; and behold, the word of the Lord came to him, and He said to him, “What are you doing here, Elijah?”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817664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0" y="3616410"/>
            <a:ext cx="8872151" cy="1015663"/>
          </a:xfrm>
          <a:prstGeom prst="rect">
            <a:avLst/>
          </a:prstGeom>
          <a:noFill/>
        </p:spPr>
        <p:txBody>
          <a:bodyPr wrap="square" rtlCol="0">
            <a:spAutoFit/>
          </a:bodyPr>
          <a:lstStyle/>
          <a:p>
            <a:pPr algn="ctr"/>
            <a:r>
              <a:rPr lang="en-US" sz="6000" dirty="0" smtClean="0">
                <a:solidFill>
                  <a:srgbClr val="D8D8D8"/>
                </a:solidFill>
                <a:effectLst>
                  <a:outerShdw blurRad="38100" dist="38100" dir="2700000" algn="tl">
                    <a:srgbClr val="000000">
                      <a:alpha val="43137"/>
                    </a:srgbClr>
                  </a:outerShdw>
                </a:effectLst>
                <a:latin typeface="Arial Narrow" panose="020B0606020202030204" pitchFamily="34" charset="0"/>
              </a:rPr>
              <a:t>God calls us to:</a:t>
            </a:r>
            <a:endParaRPr lang="en-US" sz="6000"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
        <p:nvSpPr>
          <p:cNvPr id="3" name="TextBox 2"/>
          <p:cNvSpPr txBox="1"/>
          <p:nvPr/>
        </p:nvSpPr>
        <p:spPr>
          <a:xfrm>
            <a:off x="12356" y="4510216"/>
            <a:ext cx="9144000" cy="1107996"/>
          </a:xfrm>
          <a:prstGeom prst="rect">
            <a:avLst/>
          </a:prstGeom>
          <a:noFill/>
        </p:spPr>
        <p:txBody>
          <a:bodyPr wrap="square" rtlCol="0">
            <a:spAutoFit/>
          </a:bodyPr>
          <a:lstStyle/>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Step out in </a:t>
            </a:r>
            <a:r>
              <a:rPr lang="en-US" sz="66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FAITH</a:t>
            </a: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a:t>
            </a:r>
            <a:endParaRPr lang="en-US" sz="6600" b="1"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14411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630942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19:10</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800" b="1" dirty="0" smtClean="0">
                <a:solidFill>
                  <a:schemeClr val="bg1"/>
                </a:solidFill>
                <a:effectLst>
                  <a:outerShdw blurRad="38100" dist="38100" dir="2700000" algn="tl">
                    <a:srgbClr val="000000">
                      <a:alpha val="43137"/>
                    </a:srgbClr>
                  </a:outerShdw>
                </a:effectLst>
                <a:latin typeface="Arial Narrow" panose="020B0606020202030204" pitchFamily="34" charset="0"/>
              </a:rPr>
              <a:t>So he said, “I have been very zealous for the Lord God of hosts; for the children of Israel have forsaken Your covenant, torn down Your altars, and killed Your prophets with the sword. I alone am left; and they seek to take my life.”</a:t>
            </a:r>
            <a:endParaRPr lang="en-US" sz="48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789377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0" y="2912075"/>
            <a:ext cx="9144000" cy="3139321"/>
          </a:xfrm>
          <a:prstGeom prst="rect">
            <a:avLst/>
          </a:prstGeom>
          <a:noFill/>
        </p:spPr>
        <p:txBody>
          <a:bodyPr wrap="square" rtlCol="0">
            <a:spAutoFit/>
          </a:bodyPr>
          <a:lstStyle/>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We need to lean in </a:t>
            </a:r>
          </a:p>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and listen to the </a:t>
            </a:r>
          </a:p>
          <a:p>
            <a:pPr algn="ctr"/>
            <a:r>
              <a:rPr lang="en-US" sz="66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WHISPER</a:t>
            </a: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 of God.</a:t>
            </a:r>
            <a:endParaRPr lang="en-US" sz="6600" b="1"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960037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446276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Matthew 19:26</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But Jesus looked at them and said to them, “With men this is impossible, but with God all things are possible.”</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861827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41405" y="2553730"/>
            <a:ext cx="1688757" cy="2215991"/>
          </a:xfrm>
          <a:prstGeom prst="rect">
            <a:avLst/>
          </a:prstGeom>
          <a:noFill/>
        </p:spPr>
        <p:txBody>
          <a:bodyPr wrap="square" rtlCol="0">
            <a:spAutoFit/>
          </a:bodyPr>
          <a:lstStyle/>
          <a:p>
            <a:pPr algn="ctr"/>
            <a:r>
              <a:rPr lang="en-US" sz="13800" b="1" dirty="0" smtClean="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W</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3" name="TextBox 2"/>
          <p:cNvSpPr txBox="1"/>
          <p:nvPr/>
        </p:nvSpPr>
        <p:spPr>
          <a:xfrm>
            <a:off x="2045043" y="2553730"/>
            <a:ext cx="1688757" cy="2215991"/>
          </a:xfrm>
          <a:prstGeom prst="rect">
            <a:avLst/>
          </a:prstGeom>
          <a:noFill/>
        </p:spPr>
        <p:txBody>
          <a:bodyPr wrap="square" rtlCol="0">
            <a:spAutoFit/>
          </a:bodyPr>
          <a:lstStyle/>
          <a:p>
            <a:pPr algn="ctr"/>
            <a:r>
              <a:rPr lang="en-US" sz="13800" b="1" dirty="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H</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4" name="TextBox 3"/>
          <p:cNvSpPr txBox="1"/>
          <p:nvPr/>
        </p:nvSpPr>
        <p:spPr>
          <a:xfrm>
            <a:off x="3134497" y="2553729"/>
            <a:ext cx="1688757" cy="2215991"/>
          </a:xfrm>
          <a:prstGeom prst="rect">
            <a:avLst/>
          </a:prstGeom>
          <a:noFill/>
        </p:spPr>
        <p:txBody>
          <a:bodyPr wrap="square" rtlCol="0">
            <a:spAutoFit/>
          </a:bodyPr>
          <a:lstStyle/>
          <a:p>
            <a:pPr algn="ctr"/>
            <a:r>
              <a:rPr lang="en-US" sz="13800" b="1" dirty="0" smtClean="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A</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5" name="TextBox 4"/>
          <p:cNvSpPr txBox="1"/>
          <p:nvPr/>
        </p:nvSpPr>
        <p:spPr>
          <a:xfrm>
            <a:off x="3910914" y="2561967"/>
            <a:ext cx="1688757" cy="2215991"/>
          </a:xfrm>
          <a:prstGeom prst="rect">
            <a:avLst/>
          </a:prstGeom>
          <a:noFill/>
        </p:spPr>
        <p:txBody>
          <a:bodyPr wrap="square" rtlCol="0">
            <a:spAutoFit/>
          </a:bodyPr>
          <a:lstStyle/>
          <a:p>
            <a:pPr algn="ctr"/>
            <a:r>
              <a:rPr lang="en-US" sz="13800" b="1" dirty="0">
                <a:solidFill>
                  <a:srgbClr val="BBB53B"/>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T</a:t>
            </a:r>
            <a:endParaRPr lang="en-US" sz="115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6" name="TextBox 5"/>
          <p:cNvSpPr txBox="1"/>
          <p:nvPr/>
        </p:nvSpPr>
        <p:spPr>
          <a:xfrm>
            <a:off x="5068329" y="2579029"/>
            <a:ext cx="1688757" cy="2215991"/>
          </a:xfrm>
          <a:prstGeom prst="rect">
            <a:avLst/>
          </a:prstGeom>
          <a:noFill/>
        </p:spPr>
        <p:txBody>
          <a:bodyPr wrap="square" rtlCol="0">
            <a:spAutoFit/>
          </a:bodyPr>
          <a:lstStyle/>
          <a:p>
            <a:pPr algn="ctr"/>
            <a:r>
              <a:rPr lang="en-US" sz="13800" b="1" dirty="0" smtClean="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I</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7" name="TextBox 6"/>
          <p:cNvSpPr txBox="1"/>
          <p:nvPr/>
        </p:nvSpPr>
        <p:spPr>
          <a:xfrm>
            <a:off x="5776785" y="2579029"/>
            <a:ext cx="1688757" cy="2215991"/>
          </a:xfrm>
          <a:prstGeom prst="rect">
            <a:avLst/>
          </a:prstGeom>
          <a:noFill/>
        </p:spPr>
        <p:txBody>
          <a:bodyPr wrap="square" rtlCol="0">
            <a:spAutoFit/>
          </a:bodyPr>
          <a:lstStyle/>
          <a:p>
            <a:pPr algn="ctr"/>
            <a:r>
              <a:rPr lang="en-US" sz="13800" b="1" dirty="0" smtClean="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F</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8" name="TextBox 7"/>
          <p:cNvSpPr txBox="1"/>
          <p:nvPr/>
        </p:nvSpPr>
        <p:spPr>
          <a:xfrm>
            <a:off x="6616014" y="2579028"/>
            <a:ext cx="1688757" cy="2215991"/>
          </a:xfrm>
          <a:prstGeom prst="rect">
            <a:avLst/>
          </a:prstGeom>
          <a:noFill/>
        </p:spPr>
        <p:txBody>
          <a:bodyPr wrap="square" rtlCol="0">
            <a:spAutoFit/>
          </a:bodyPr>
          <a:lstStyle/>
          <a:p>
            <a:pPr algn="ctr"/>
            <a:r>
              <a:rPr lang="en-US" sz="13800" b="1" dirty="0" smtClean="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S</a:t>
            </a:r>
            <a:endParaRPr lang="en-US" sz="13800" b="1" dirty="0">
              <a:solidFill>
                <a:srgbClr val="9DD8DC"/>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
        <p:nvSpPr>
          <p:cNvPr id="9" name="TextBox 8"/>
          <p:cNvSpPr txBox="1"/>
          <p:nvPr/>
        </p:nvSpPr>
        <p:spPr>
          <a:xfrm>
            <a:off x="0" y="4386628"/>
            <a:ext cx="9144000" cy="1015663"/>
          </a:xfrm>
          <a:prstGeom prst="rect">
            <a:avLst/>
          </a:prstGeom>
          <a:noFill/>
        </p:spPr>
        <p:txBody>
          <a:bodyPr wrap="square" rtlCol="0">
            <a:spAutoFit/>
          </a:bodyPr>
          <a:lstStyle/>
          <a:p>
            <a:pPr algn="ctr"/>
            <a:r>
              <a:rPr lang="en-US" sz="6000" b="1" dirty="0" smtClean="0">
                <a:solidFill>
                  <a:srgbClr val="EDC94E"/>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rPr>
              <a:t>1 KINGS 19</a:t>
            </a:r>
            <a:endParaRPr lang="en-US" sz="6000" b="1" dirty="0">
              <a:solidFill>
                <a:srgbClr val="EDC94E"/>
              </a:solidFill>
              <a:effectLst>
                <a:outerShdw blurRad="38100" dist="38100" dir="2700000" algn="tl">
                  <a:srgbClr val="000000">
                    <a:alpha val="43137"/>
                  </a:srgbClr>
                </a:outerShdw>
              </a:effectLst>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76452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8280" y="3616410"/>
            <a:ext cx="8872151" cy="1015663"/>
          </a:xfrm>
          <a:prstGeom prst="rect">
            <a:avLst/>
          </a:prstGeom>
          <a:noFill/>
        </p:spPr>
        <p:txBody>
          <a:bodyPr wrap="square" rtlCol="0">
            <a:spAutoFit/>
          </a:bodyPr>
          <a:lstStyle/>
          <a:p>
            <a:pPr algn="ctr"/>
            <a:r>
              <a:rPr lang="en-US" sz="6000" dirty="0" smtClean="0">
                <a:solidFill>
                  <a:srgbClr val="D8D8D8"/>
                </a:solidFill>
                <a:effectLst>
                  <a:outerShdw blurRad="38100" dist="38100" dir="2700000" algn="tl">
                    <a:srgbClr val="000000">
                      <a:alpha val="43137"/>
                    </a:srgbClr>
                  </a:outerShdw>
                </a:effectLst>
                <a:latin typeface="Arial Narrow" panose="020B0606020202030204" pitchFamily="34" charset="0"/>
              </a:rPr>
              <a:t>God calls us to:</a:t>
            </a:r>
            <a:endParaRPr lang="en-US" sz="6000"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
        <p:nvSpPr>
          <p:cNvPr id="3" name="TextBox 2"/>
          <p:cNvSpPr txBox="1"/>
          <p:nvPr/>
        </p:nvSpPr>
        <p:spPr>
          <a:xfrm>
            <a:off x="12356" y="4510216"/>
            <a:ext cx="9144000" cy="1107996"/>
          </a:xfrm>
          <a:prstGeom prst="rect">
            <a:avLst/>
          </a:prstGeom>
          <a:noFill/>
        </p:spPr>
        <p:txBody>
          <a:bodyPr wrap="square" rtlCol="0">
            <a:spAutoFit/>
          </a:bodyPr>
          <a:lstStyle/>
          <a:p>
            <a:pPr algn="ct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Leave </a:t>
            </a:r>
            <a:r>
              <a:rPr lang="en-US" sz="66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RESULTS</a:t>
            </a:r>
            <a:r>
              <a:rPr lang="en-US" sz="6600" b="1" dirty="0" smtClean="0">
                <a:solidFill>
                  <a:srgbClr val="D8D8D8"/>
                </a:solidFill>
                <a:effectLst>
                  <a:outerShdw blurRad="38100" dist="38100" dir="2700000" algn="tl">
                    <a:srgbClr val="000000">
                      <a:alpha val="43137"/>
                    </a:srgbClr>
                  </a:outerShdw>
                </a:effectLst>
                <a:latin typeface="Arial Narrow" panose="020B0606020202030204" pitchFamily="34" charset="0"/>
              </a:rPr>
              <a:t> to God.</a:t>
            </a:r>
            <a:endParaRPr lang="en-US" sz="6600" b="1" dirty="0">
              <a:solidFill>
                <a:srgbClr val="D8D8D8"/>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583605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5386090"/>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16:33</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And Ahab made a wooden image. Ahab did more to provoke the Lord God of Israel to anger than all the kings of Israel who were before him.</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055821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6124754"/>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18:33</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And he put the wood in order, cut the bull in pieces, and laid it on the wood, and said, “Fill four </a:t>
            </a:r>
            <a:r>
              <a:rPr lang="en-US" sz="5400" b="1" dirty="0" err="1" smtClean="0">
                <a:solidFill>
                  <a:schemeClr val="bg1"/>
                </a:solidFill>
                <a:effectLst>
                  <a:outerShdw blurRad="38100" dist="38100" dir="2700000" algn="tl">
                    <a:srgbClr val="000000">
                      <a:alpha val="43137"/>
                    </a:srgbClr>
                  </a:outerShdw>
                </a:effectLst>
                <a:latin typeface="Arial Narrow" panose="020B0606020202030204" pitchFamily="34" charset="0"/>
              </a:rPr>
              <a:t>waterpots</a:t>
            </a: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 with water, and pour it on the burnt sacrifice and on the wood.”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868336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5293757"/>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18:34</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Then he said, “Do it a second time,” and they did it a second time; and he said, “Do it a third time,” and they did it a third time.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476065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3631763"/>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18:35</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So the water ran all around the altar; and he also filled the trench with water.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1787779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6555641"/>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18:36</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4400" b="1" dirty="0" smtClean="0">
                <a:solidFill>
                  <a:schemeClr val="bg1"/>
                </a:solidFill>
                <a:effectLst>
                  <a:outerShdw blurRad="38100" dist="38100" dir="2700000" algn="tl">
                    <a:srgbClr val="000000">
                      <a:alpha val="43137"/>
                    </a:srgbClr>
                  </a:outerShdw>
                </a:effectLst>
                <a:latin typeface="Arial Narrow" panose="020B0606020202030204" pitchFamily="34" charset="0"/>
              </a:rPr>
              <a:t>And it came to pass, at the time of the offering of the evening sacrifice, that Elijah the prophet came near and said, “Lord God of Abraham, Isaac, and Israel, let it be known this day that You are God in Israel and I am Your servant, and that I have done all these things at Your word. </a:t>
            </a:r>
            <a:endParaRPr lang="en-US" sz="4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2481446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15330"/>
            <a:ext cx="8872151" cy="5293757"/>
          </a:xfrm>
          <a:prstGeom prst="rect">
            <a:avLst/>
          </a:prstGeom>
          <a:noFill/>
        </p:spPr>
        <p:txBody>
          <a:bodyPr wrap="square" rtlCol="0">
            <a:spAutoFit/>
          </a:bodyPr>
          <a:lstStyle/>
          <a:p>
            <a:pPr algn="ctr"/>
            <a:r>
              <a:rPr lang="en-US" sz="5400" b="1" u="sng" dirty="0" smtClean="0">
                <a:solidFill>
                  <a:srgbClr val="9DD8DC"/>
                </a:solidFill>
                <a:effectLst>
                  <a:outerShdw blurRad="38100" dist="38100" dir="2700000" algn="tl">
                    <a:srgbClr val="000000">
                      <a:alpha val="43137"/>
                    </a:srgbClr>
                  </a:outerShdw>
                </a:effectLst>
                <a:latin typeface="Arial Narrow" panose="020B0606020202030204" pitchFamily="34" charset="0"/>
              </a:rPr>
              <a:t>1 Kings 18:37</a:t>
            </a:r>
          </a:p>
          <a:p>
            <a:pPr algn="ctr"/>
            <a:endParaRPr lang="en-US" sz="1400" b="1" dirty="0" smtClean="0">
              <a:solidFill>
                <a:schemeClr val="bg1"/>
              </a:solidFill>
              <a:effectLst>
                <a:outerShdw blurRad="38100" dist="38100" dir="2700000" algn="tl">
                  <a:srgbClr val="000000">
                    <a:alpha val="43137"/>
                  </a:srgbClr>
                </a:outerShdw>
              </a:effectLst>
              <a:latin typeface="Arial Narrow" panose="020B0606020202030204" pitchFamily="34" charset="0"/>
            </a:endParaRPr>
          </a:p>
          <a:p>
            <a:pPr algn="ctr"/>
            <a:r>
              <a:rPr lang="en-US" sz="5400" b="1" dirty="0" smtClean="0">
                <a:solidFill>
                  <a:schemeClr val="bg1"/>
                </a:solidFill>
                <a:effectLst>
                  <a:outerShdw blurRad="38100" dist="38100" dir="2700000" algn="tl">
                    <a:srgbClr val="000000">
                      <a:alpha val="43137"/>
                    </a:srgbClr>
                  </a:outerShdw>
                </a:effectLst>
                <a:latin typeface="Arial Narrow" panose="020B0606020202030204" pitchFamily="34" charset="0"/>
              </a:rPr>
              <a:t>Hear me, O Lord, hear me, that this people may know that You are the Lord God, and that You have turned their hearts back to You again.” </a:t>
            </a:r>
            <a:endParaRPr lang="en-US" sz="5400" b="1" dirty="0">
              <a:solidFill>
                <a:schemeClr val="bg1"/>
              </a:solidFill>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val="3733386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TotalTime>
  <Words>705</Words>
  <Application>Microsoft Office PowerPoint</Application>
  <PresentationFormat>On-screen Show (4:3)</PresentationFormat>
  <Paragraphs>78</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Narrow</vt:lpstr>
      <vt:lpstr>Calibri</vt:lpstr>
      <vt:lpstr>Calibri Light</vt:lpstr>
      <vt:lpstr>Ebrima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4</cp:revision>
  <dcterms:created xsi:type="dcterms:W3CDTF">2019-03-08T15:11:09Z</dcterms:created>
  <dcterms:modified xsi:type="dcterms:W3CDTF">2019-03-08T15:41:54Z</dcterms:modified>
</cp:coreProperties>
</file>