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58"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A734"/>
    <a:srgbClr val="59B984"/>
    <a:srgbClr val="D655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C93648D-108A-45D3-BBD7-B9F086237463}"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355686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93648D-108A-45D3-BBD7-B9F086237463}"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1284569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93648D-108A-45D3-BBD7-B9F086237463}"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2417100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C93648D-108A-45D3-BBD7-B9F086237463}"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215888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93648D-108A-45D3-BBD7-B9F086237463}"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266263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93648D-108A-45D3-BBD7-B9F086237463}"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396410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93648D-108A-45D3-BBD7-B9F086237463}"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2995550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C93648D-108A-45D3-BBD7-B9F086237463}"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3336296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93648D-108A-45D3-BBD7-B9F086237463}"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56516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3648D-108A-45D3-BBD7-B9F086237463}"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1125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93648D-108A-45D3-BBD7-B9F086237463}"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B911D5-3E21-426F-8DB2-09A81F560DA6}" type="slidenum">
              <a:rPr lang="en-US" smtClean="0"/>
              <a:t>‹#›</a:t>
            </a:fld>
            <a:endParaRPr lang="en-US"/>
          </a:p>
        </p:txBody>
      </p:sp>
    </p:spTree>
    <p:extLst>
      <p:ext uri="{BB962C8B-B14F-4D97-AF65-F5344CB8AC3E}">
        <p14:creationId xmlns:p14="http://schemas.microsoft.com/office/powerpoint/2010/main" val="63589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93648D-108A-45D3-BBD7-B9F086237463}" type="datetimeFigureOut">
              <a:rPr lang="en-US" smtClean="0"/>
              <a:t>3/1/2019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911D5-3E21-426F-8DB2-09A81F560DA6}" type="slidenum">
              <a:rPr lang="en-US" smtClean="0"/>
              <a:t>‹#›</a:t>
            </a:fld>
            <a:endParaRPr lang="en-US"/>
          </a:p>
        </p:txBody>
      </p:sp>
    </p:spTree>
    <p:extLst>
      <p:ext uri="{BB962C8B-B14F-4D97-AF65-F5344CB8AC3E}">
        <p14:creationId xmlns:p14="http://schemas.microsoft.com/office/powerpoint/2010/main" val="1763168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3784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6692"/>
          <a:stretch/>
        </p:blipFill>
        <p:spPr>
          <a:xfrm>
            <a:off x="433083" y="0"/>
            <a:ext cx="8232091" cy="6858000"/>
          </a:xfrm>
          <a:prstGeom prst="rect">
            <a:avLst/>
          </a:prstGeom>
        </p:spPr>
      </p:pic>
    </p:spTree>
    <p:extLst>
      <p:ext uri="{BB962C8B-B14F-4D97-AF65-F5344CB8AC3E}">
        <p14:creationId xmlns:p14="http://schemas.microsoft.com/office/powerpoint/2010/main" val="534188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487826"/>
            <a:ext cx="9144000" cy="1200329"/>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God is a </a:t>
            </a: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LOVING</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God.</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57870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59458"/>
            <a:ext cx="9144000" cy="2308324"/>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God is an </a:t>
            </a:r>
          </a:p>
          <a:p>
            <a:pPr algn="ct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ALL</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a:t>
            </a: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POWERFUL</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God.</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423189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615553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Deuteronomy 29:29</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secret things belong to the Lord our God, but those things which are revealed belong to us and to our children forever,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that we may do all the words of this law.</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593800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1 Corinthians 13:12</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now we see in a mirror, dimly, but then face to face. Now I know in part, but then I shall know just as I also am known.</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00169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59458"/>
            <a:ext cx="9144000" cy="2308324"/>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First, we are living in a </a:t>
            </a: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FALLEN</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world.</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81131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8:18</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 consider that the sufferings of this present time are not worth comparing with the glory that is to be revealed to us.</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203386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366254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8:19</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the creation waits with eager longing for the revealing of the sons of God.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099043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366254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8:20</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the creation was subjected to futility, not willingly, but because of him who subjected it, in hope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459929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5324535"/>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8:21</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that the creation itself will be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set free from its bondage to corruption and obtain the freedom of the glory of the children of God.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81011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0518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8:22</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we know that the whole creation has been groaning together in the pains of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childbirth until now.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548129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615553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8:23</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And not only the creation,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we ourselves, who have the </a:t>
            </a:r>
            <a:r>
              <a:rPr lang="en-US" sz="5400" b="1" dirty="0" err="1" smtClean="0">
                <a:solidFill>
                  <a:schemeClr val="bg1"/>
                </a:solidFill>
                <a:effectLst>
                  <a:outerShdw blurRad="38100" dist="38100" dir="2700000" algn="tl">
                    <a:srgbClr val="000000">
                      <a:alpha val="43137"/>
                    </a:srgbClr>
                  </a:outerShdw>
                </a:effectLst>
                <a:latin typeface="Arial Narrow" panose="020B0606020202030204" pitchFamily="34" charset="0"/>
              </a:rPr>
              <a:t>firstfruits</a:t>
            </a: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 of the Spirit, groan inwardly as we wait eagerly for adoption as sons, the redemption of our bodies.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4995655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8:24</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in this hope we were saved. Now hope that is seen is not hope. For who hopes for what </a:t>
            </a: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he sees?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533453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366254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Romans 8:25</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if we hope for what we do not see, we wait for it with patience.</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997952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59458"/>
            <a:ext cx="9144000" cy="2308324"/>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Second, Christ is </a:t>
            </a: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REDEEMING</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this world.</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9771804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59458"/>
            <a:ext cx="9144000" cy="2308324"/>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Third, we are not </a:t>
            </a:r>
          </a:p>
          <a:p>
            <a:pPr algn="ct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HOME</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 yet.</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8641668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2 Corinthians 4:17</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For our light affliction, which is but for a moment, is working for us a far more exceeding and eternal weight of glory,</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27757056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615553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2 Corinthians 4:18</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while we do not look at the things which are seen, but at the things which are not seen. For the things which are seen are temporary, but the things which are not seen are eternal.</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6901534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2059458"/>
            <a:ext cx="9144000" cy="2308324"/>
          </a:xfrm>
          <a:prstGeom prst="rect">
            <a:avLst/>
          </a:prstGeom>
          <a:noFill/>
        </p:spPr>
        <p:txBody>
          <a:bodyPr wrap="square" rtlCol="0">
            <a:spAutoFit/>
          </a:bodyPr>
          <a:lstStyle/>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Fourth, we are </a:t>
            </a:r>
          </a:p>
          <a:p>
            <a:pPr algn="ct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never </a:t>
            </a:r>
            <a:r>
              <a:rPr lang="en-US" sz="7200" b="1" u="sng" dirty="0" smtClean="0">
                <a:solidFill>
                  <a:srgbClr val="EDA734"/>
                </a:solidFill>
                <a:effectLst>
                  <a:outerShdw blurRad="38100" dist="38100" dir="2700000" algn="tl">
                    <a:srgbClr val="000000">
                      <a:alpha val="43137"/>
                    </a:srgbClr>
                  </a:outerShdw>
                </a:effectLst>
                <a:latin typeface="Arial Narrow" panose="020B0606020202030204" pitchFamily="34" charset="0"/>
              </a:rPr>
              <a:t>ALONE</a:t>
            </a:r>
            <a:r>
              <a:rPr lang="en-US" sz="7200" b="1" dirty="0" smtClean="0">
                <a:solidFill>
                  <a:schemeClr val="bg1"/>
                </a:solidFill>
                <a:effectLst>
                  <a:outerShdw blurRad="38100" dist="38100" dir="2700000" algn="tl">
                    <a:srgbClr val="000000">
                      <a:alpha val="43137"/>
                    </a:srgbClr>
                  </a:outerShdw>
                </a:effectLst>
                <a:latin typeface="Arial Narrow" panose="020B0606020202030204" pitchFamily="34" charset="0"/>
              </a:rPr>
              <a:t>.</a:t>
            </a:r>
            <a:endParaRPr lang="en-US" sz="72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9432425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366254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Psalm 34:18</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The Lord is near to those who have a broken heart, And saves such as have a contrite spirit.</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84382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0" r="-20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4531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5324535"/>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Hebrews 13:5</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Let your conduct be without covetousness; be content with such things as you have. For He Himself has said, “I will never leave you nor forsake you.”</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75515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7000"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43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5386090"/>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Jeremiah 15:18</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Why is my pain perpetual And my wound incurable, Which refuses to be healed? Will You surely be to me like an unreliable stream, As waters that fail?</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58810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Job 3:3</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“May the day perish on which I was born, And the night in which it was said, ‘A male child is conceived.’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129053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366254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Job 3:4</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May that day be darkness; May God above not seek it, Nor the light shine upon it.</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3398622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4493538"/>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Ruth 1:20</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But she said to them, “Do not call me Naomi; call me Mara, for the Almighty has dealt very bitterly with me. </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642542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07092"/>
            <a:ext cx="9144000" cy="6155531"/>
          </a:xfrm>
          <a:prstGeom prst="rect">
            <a:avLst/>
          </a:prstGeom>
          <a:noFill/>
        </p:spPr>
        <p:txBody>
          <a:bodyPr wrap="square" rtlCol="0">
            <a:spAutoFit/>
          </a:bodyPr>
          <a:lstStyle/>
          <a:p>
            <a:pPr algn="ctr"/>
            <a:r>
              <a:rPr lang="en-US" sz="5400" b="1" u="sng" dirty="0" smtClean="0">
                <a:solidFill>
                  <a:srgbClr val="59B984"/>
                </a:solidFill>
                <a:effectLst>
                  <a:outerShdw blurRad="38100" dist="38100" dir="2700000" algn="tl">
                    <a:srgbClr val="000000">
                      <a:alpha val="43137"/>
                    </a:srgbClr>
                  </a:outerShdw>
                </a:effectLst>
                <a:latin typeface="Arial Narrow" panose="020B0606020202030204" pitchFamily="34" charset="0"/>
              </a:rPr>
              <a:t>Ruth 1:21</a:t>
            </a:r>
          </a:p>
          <a:p>
            <a:pPr algn="ctr"/>
            <a:endParaRPr lang="en-US" sz="1600" b="1" dirty="0">
              <a:solidFill>
                <a:schemeClr val="bg1"/>
              </a:solidFill>
              <a:effectLst>
                <a:outerShdw blurRad="38100" dist="38100" dir="2700000" algn="tl">
                  <a:srgbClr val="000000">
                    <a:alpha val="43137"/>
                  </a:srgbClr>
                </a:outerShdw>
              </a:effectLst>
              <a:latin typeface="Arial Narrow" panose="020B0606020202030204" pitchFamily="34" charset="0"/>
            </a:endParaRPr>
          </a:p>
          <a:p>
            <a:pPr algn="ctr"/>
            <a:r>
              <a:rPr lang="en-US" sz="5400" b="1" dirty="0" smtClean="0">
                <a:solidFill>
                  <a:schemeClr val="bg1"/>
                </a:solidFill>
                <a:effectLst>
                  <a:outerShdw blurRad="38100" dist="38100" dir="2700000" algn="tl">
                    <a:srgbClr val="000000">
                      <a:alpha val="43137"/>
                    </a:srgbClr>
                  </a:outerShdw>
                </a:effectLst>
                <a:latin typeface="Arial Narrow" panose="020B0606020202030204" pitchFamily="34" charset="0"/>
              </a:rPr>
              <a:t>I went out full, and the Lord has brought me home again empty. Why do you call me Naomi, since the Lord has testified against me, and the Almighty has afflicted me?”</a:t>
            </a:r>
            <a:endParaRPr lang="en-US" sz="5400" b="1" dirty="0">
              <a:solidFill>
                <a:schemeClr val="bg1"/>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249915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2651"/>
          <a:stretch/>
        </p:blipFill>
        <p:spPr>
          <a:xfrm>
            <a:off x="720810" y="-8239"/>
            <a:ext cx="7620000" cy="3875903"/>
          </a:xfrm>
          <a:prstGeom prst="rect">
            <a:avLst/>
          </a:prstGeom>
        </p:spPr>
      </p:pic>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4920" b="6594"/>
          <a:stretch/>
        </p:blipFill>
        <p:spPr>
          <a:xfrm>
            <a:off x="720810" y="3867665"/>
            <a:ext cx="7620000" cy="2990335"/>
          </a:xfrm>
          <a:prstGeom prst="rect">
            <a:avLst/>
          </a:prstGeom>
        </p:spPr>
      </p:pic>
    </p:spTree>
    <p:extLst>
      <p:ext uri="{BB962C8B-B14F-4D97-AF65-F5344CB8AC3E}">
        <p14:creationId xmlns:p14="http://schemas.microsoft.com/office/powerpoint/2010/main" val="35052289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605</Words>
  <Application>Microsoft Office PowerPoint</Application>
  <PresentationFormat>On-screen Show (4:3)</PresentationFormat>
  <Paragraphs>71</Paragraphs>
  <Slides>31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Narrow</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3</cp:revision>
  <dcterms:created xsi:type="dcterms:W3CDTF">2019-03-01T15:59:20Z</dcterms:created>
  <dcterms:modified xsi:type="dcterms:W3CDTF">2019-03-01T16:33:02Z</dcterms:modified>
</cp:coreProperties>
</file>