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72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F9C8D10-142A-4F42-ABEA-CD4672AA31AF}" type="datetimeFigureOut">
              <a:rPr lang="en-US" smtClean="0"/>
              <a:t>3/15/2019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B051B-7FCD-448F-B0A6-1DDB6E3D6216}" type="slidenum">
              <a:rPr lang="en-US" smtClean="0"/>
              <a:t>‹#›</a:t>
            </a:fld>
            <a:endParaRPr lang="en-US"/>
          </a:p>
        </p:txBody>
      </p:sp>
    </p:spTree>
    <p:extLst>
      <p:ext uri="{BB962C8B-B14F-4D97-AF65-F5344CB8AC3E}">
        <p14:creationId xmlns:p14="http://schemas.microsoft.com/office/powerpoint/2010/main" val="1702298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F9C8D10-142A-4F42-ABEA-CD4672AA31AF}" type="datetimeFigureOut">
              <a:rPr lang="en-US" smtClean="0"/>
              <a:t>3/15/2019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B051B-7FCD-448F-B0A6-1DDB6E3D6216}" type="slidenum">
              <a:rPr lang="en-US" smtClean="0"/>
              <a:t>‹#›</a:t>
            </a:fld>
            <a:endParaRPr lang="en-US"/>
          </a:p>
        </p:txBody>
      </p:sp>
    </p:spTree>
    <p:extLst>
      <p:ext uri="{BB962C8B-B14F-4D97-AF65-F5344CB8AC3E}">
        <p14:creationId xmlns:p14="http://schemas.microsoft.com/office/powerpoint/2010/main" val="197031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F9C8D10-142A-4F42-ABEA-CD4672AA31AF}" type="datetimeFigureOut">
              <a:rPr lang="en-US" smtClean="0"/>
              <a:t>3/15/2019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B051B-7FCD-448F-B0A6-1DDB6E3D6216}" type="slidenum">
              <a:rPr lang="en-US" smtClean="0"/>
              <a:t>‹#›</a:t>
            </a:fld>
            <a:endParaRPr lang="en-US"/>
          </a:p>
        </p:txBody>
      </p:sp>
    </p:spTree>
    <p:extLst>
      <p:ext uri="{BB962C8B-B14F-4D97-AF65-F5344CB8AC3E}">
        <p14:creationId xmlns:p14="http://schemas.microsoft.com/office/powerpoint/2010/main" val="894283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F9C8D10-142A-4F42-ABEA-CD4672AA31AF}" type="datetimeFigureOut">
              <a:rPr lang="en-US" smtClean="0"/>
              <a:t>3/15/2019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B051B-7FCD-448F-B0A6-1DDB6E3D6216}" type="slidenum">
              <a:rPr lang="en-US" smtClean="0"/>
              <a:t>‹#›</a:t>
            </a:fld>
            <a:endParaRPr lang="en-US"/>
          </a:p>
        </p:txBody>
      </p:sp>
    </p:spTree>
    <p:extLst>
      <p:ext uri="{BB962C8B-B14F-4D97-AF65-F5344CB8AC3E}">
        <p14:creationId xmlns:p14="http://schemas.microsoft.com/office/powerpoint/2010/main" val="981027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9C8D10-142A-4F42-ABEA-CD4672AA31AF}" type="datetimeFigureOut">
              <a:rPr lang="en-US" smtClean="0"/>
              <a:t>3/15/2019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B051B-7FCD-448F-B0A6-1DDB6E3D6216}" type="slidenum">
              <a:rPr lang="en-US" smtClean="0"/>
              <a:t>‹#›</a:t>
            </a:fld>
            <a:endParaRPr lang="en-US"/>
          </a:p>
        </p:txBody>
      </p:sp>
    </p:spTree>
    <p:extLst>
      <p:ext uri="{BB962C8B-B14F-4D97-AF65-F5344CB8AC3E}">
        <p14:creationId xmlns:p14="http://schemas.microsoft.com/office/powerpoint/2010/main" val="3223784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F9C8D10-142A-4F42-ABEA-CD4672AA31AF}" type="datetimeFigureOut">
              <a:rPr lang="en-US" smtClean="0"/>
              <a:t>3/15/2019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B051B-7FCD-448F-B0A6-1DDB6E3D6216}" type="slidenum">
              <a:rPr lang="en-US" smtClean="0"/>
              <a:t>‹#›</a:t>
            </a:fld>
            <a:endParaRPr lang="en-US"/>
          </a:p>
        </p:txBody>
      </p:sp>
    </p:spTree>
    <p:extLst>
      <p:ext uri="{BB962C8B-B14F-4D97-AF65-F5344CB8AC3E}">
        <p14:creationId xmlns:p14="http://schemas.microsoft.com/office/powerpoint/2010/main" val="584815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F9C8D10-142A-4F42-ABEA-CD4672AA31AF}" type="datetimeFigureOut">
              <a:rPr lang="en-US" smtClean="0"/>
              <a:t>3/15/2019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CB051B-7FCD-448F-B0A6-1DDB6E3D6216}" type="slidenum">
              <a:rPr lang="en-US" smtClean="0"/>
              <a:t>‹#›</a:t>
            </a:fld>
            <a:endParaRPr lang="en-US"/>
          </a:p>
        </p:txBody>
      </p:sp>
    </p:spTree>
    <p:extLst>
      <p:ext uri="{BB962C8B-B14F-4D97-AF65-F5344CB8AC3E}">
        <p14:creationId xmlns:p14="http://schemas.microsoft.com/office/powerpoint/2010/main" val="3413946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F9C8D10-142A-4F42-ABEA-CD4672AA31AF}" type="datetimeFigureOut">
              <a:rPr lang="en-US" smtClean="0"/>
              <a:t>3/15/2019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CB051B-7FCD-448F-B0A6-1DDB6E3D6216}" type="slidenum">
              <a:rPr lang="en-US" smtClean="0"/>
              <a:t>‹#›</a:t>
            </a:fld>
            <a:endParaRPr lang="en-US"/>
          </a:p>
        </p:txBody>
      </p:sp>
    </p:spTree>
    <p:extLst>
      <p:ext uri="{BB962C8B-B14F-4D97-AF65-F5344CB8AC3E}">
        <p14:creationId xmlns:p14="http://schemas.microsoft.com/office/powerpoint/2010/main" val="3053003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9C8D10-142A-4F42-ABEA-CD4672AA31AF}" type="datetimeFigureOut">
              <a:rPr lang="en-US" smtClean="0"/>
              <a:t>3/15/2019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CB051B-7FCD-448F-B0A6-1DDB6E3D6216}" type="slidenum">
              <a:rPr lang="en-US" smtClean="0"/>
              <a:t>‹#›</a:t>
            </a:fld>
            <a:endParaRPr lang="en-US"/>
          </a:p>
        </p:txBody>
      </p:sp>
    </p:spTree>
    <p:extLst>
      <p:ext uri="{BB962C8B-B14F-4D97-AF65-F5344CB8AC3E}">
        <p14:creationId xmlns:p14="http://schemas.microsoft.com/office/powerpoint/2010/main" val="4053311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9C8D10-142A-4F42-ABEA-CD4672AA31AF}" type="datetimeFigureOut">
              <a:rPr lang="en-US" smtClean="0"/>
              <a:t>3/15/2019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B051B-7FCD-448F-B0A6-1DDB6E3D6216}" type="slidenum">
              <a:rPr lang="en-US" smtClean="0"/>
              <a:t>‹#›</a:t>
            </a:fld>
            <a:endParaRPr lang="en-US"/>
          </a:p>
        </p:txBody>
      </p:sp>
    </p:spTree>
    <p:extLst>
      <p:ext uri="{BB962C8B-B14F-4D97-AF65-F5344CB8AC3E}">
        <p14:creationId xmlns:p14="http://schemas.microsoft.com/office/powerpoint/2010/main" val="1961253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9C8D10-142A-4F42-ABEA-CD4672AA31AF}" type="datetimeFigureOut">
              <a:rPr lang="en-US" smtClean="0"/>
              <a:t>3/15/2019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B051B-7FCD-448F-B0A6-1DDB6E3D6216}" type="slidenum">
              <a:rPr lang="en-US" smtClean="0"/>
              <a:t>‹#›</a:t>
            </a:fld>
            <a:endParaRPr lang="en-US"/>
          </a:p>
        </p:txBody>
      </p:sp>
    </p:spTree>
    <p:extLst>
      <p:ext uri="{BB962C8B-B14F-4D97-AF65-F5344CB8AC3E}">
        <p14:creationId xmlns:p14="http://schemas.microsoft.com/office/powerpoint/2010/main" val="894974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9C8D10-142A-4F42-ABEA-CD4672AA31AF}" type="datetimeFigureOut">
              <a:rPr lang="en-US" smtClean="0"/>
              <a:t>3/15/2019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CB051B-7FCD-448F-B0A6-1DDB6E3D6216}" type="slidenum">
              <a:rPr lang="en-US" smtClean="0"/>
              <a:t>‹#›</a:t>
            </a:fld>
            <a:endParaRPr lang="en-US"/>
          </a:p>
        </p:txBody>
      </p:sp>
    </p:spTree>
    <p:extLst>
      <p:ext uri="{BB962C8B-B14F-4D97-AF65-F5344CB8AC3E}">
        <p14:creationId xmlns:p14="http://schemas.microsoft.com/office/powerpoint/2010/main" val="20790206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980302"/>
            <a:ext cx="9144000" cy="3046988"/>
          </a:xfrm>
          <a:prstGeom prst="rect">
            <a:avLst/>
          </a:prstGeom>
          <a:noFill/>
        </p:spPr>
        <p:txBody>
          <a:bodyPr wrap="square" rtlCol="0">
            <a:spAutoFit/>
          </a:bodyPr>
          <a:lstStyle/>
          <a:p>
            <a:pPr algn="ctr"/>
            <a:r>
              <a:rPr lang="en-US" sz="96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Being OK in a </a:t>
            </a:r>
          </a:p>
          <a:p>
            <a:pPr algn="ctr"/>
            <a:r>
              <a:rPr lang="en-US" sz="96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Bad Situation</a:t>
            </a:r>
            <a:endParaRPr lang="en-US" sz="9600" dirty="0">
              <a:solidFill>
                <a:srgbClr val="FFFF00"/>
              </a:solidFill>
              <a:effectLst>
                <a:outerShdw blurRad="38100" dist="38100" dir="2700000" algn="tl">
                  <a:srgbClr val="000000">
                    <a:alpha val="43137"/>
                  </a:srgbClr>
                </a:outerShdw>
              </a:effectLst>
              <a:latin typeface="Bahnschrift SemiBold Condensed" panose="020B0502040204020203" pitchFamily="34" charset="0"/>
            </a:endParaRPr>
          </a:p>
        </p:txBody>
      </p:sp>
      <p:sp>
        <p:nvSpPr>
          <p:cNvPr id="3" name="TextBox 2"/>
          <p:cNvSpPr txBox="1"/>
          <p:nvPr/>
        </p:nvSpPr>
        <p:spPr>
          <a:xfrm>
            <a:off x="0" y="4436075"/>
            <a:ext cx="9144000" cy="1107996"/>
          </a:xfrm>
          <a:prstGeom prst="rect">
            <a:avLst/>
          </a:prstGeom>
          <a:noFill/>
        </p:spPr>
        <p:txBody>
          <a:bodyPr wrap="square" rtlCol="0">
            <a:spAutoFit/>
          </a:bodyPr>
          <a:lstStyle/>
          <a:p>
            <a:pPr algn="ctr"/>
            <a:r>
              <a:rPr lang="en-US" sz="66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1 Samuel 25</a:t>
            </a:r>
            <a:endParaRPr lang="en-US" sz="66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11521177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48281"/>
            <a:ext cx="8798011" cy="4524315"/>
          </a:xfrm>
          <a:prstGeom prst="rect">
            <a:avLst/>
          </a:prstGeom>
          <a:noFill/>
        </p:spPr>
        <p:txBody>
          <a:bodyPr wrap="square" rtlCol="0">
            <a:spAutoFit/>
          </a:bodyPr>
          <a:lstStyle/>
          <a:p>
            <a:pPr algn="ctr"/>
            <a:r>
              <a:rPr lang="en-US" sz="54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1  Samuel 25:9</a:t>
            </a:r>
          </a:p>
          <a:p>
            <a:pPr algn="ctr"/>
            <a:endParaRPr lang="en-US"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a:p>
            <a:pPr algn="ct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So when David’s young men came, they spoke to </a:t>
            </a:r>
            <a:r>
              <a:rPr lang="en-US" sz="5400" dirty="0" err="1"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Nabal</a:t>
            </a: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 according to all these words in the name of David, and waited. </a:t>
            </a:r>
            <a:endParaRPr lang="en-US" sz="54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2201292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48281"/>
            <a:ext cx="8798011" cy="5355312"/>
          </a:xfrm>
          <a:prstGeom prst="rect">
            <a:avLst/>
          </a:prstGeom>
          <a:noFill/>
        </p:spPr>
        <p:txBody>
          <a:bodyPr wrap="square" rtlCol="0">
            <a:spAutoFit/>
          </a:bodyPr>
          <a:lstStyle/>
          <a:p>
            <a:pPr algn="ctr"/>
            <a:r>
              <a:rPr lang="en-US" sz="54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1  Samuel 25:10</a:t>
            </a:r>
          </a:p>
          <a:p>
            <a:pPr algn="ctr"/>
            <a:endParaRPr lang="en-US"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a:p>
            <a:pPr algn="ct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Then </a:t>
            </a:r>
            <a:r>
              <a:rPr lang="en-US" sz="5400" dirty="0" err="1"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Nabal</a:t>
            </a: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 answered David’s servants, and said, “Who is David, and who is the son of Jesse? There are many servants nowadays who break away each one from his master. </a:t>
            </a:r>
            <a:endParaRPr lang="en-US" sz="54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27827837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48281"/>
            <a:ext cx="8798011" cy="5355312"/>
          </a:xfrm>
          <a:prstGeom prst="rect">
            <a:avLst/>
          </a:prstGeom>
          <a:noFill/>
        </p:spPr>
        <p:txBody>
          <a:bodyPr wrap="square" rtlCol="0">
            <a:spAutoFit/>
          </a:bodyPr>
          <a:lstStyle/>
          <a:p>
            <a:pPr algn="ctr"/>
            <a:r>
              <a:rPr lang="en-US" sz="54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1  Samuel 25:11</a:t>
            </a:r>
          </a:p>
          <a:p>
            <a:pPr algn="ctr"/>
            <a:endParaRPr lang="en-US"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a:p>
            <a:pPr algn="ct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Shall I then take my bread and my water and my meat that I have killed for my shearers, and give it to men when I do not know where they are from?” </a:t>
            </a:r>
            <a:endParaRPr lang="en-US" sz="54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4037591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48281"/>
            <a:ext cx="8798011" cy="3693319"/>
          </a:xfrm>
          <a:prstGeom prst="rect">
            <a:avLst/>
          </a:prstGeom>
          <a:noFill/>
        </p:spPr>
        <p:txBody>
          <a:bodyPr wrap="square" rtlCol="0">
            <a:spAutoFit/>
          </a:bodyPr>
          <a:lstStyle/>
          <a:p>
            <a:pPr algn="ctr"/>
            <a:r>
              <a:rPr lang="en-US" sz="54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1  Samuel 25:12</a:t>
            </a:r>
          </a:p>
          <a:p>
            <a:pPr algn="ctr"/>
            <a:endParaRPr lang="en-US"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a:p>
            <a:pPr algn="ct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So David’s young men turned on their heels and went back; and they came and told him all these words. </a:t>
            </a:r>
            <a:endParaRPr lang="en-US" sz="54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7994669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48281"/>
            <a:ext cx="8798011" cy="6186309"/>
          </a:xfrm>
          <a:prstGeom prst="rect">
            <a:avLst/>
          </a:prstGeom>
          <a:noFill/>
        </p:spPr>
        <p:txBody>
          <a:bodyPr wrap="square" rtlCol="0">
            <a:spAutoFit/>
          </a:bodyPr>
          <a:lstStyle/>
          <a:p>
            <a:pPr algn="ctr"/>
            <a:r>
              <a:rPr lang="en-US" sz="54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1  Samuel 25:13</a:t>
            </a:r>
          </a:p>
          <a:p>
            <a:pPr algn="ctr"/>
            <a:endParaRPr lang="en-US"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a:p>
            <a:pPr algn="ct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Then David said to his men, “Every man gird on his sword.” So every man girded on his sword, and David also girded on his sword. And about four hundred men went with David, and two hundred stayed with the supplies. </a:t>
            </a:r>
            <a:endParaRPr lang="en-US" sz="54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20578214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48281"/>
            <a:ext cx="8798011" cy="4524315"/>
          </a:xfrm>
          <a:prstGeom prst="rect">
            <a:avLst/>
          </a:prstGeom>
          <a:noFill/>
        </p:spPr>
        <p:txBody>
          <a:bodyPr wrap="square" rtlCol="0">
            <a:spAutoFit/>
          </a:bodyPr>
          <a:lstStyle/>
          <a:p>
            <a:pPr algn="ctr"/>
            <a:r>
              <a:rPr lang="en-US" sz="54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1  Samuel 25:14</a:t>
            </a:r>
          </a:p>
          <a:p>
            <a:pPr algn="ctr"/>
            <a:endParaRPr lang="en-US"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a:p>
            <a:pPr algn="ct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Now one of the young men told Abigail, </a:t>
            </a:r>
            <a:r>
              <a:rPr lang="en-US" sz="5400" dirty="0" err="1"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Nabal’s</a:t>
            </a: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 wife, saying, “Look, David sent messengers from the wilderness to greet our master; and he reviled them. </a:t>
            </a:r>
            <a:endParaRPr lang="en-US" sz="54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15192335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48281"/>
            <a:ext cx="8798011" cy="4524315"/>
          </a:xfrm>
          <a:prstGeom prst="rect">
            <a:avLst/>
          </a:prstGeom>
          <a:noFill/>
        </p:spPr>
        <p:txBody>
          <a:bodyPr wrap="square" rtlCol="0">
            <a:spAutoFit/>
          </a:bodyPr>
          <a:lstStyle/>
          <a:p>
            <a:pPr algn="ctr"/>
            <a:r>
              <a:rPr lang="en-US" sz="54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1  Samuel 25:15</a:t>
            </a:r>
          </a:p>
          <a:p>
            <a:pPr algn="ctr"/>
            <a:endParaRPr lang="en-US"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a:p>
            <a:pPr algn="ct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But the men were very good to us, and we were not hurt, nor did we miss anything as long as we accompanied them, when we were in the fields. </a:t>
            </a:r>
            <a:endParaRPr lang="en-US" sz="54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27816678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48281"/>
            <a:ext cx="8798011" cy="3693319"/>
          </a:xfrm>
          <a:prstGeom prst="rect">
            <a:avLst/>
          </a:prstGeom>
          <a:noFill/>
        </p:spPr>
        <p:txBody>
          <a:bodyPr wrap="square" rtlCol="0">
            <a:spAutoFit/>
          </a:bodyPr>
          <a:lstStyle/>
          <a:p>
            <a:pPr algn="ctr"/>
            <a:r>
              <a:rPr lang="en-US" sz="54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1  Samuel 25:16</a:t>
            </a:r>
          </a:p>
          <a:p>
            <a:pPr algn="ctr"/>
            <a:endParaRPr lang="en-US"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a:p>
            <a:pPr algn="ct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They were a wall to us both by night and day, all the time we were with them keeping the sheep. </a:t>
            </a:r>
            <a:endParaRPr lang="en-US" sz="54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6436264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48281"/>
            <a:ext cx="8798011" cy="6186309"/>
          </a:xfrm>
          <a:prstGeom prst="rect">
            <a:avLst/>
          </a:prstGeom>
          <a:noFill/>
        </p:spPr>
        <p:txBody>
          <a:bodyPr wrap="square" rtlCol="0">
            <a:spAutoFit/>
          </a:bodyPr>
          <a:lstStyle/>
          <a:p>
            <a:pPr algn="ctr"/>
            <a:r>
              <a:rPr lang="en-US" sz="54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1  Samuel 25:17</a:t>
            </a:r>
          </a:p>
          <a:p>
            <a:pPr algn="ctr"/>
            <a:endParaRPr lang="en-US"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a:p>
            <a:pPr algn="ct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Now therefore, know and consider what you will do, for harm is determined against our master and against all his household. For he is such a scoundrel that one cannot speak to him.” </a:t>
            </a:r>
            <a:endParaRPr lang="en-US" sz="54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18214950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48281"/>
            <a:ext cx="8798011" cy="6586418"/>
          </a:xfrm>
          <a:prstGeom prst="rect">
            <a:avLst/>
          </a:prstGeom>
          <a:noFill/>
        </p:spPr>
        <p:txBody>
          <a:bodyPr wrap="square" rtlCol="0">
            <a:spAutoFit/>
          </a:bodyPr>
          <a:lstStyle/>
          <a:p>
            <a:pPr algn="ctr"/>
            <a:r>
              <a:rPr lang="en-US" sz="54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1  Samuel 25:18</a:t>
            </a:r>
          </a:p>
          <a:p>
            <a:pPr algn="ctr"/>
            <a:endParaRPr lang="en-US"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a:p>
            <a:pPr algn="ctr"/>
            <a:r>
              <a:rPr lang="en-US" sz="50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Then Abigail made haste and took two hundred loaves of bread, two skins of wine, five sheep already dressed, five </a:t>
            </a:r>
            <a:r>
              <a:rPr lang="en-US" sz="5000" dirty="0" err="1"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seahs</a:t>
            </a:r>
            <a:r>
              <a:rPr lang="en-US" sz="50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 of roasted grain, one hundred clusters of raisins, and two hundred cakes of figs, and loaded them on donkeys. </a:t>
            </a:r>
            <a:endParaRPr lang="en-US" sz="50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19880737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48281"/>
            <a:ext cx="8798011" cy="5355312"/>
          </a:xfrm>
          <a:prstGeom prst="rect">
            <a:avLst/>
          </a:prstGeom>
          <a:noFill/>
        </p:spPr>
        <p:txBody>
          <a:bodyPr wrap="square" rtlCol="0">
            <a:spAutoFit/>
          </a:bodyPr>
          <a:lstStyle/>
          <a:p>
            <a:pPr algn="ctr"/>
            <a:r>
              <a:rPr lang="en-US" sz="54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1  Samuel 25:1</a:t>
            </a:r>
          </a:p>
          <a:p>
            <a:pPr algn="ctr"/>
            <a:endParaRPr lang="en-US"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a:p>
            <a:pPr algn="ct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Then Samuel died; and the Israelites gathered together and lamented for him, and buried him at his home in Ramah. And David arose and went down to the Wilderness of </a:t>
            </a:r>
            <a:r>
              <a:rPr lang="en-US" sz="5400" dirty="0" err="1"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Paran</a:t>
            </a: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 </a:t>
            </a:r>
            <a:endParaRPr lang="en-US" sz="54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17909396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48281"/>
            <a:ext cx="8798011" cy="3693319"/>
          </a:xfrm>
          <a:prstGeom prst="rect">
            <a:avLst/>
          </a:prstGeom>
          <a:noFill/>
        </p:spPr>
        <p:txBody>
          <a:bodyPr wrap="square" rtlCol="0">
            <a:spAutoFit/>
          </a:bodyPr>
          <a:lstStyle/>
          <a:p>
            <a:pPr algn="ctr"/>
            <a:r>
              <a:rPr lang="en-US" sz="54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1  Samuel 25:19</a:t>
            </a:r>
          </a:p>
          <a:p>
            <a:pPr algn="ctr"/>
            <a:endParaRPr lang="en-US"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a:p>
            <a:pPr algn="ct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And she said to her servants, “Go on before me; see, I am coming after you.” But she did not tell her husband </a:t>
            </a:r>
            <a:r>
              <a:rPr lang="en-US" sz="5400" dirty="0" err="1"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Nabal</a:t>
            </a: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 </a:t>
            </a:r>
            <a:endParaRPr lang="en-US" sz="54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22694623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48281"/>
            <a:ext cx="8798011" cy="5355312"/>
          </a:xfrm>
          <a:prstGeom prst="rect">
            <a:avLst/>
          </a:prstGeom>
          <a:noFill/>
        </p:spPr>
        <p:txBody>
          <a:bodyPr wrap="square" rtlCol="0">
            <a:spAutoFit/>
          </a:bodyPr>
          <a:lstStyle/>
          <a:p>
            <a:pPr algn="ctr"/>
            <a:r>
              <a:rPr lang="en-US" sz="54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1  Samuel 25:20</a:t>
            </a:r>
          </a:p>
          <a:p>
            <a:pPr algn="ctr"/>
            <a:endParaRPr lang="en-US"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a:p>
            <a:pPr algn="ct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So it was, as she rode on the donkey, that she went down under cover of the hill; and there were David and his men, coming down toward her, and she met them. </a:t>
            </a:r>
            <a:endParaRPr lang="en-US" sz="54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419443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48281"/>
            <a:ext cx="8798011" cy="5355312"/>
          </a:xfrm>
          <a:prstGeom prst="rect">
            <a:avLst/>
          </a:prstGeom>
          <a:noFill/>
        </p:spPr>
        <p:txBody>
          <a:bodyPr wrap="square" rtlCol="0">
            <a:spAutoFit/>
          </a:bodyPr>
          <a:lstStyle/>
          <a:p>
            <a:pPr algn="ctr"/>
            <a:r>
              <a:rPr lang="en-US" sz="54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1  Samuel 25:21</a:t>
            </a:r>
          </a:p>
          <a:p>
            <a:pPr algn="ctr"/>
            <a:endParaRPr lang="en-US"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a:p>
            <a:pPr algn="ct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Now David had said, “Surely in vain I have protected all that this fellow has in the wilderness, so that nothing was missed of all that belongs to him. And he has repaid me evil for good. </a:t>
            </a:r>
            <a:endParaRPr lang="en-US" sz="54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41592711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48281"/>
            <a:ext cx="8798011" cy="4524315"/>
          </a:xfrm>
          <a:prstGeom prst="rect">
            <a:avLst/>
          </a:prstGeom>
          <a:noFill/>
        </p:spPr>
        <p:txBody>
          <a:bodyPr wrap="square" rtlCol="0">
            <a:spAutoFit/>
          </a:bodyPr>
          <a:lstStyle/>
          <a:p>
            <a:pPr algn="ctr"/>
            <a:r>
              <a:rPr lang="en-US" sz="54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1  Samuel 25:22</a:t>
            </a:r>
          </a:p>
          <a:p>
            <a:pPr algn="ctr"/>
            <a:endParaRPr lang="en-US"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a:p>
            <a:pPr algn="ct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May God do so, and more also, to the enemies of David, if I leave one male of all who belong to him by morning light.” </a:t>
            </a:r>
            <a:endParaRPr lang="en-US" sz="54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3078075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48281"/>
            <a:ext cx="8798011" cy="4524315"/>
          </a:xfrm>
          <a:prstGeom prst="rect">
            <a:avLst/>
          </a:prstGeom>
          <a:noFill/>
        </p:spPr>
        <p:txBody>
          <a:bodyPr wrap="square" rtlCol="0">
            <a:spAutoFit/>
          </a:bodyPr>
          <a:lstStyle/>
          <a:p>
            <a:pPr algn="ctr"/>
            <a:r>
              <a:rPr lang="en-US" sz="54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1  Samuel 25:23</a:t>
            </a:r>
          </a:p>
          <a:p>
            <a:pPr algn="ctr"/>
            <a:endParaRPr lang="en-US"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a:p>
            <a:pPr algn="ct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Now when Abigail saw David, she dismounted quickly from the donkey, fell on her face before David, and bowed down to the ground. </a:t>
            </a:r>
            <a:endParaRPr lang="en-US" sz="54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2060024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48281"/>
            <a:ext cx="8798011" cy="5355312"/>
          </a:xfrm>
          <a:prstGeom prst="rect">
            <a:avLst/>
          </a:prstGeom>
          <a:noFill/>
        </p:spPr>
        <p:txBody>
          <a:bodyPr wrap="square" rtlCol="0">
            <a:spAutoFit/>
          </a:bodyPr>
          <a:lstStyle/>
          <a:p>
            <a:pPr algn="ctr"/>
            <a:r>
              <a:rPr lang="en-US" sz="54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1  Samuel 25:24</a:t>
            </a:r>
          </a:p>
          <a:p>
            <a:pPr algn="ctr"/>
            <a:endParaRPr lang="en-US"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a:p>
            <a:pPr algn="ct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So she fell at his feet and said: “On me, my lord, on me let this iniquity be! And please let your maidservant speak in your ears, and hear the words of your maidservant. </a:t>
            </a:r>
            <a:endParaRPr lang="en-US" sz="54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29460444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48281"/>
            <a:ext cx="8798011" cy="6186309"/>
          </a:xfrm>
          <a:prstGeom prst="rect">
            <a:avLst/>
          </a:prstGeom>
          <a:noFill/>
        </p:spPr>
        <p:txBody>
          <a:bodyPr wrap="square" rtlCol="0">
            <a:spAutoFit/>
          </a:bodyPr>
          <a:lstStyle/>
          <a:p>
            <a:pPr algn="ctr"/>
            <a:r>
              <a:rPr lang="en-US" sz="54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1  Samuel 25:25</a:t>
            </a:r>
          </a:p>
          <a:p>
            <a:pPr algn="ctr"/>
            <a:endParaRPr lang="en-US"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a:p>
            <a:pPr algn="ct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Please, let not my lord regard this scoundrel </a:t>
            </a:r>
            <a:r>
              <a:rPr lang="en-US" sz="5400" dirty="0" err="1"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Nabal</a:t>
            </a: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 For as his name is, so is he: </a:t>
            </a:r>
            <a:r>
              <a:rPr lang="en-US" sz="5400" dirty="0" err="1"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Nabal</a:t>
            </a: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 is his name, and folly is with him! But I, your maidservant, did not see the young men of my lord whom you sent. </a:t>
            </a:r>
            <a:endParaRPr lang="en-US" sz="54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211898966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48281"/>
            <a:ext cx="8798011" cy="5632311"/>
          </a:xfrm>
          <a:prstGeom prst="rect">
            <a:avLst/>
          </a:prstGeom>
          <a:noFill/>
        </p:spPr>
        <p:txBody>
          <a:bodyPr wrap="square" rtlCol="0">
            <a:spAutoFit/>
          </a:bodyPr>
          <a:lstStyle/>
          <a:p>
            <a:pPr algn="ctr"/>
            <a:r>
              <a:rPr lang="en-US" sz="54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1  Samuel 25:26</a:t>
            </a:r>
          </a:p>
          <a:p>
            <a:pPr algn="ctr"/>
            <a:endParaRPr lang="en-US"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a:p>
            <a:pPr algn="ctr"/>
            <a:r>
              <a:rPr lang="en-US" sz="48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Now therefore, my lord, as the Lord lives and as your soul lives, since the Lord has held you back from coming to bloodshed and from avenging yourself with your own hand, now then, let your enemies and those who seek harm for my lord be as </a:t>
            </a:r>
            <a:r>
              <a:rPr lang="en-US" sz="4800" dirty="0" err="1"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Nabal</a:t>
            </a:r>
            <a:r>
              <a:rPr lang="en-US" sz="48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 </a:t>
            </a:r>
            <a:endParaRPr lang="en-US" sz="48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7617569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48281"/>
            <a:ext cx="8798011" cy="4524315"/>
          </a:xfrm>
          <a:prstGeom prst="rect">
            <a:avLst/>
          </a:prstGeom>
          <a:noFill/>
        </p:spPr>
        <p:txBody>
          <a:bodyPr wrap="square" rtlCol="0">
            <a:spAutoFit/>
          </a:bodyPr>
          <a:lstStyle/>
          <a:p>
            <a:pPr algn="ctr"/>
            <a:r>
              <a:rPr lang="en-US" sz="54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1  Samuel 25:27</a:t>
            </a:r>
          </a:p>
          <a:p>
            <a:pPr algn="ctr"/>
            <a:endParaRPr lang="en-US"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a:p>
            <a:pPr algn="ct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And now this present which your maidservant has brought to my lord, let it be given to the young men who follow my lord. </a:t>
            </a:r>
            <a:endParaRPr lang="en-US" sz="54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63540755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48281"/>
            <a:ext cx="8798011" cy="5816977"/>
          </a:xfrm>
          <a:prstGeom prst="rect">
            <a:avLst/>
          </a:prstGeom>
          <a:noFill/>
        </p:spPr>
        <p:txBody>
          <a:bodyPr wrap="square" rtlCol="0">
            <a:spAutoFit/>
          </a:bodyPr>
          <a:lstStyle/>
          <a:p>
            <a:pPr algn="ctr"/>
            <a:r>
              <a:rPr lang="en-US" sz="54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1  Samuel 25:28</a:t>
            </a:r>
          </a:p>
          <a:p>
            <a:pPr algn="ctr"/>
            <a:endParaRPr lang="en-US"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a:p>
            <a:pPr algn="ctr"/>
            <a:r>
              <a:rPr lang="en-US" sz="5000" dirty="0">
                <a:solidFill>
                  <a:schemeClr val="bg1"/>
                </a:solidFill>
                <a:effectLst>
                  <a:outerShdw blurRad="38100" dist="38100" dir="2700000" algn="tl">
                    <a:srgbClr val="000000">
                      <a:alpha val="43137"/>
                    </a:srgbClr>
                  </a:outerShdw>
                </a:effectLst>
                <a:latin typeface="Bahnschrift SemiBold Condensed" panose="020B0502040204020203" pitchFamily="34" charset="0"/>
              </a:rPr>
              <a:t>P</a:t>
            </a:r>
            <a:r>
              <a:rPr lang="en-US" sz="50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lease forgive the trespass of your maidservant. For the Lord will certainly make for my lord an enduring house, because my lord fights the battles of the Lord, and evil is not found in you throughout your days. </a:t>
            </a:r>
            <a:endParaRPr lang="en-US" sz="50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30004827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48281"/>
            <a:ext cx="8798011" cy="5355312"/>
          </a:xfrm>
          <a:prstGeom prst="rect">
            <a:avLst/>
          </a:prstGeom>
          <a:noFill/>
        </p:spPr>
        <p:txBody>
          <a:bodyPr wrap="square" rtlCol="0">
            <a:spAutoFit/>
          </a:bodyPr>
          <a:lstStyle/>
          <a:p>
            <a:pPr algn="ctr"/>
            <a:r>
              <a:rPr lang="en-US" sz="54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1  Samuel 25:2</a:t>
            </a:r>
          </a:p>
          <a:p>
            <a:pPr algn="ctr"/>
            <a:endParaRPr lang="en-US"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a:p>
            <a:pPr algn="ct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Now there was a man in </a:t>
            </a:r>
            <a:r>
              <a:rPr lang="en-US" sz="5400" dirty="0" err="1"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Maon</a:t>
            </a: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 whose business was in Carmel, and the man was very rich. He had three thousand sheep and a thousand goats. And he was shearing his sheep in Carmel. </a:t>
            </a:r>
            <a:endParaRPr lang="en-US" sz="54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27114458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48281"/>
            <a:ext cx="8798011" cy="6186309"/>
          </a:xfrm>
          <a:prstGeom prst="rect">
            <a:avLst/>
          </a:prstGeom>
          <a:noFill/>
        </p:spPr>
        <p:txBody>
          <a:bodyPr wrap="square" rtlCol="0">
            <a:spAutoFit/>
          </a:bodyPr>
          <a:lstStyle/>
          <a:p>
            <a:pPr algn="ctr"/>
            <a:r>
              <a:rPr lang="en-US" sz="54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1  Samuel 25:29</a:t>
            </a:r>
          </a:p>
          <a:p>
            <a:pPr algn="ctr"/>
            <a:endParaRPr lang="en-US"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a:p>
            <a:pPr algn="ct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Yet a man has risen to pursue you and seek your life, but the life of my lord shall be bound in the bundle of the living with the Lord your God; and the lives of your enemies He shall sling out, as from the pocket of a sling. </a:t>
            </a:r>
            <a:endParaRPr lang="en-US" sz="54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103959950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48281"/>
            <a:ext cx="8798011" cy="5355312"/>
          </a:xfrm>
          <a:prstGeom prst="rect">
            <a:avLst/>
          </a:prstGeom>
          <a:noFill/>
        </p:spPr>
        <p:txBody>
          <a:bodyPr wrap="square" rtlCol="0">
            <a:spAutoFit/>
          </a:bodyPr>
          <a:lstStyle/>
          <a:p>
            <a:pPr algn="ctr"/>
            <a:r>
              <a:rPr lang="en-US" sz="54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1  Samuel 25:30</a:t>
            </a:r>
          </a:p>
          <a:p>
            <a:pPr algn="ctr"/>
            <a:endParaRPr lang="en-US"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a:p>
            <a:pPr algn="ct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And it shall come to pass, when the Lord has done for my lord according to all the good that He has spoken concerning you, and has appointed you ruler over Israel, </a:t>
            </a:r>
            <a:endParaRPr lang="en-US" sz="54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6595808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48281"/>
            <a:ext cx="8798011" cy="5816977"/>
          </a:xfrm>
          <a:prstGeom prst="rect">
            <a:avLst/>
          </a:prstGeom>
          <a:noFill/>
        </p:spPr>
        <p:txBody>
          <a:bodyPr wrap="square" rtlCol="0">
            <a:spAutoFit/>
          </a:bodyPr>
          <a:lstStyle/>
          <a:p>
            <a:pPr algn="ctr"/>
            <a:r>
              <a:rPr lang="en-US" sz="54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1  Samuel 25:31</a:t>
            </a:r>
          </a:p>
          <a:p>
            <a:pPr algn="ctr"/>
            <a:endParaRPr lang="en-US"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a:p>
            <a:pPr algn="ctr"/>
            <a:r>
              <a:rPr lang="en-US" sz="50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that this will be no grief to you, nor offense of heart to my lord, either that you have shed blood without cause, or that my lord has avenged himself. But when the Lord has dealt well with my lord, then remember your maidservant.” </a:t>
            </a:r>
            <a:endParaRPr lang="en-US" sz="50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23464986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48281"/>
            <a:ext cx="8798011" cy="3693319"/>
          </a:xfrm>
          <a:prstGeom prst="rect">
            <a:avLst/>
          </a:prstGeom>
          <a:noFill/>
        </p:spPr>
        <p:txBody>
          <a:bodyPr wrap="square" rtlCol="0">
            <a:spAutoFit/>
          </a:bodyPr>
          <a:lstStyle/>
          <a:p>
            <a:pPr algn="ctr"/>
            <a:r>
              <a:rPr lang="en-US" sz="54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1  Samuel 25:32</a:t>
            </a:r>
          </a:p>
          <a:p>
            <a:pPr algn="ctr"/>
            <a:endParaRPr lang="en-US"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a:p>
            <a:pPr algn="ct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Then David said to Abigail: “Blessed is the Lord God of Israel, who sent you this day to meet me! </a:t>
            </a:r>
            <a:endParaRPr lang="en-US" sz="54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256250117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48281"/>
            <a:ext cx="8798011" cy="5355312"/>
          </a:xfrm>
          <a:prstGeom prst="rect">
            <a:avLst/>
          </a:prstGeom>
          <a:noFill/>
        </p:spPr>
        <p:txBody>
          <a:bodyPr wrap="square" rtlCol="0">
            <a:spAutoFit/>
          </a:bodyPr>
          <a:lstStyle/>
          <a:p>
            <a:pPr algn="ctr"/>
            <a:r>
              <a:rPr lang="en-US" sz="54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1  Samuel 25:33</a:t>
            </a:r>
          </a:p>
          <a:p>
            <a:pPr algn="ctr"/>
            <a:endParaRPr lang="en-US"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a:p>
            <a:pPr algn="ct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And blessed is your advice and blessed are you, because you have kept me this day from coming to bloodshed and from avenging myself with my own hand.</a:t>
            </a:r>
            <a:endParaRPr lang="en-US" sz="54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342775826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48281"/>
            <a:ext cx="8798011" cy="6186309"/>
          </a:xfrm>
          <a:prstGeom prst="rect">
            <a:avLst/>
          </a:prstGeom>
          <a:noFill/>
        </p:spPr>
        <p:txBody>
          <a:bodyPr wrap="square" rtlCol="0">
            <a:spAutoFit/>
          </a:bodyPr>
          <a:lstStyle/>
          <a:p>
            <a:pPr algn="ctr"/>
            <a:r>
              <a:rPr lang="en-US" sz="54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1  Samuel 25:34</a:t>
            </a:r>
          </a:p>
          <a:p>
            <a:pPr algn="ctr"/>
            <a:endParaRPr lang="en-US"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a:p>
            <a:pPr algn="ct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For indeed, as the Lord God of Israel lives, who has kept me back from hurting you, unless you had hurried and come to meet me, surely by morning light no males would have been left to </a:t>
            </a:r>
            <a:r>
              <a:rPr lang="en-US" sz="5400" dirty="0" err="1"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Nabal</a:t>
            </a: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 </a:t>
            </a:r>
            <a:endParaRPr lang="en-US" sz="54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311264236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48281"/>
            <a:ext cx="8798011" cy="5355312"/>
          </a:xfrm>
          <a:prstGeom prst="rect">
            <a:avLst/>
          </a:prstGeom>
          <a:noFill/>
        </p:spPr>
        <p:txBody>
          <a:bodyPr wrap="square" rtlCol="0">
            <a:spAutoFit/>
          </a:bodyPr>
          <a:lstStyle/>
          <a:p>
            <a:pPr algn="ctr"/>
            <a:r>
              <a:rPr lang="en-US" sz="54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1  Samuel 25:35</a:t>
            </a:r>
          </a:p>
          <a:p>
            <a:pPr algn="ctr"/>
            <a:endParaRPr lang="en-US"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a:p>
            <a:pPr algn="ct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So David received from her hand what she had brought him, and said to her, “Go up in peace to your house. See, I have heeded your voice and respected your person.” </a:t>
            </a:r>
            <a:endParaRPr lang="en-US" sz="54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239916129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48281"/>
            <a:ext cx="8798011" cy="5816977"/>
          </a:xfrm>
          <a:prstGeom prst="rect">
            <a:avLst/>
          </a:prstGeom>
          <a:noFill/>
        </p:spPr>
        <p:txBody>
          <a:bodyPr wrap="square" rtlCol="0">
            <a:spAutoFit/>
          </a:bodyPr>
          <a:lstStyle/>
          <a:p>
            <a:pPr algn="ctr"/>
            <a:r>
              <a:rPr lang="en-US" sz="54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1  Samuel 25:36</a:t>
            </a:r>
          </a:p>
          <a:p>
            <a:pPr algn="ctr"/>
            <a:endParaRPr lang="en-US"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a:p>
            <a:pPr algn="ctr"/>
            <a:r>
              <a:rPr lang="en-US" sz="50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Now Abigail went to </a:t>
            </a:r>
            <a:r>
              <a:rPr lang="en-US" sz="5000" dirty="0" err="1"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Nabal</a:t>
            </a:r>
            <a:r>
              <a:rPr lang="en-US" sz="50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 and there he was, holding a feast in his house, like the feast of a king. And </a:t>
            </a:r>
            <a:r>
              <a:rPr lang="en-US" sz="5000" dirty="0" err="1"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Nabal’s</a:t>
            </a:r>
            <a:r>
              <a:rPr lang="en-US" sz="50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 heart was merry within him, for he was very drunk; therefore she told him nothing, little or much, until morning light. </a:t>
            </a:r>
            <a:endParaRPr lang="en-US" sz="50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98195242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48281"/>
            <a:ext cx="8798011" cy="5355312"/>
          </a:xfrm>
          <a:prstGeom prst="rect">
            <a:avLst/>
          </a:prstGeom>
          <a:noFill/>
        </p:spPr>
        <p:txBody>
          <a:bodyPr wrap="square" rtlCol="0">
            <a:spAutoFit/>
          </a:bodyPr>
          <a:lstStyle/>
          <a:p>
            <a:pPr algn="ctr"/>
            <a:r>
              <a:rPr lang="en-US" sz="54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1  Samuel 25:37</a:t>
            </a:r>
          </a:p>
          <a:p>
            <a:pPr algn="ctr"/>
            <a:endParaRPr lang="en-US"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a:p>
            <a:pPr algn="ct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So it was, in the morning, when the wine had gone from </a:t>
            </a:r>
            <a:r>
              <a:rPr lang="en-US" sz="5400" dirty="0" err="1"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Nabal</a:t>
            </a: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 and his wife had told him these things, that his heart died within him, and he became like a stone. </a:t>
            </a:r>
            <a:endParaRPr lang="en-US" sz="54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394496177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48281"/>
            <a:ext cx="8798011" cy="3693319"/>
          </a:xfrm>
          <a:prstGeom prst="rect">
            <a:avLst/>
          </a:prstGeom>
          <a:noFill/>
        </p:spPr>
        <p:txBody>
          <a:bodyPr wrap="square" rtlCol="0">
            <a:spAutoFit/>
          </a:bodyPr>
          <a:lstStyle/>
          <a:p>
            <a:pPr algn="ctr"/>
            <a:r>
              <a:rPr lang="en-US" sz="54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1  Samuel 25:38</a:t>
            </a:r>
          </a:p>
          <a:p>
            <a:pPr algn="ctr"/>
            <a:endParaRPr lang="en-US"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a:p>
            <a:pPr algn="ct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Then it happened, after about ten </a:t>
            </a:r>
          </a:p>
          <a:p>
            <a:pPr algn="ct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days, that the Lord struck </a:t>
            </a:r>
            <a:r>
              <a:rPr lang="en-US" sz="5400" dirty="0" err="1"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Nabal</a:t>
            </a: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 and he died. </a:t>
            </a:r>
            <a:endParaRPr lang="en-US" sz="54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31569910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48281"/>
            <a:ext cx="8798011" cy="6186309"/>
          </a:xfrm>
          <a:prstGeom prst="rect">
            <a:avLst/>
          </a:prstGeom>
          <a:noFill/>
        </p:spPr>
        <p:txBody>
          <a:bodyPr wrap="square" rtlCol="0">
            <a:spAutoFit/>
          </a:bodyPr>
          <a:lstStyle/>
          <a:p>
            <a:pPr algn="ctr"/>
            <a:r>
              <a:rPr lang="en-US" sz="54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1  Samuel 25:3</a:t>
            </a:r>
          </a:p>
          <a:p>
            <a:pPr algn="ctr"/>
            <a:endParaRPr lang="en-US"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a:p>
            <a:pPr algn="ct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The name of the man was </a:t>
            </a:r>
            <a:r>
              <a:rPr lang="en-US" sz="5400" dirty="0" err="1"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Nabal</a:t>
            </a: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 and the name of his wife Abigail. And she was a woman of good understanding and beautiful appearance; but the man was harsh and evil in his doings. He was of the house of Caleb. </a:t>
            </a:r>
            <a:endParaRPr lang="en-US" sz="54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335973433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48281"/>
            <a:ext cx="8798011" cy="6155531"/>
          </a:xfrm>
          <a:prstGeom prst="rect">
            <a:avLst/>
          </a:prstGeom>
          <a:noFill/>
        </p:spPr>
        <p:txBody>
          <a:bodyPr wrap="square" rtlCol="0">
            <a:spAutoFit/>
          </a:bodyPr>
          <a:lstStyle/>
          <a:p>
            <a:pPr algn="ctr"/>
            <a:r>
              <a:rPr lang="en-US" sz="54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1  Samuel 25:39</a:t>
            </a:r>
          </a:p>
          <a:p>
            <a:pPr algn="ctr"/>
            <a:endParaRPr lang="en-US"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a:p>
            <a:pPr algn="ctr"/>
            <a:r>
              <a:rPr lang="en-US" sz="46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So when David heard that </a:t>
            </a:r>
            <a:r>
              <a:rPr lang="en-US" sz="4600" dirty="0" err="1"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Nabal</a:t>
            </a:r>
            <a:r>
              <a:rPr lang="en-US" sz="46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 was dead, he said, “Blessed be the Lord, who has pleaded the cause of my reproach from the hand of </a:t>
            </a:r>
            <a:r>
              <a:rPr lang="en-US" sz="4600" dirty="0" err="1"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Nabal</a:t>
            </a:r>
            <a:r>
              <a:rPr lang="en-US" sz="46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 and has kept His servant from evil! For the Lord has returned the wickedness of </a:t>
            </a:r>
            <a:r>
              <a:rPr lang="en-US" sz="4600" dirty="0" err="1"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Nabal</a:t>
            </a:r>
            <a:r>
              <a:rPr lang="en-US" sz="46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 on his own head.” And David sent and proposed to Abigail, to take her as his wife. </a:t>
            </a:r>
            <a:endParaRPr lang="en-US" sz="46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43925729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48281"/>
            <a:ext cx="8798011" cy="4524315"/>
          </a:xfrm>
          <a:prstGeom prst="rect">
            <a:avLst/>
          </a:prstGeom>
          <a:noFill/>
        </p:spPr>
        <p:txBody>
          <a:bodyPr wrap="square" rtlCol="0">
            <a:spAutoFit/>
          </a:bodyPr>
          <a:lstStyle/>
          <a:p>
            <a:pPr algn="ctr"/>
            <a:r>
              <a:rPr lang="en-US" sz="54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1  Samuel 25:40</a:t>
            </a:r>
          </a:p>
          <a:p>
            <a:pPr algn="ctr"/>
            <a:endParaRPr lang="en-US"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a:p>
            <a:pPr algn="ct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When the servants of David had come to Abigail at Carmel, they spoke to her saying, “David sent us to you, to ask you to become his wife.” </a:t>
            </a:r>
            <a:endParaRPr lang="en-US" sz="54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164790927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48281"/>
            <a:ext cx="8798011" cy="4524315"/>
          </a:xfrm>
          <a:prstGeom prst="rect">
            <a:avLst/>
          </a:prstGeom>
          <a:noFill/>
        </p:spPr>
        <p:txBody>
          <a:bodyPr wrap="square" rtlCol="0">
            <a:spAutoFit/>
          </a:bodyPr>
          <a:lstStyle/>
          <a:p>
            <a:pPr algn="ctr"/>
            <a:r>
              <a:rPr lang="en-US" sz="54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1  Samuel 25:41</a:t>
            </a:r>
          </a:p>
          <a:p>
            <a:pPr algn="ctr"/>
            <a:endParaRPr lang="en-US"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a:p>
            <a:pPr algn="ct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Then she arose, bowed her face to the earth, and said, “Here is your maidservant, a servant to wash the feet of the servants of my lord.” </a:t>
            </a:r>
            <a:endParaRPr lang="en-US" sz="54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347529109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48281"/>
            <a:ext cx="8798011" cy="5355312"/>
          </a:xfrm>
          <a:prstGeom prst="rect">
            <a:avLst/>
          </a:prstGeom>
          <a:noFill/>
        </p:spPr>
        <p:txBody>
          <a:bodyPr wrap="square" rtlCol="0">
            <a:spAutoFit/>
          </a:bodyPr>
          <a:lstStyle/>
          <a:p>
            <a:pPr algn="ctr"/>
            <a:r>
              <a:rPr lang="en-US" sz="54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1  Samuel 25:42</a:t>
            </a:r>
          </a:p>
          <a:p>
            <a:pPr algn="ctr"/>
            <a:endParaRPr lang="en-US"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a:p>
            <a:pPr algn="ct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So Abigail rose in haste and rode on </a:t>
            </a:r>
          </a:p>
          <a:p>
            <a:pPr algn="ct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a donkey, attended by five of her maidens; and she followed the messengers of David, and became </a:t>
            </a:r>
          </a:p>
          <a:p>
            <a:pPr algn="ct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his wife. </a:t>
            </a:r>
            <a:endParaRPr lang="en-US" sz="54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63580073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48281"/>
            <a:ext cx="8798011" cy="2862322"/>
          </a:xfrm>
          <a:prstGeom prst="rect">
            <a:avLst/>
          </a:prstGeom>
          <a:noFill/>
        </p:spPr>
        <p:txBody>
          <a:bodyPr wrap="square" rtlCol="0">
            <a:spAutoFit/>
          </a:bodyPr>
          <a:lstStyle/>
          <a:p>
            <a:pPr algn="ctr"/>
            <a:r>
              <a:rPr lang="en-US" sz="54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1  Samuel 25:43</a:t>
            </a:r>
          </a:p>
          <a:p>
            <a:pPr algn="ctr"/>
            <a:endParaRPr lang="en-US"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a:p>
            <a:pPr algn="ct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David also took </a:t>
            </a:r>
            <a:r>
              <a:rPr lang="en-US" sz="5400" dirty="0" err="1"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Ahinoam</a:t>
            </a: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 of </a:t>
            </a:r>
            <a:r>
              <a:rPr lang="en-US" sz="5400" dirty="0" err="1"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Jezreel</a:t>
            </a: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 and so both of them were his wives. </a:t>
            </a:r>
            <a:endParaRPr lang="en-US" sz="54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147729427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48281"/>
            <a:ext cx="8798011" cy="3693319"/>
          </a:xfrm>
          <a:prstGeom prst="rect">
            <a:avLst/>
          </a:prstGeom>
          <a:noFill/>
        </p:spPr>
        <p:txBody>
          <a:bodyPr wrap="square" rtlCol="0">
            <a:spAutoFit/>
          </a:bodyPr>
          <a:lstStyle/>
          <a:p>
            <a:pPr algn="ctr"/>
            <a:r>
              <a:rPr lang="en-US" sz="54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1  Samuel 25:44</a:t>
            </a:r>
          </a:p>
          <a:p>
            <a:pPr algn="ctr"/>
            <a:endParaRPr lang="en-US"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a:p>
            <a:pPr algn="ct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But Saul had given Michal his daughter, David’s wife, to </a:t>
            </a:r>
            <a:r>
              <a:rPr lang="en-US" sz="5400" dirty="0" err="1"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Palti</a:t>
            </a: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 the son of </a:t>
            </a:r>
            <a:r>
              <a:rPr lang="en-US" sz="5400" dirty="0" err="1"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Laish</a:t>
            </a: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 who was from </a:t>
            </a:r>
            <a:r>
              <a:rPr lang="en-US" sz="5400" dirty="0" err="1"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Gallim</a:t>
            </a: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a:t>
            </a:r>
            <a:endParaRPr lang="en-US" sz="54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284392994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2141838"/>
            <a:ext cx="9144000" cy="2308324"/>
          </a:xfrm>
          <a:prstGeom prst="rect">
            <a:avLst/>
          </a:prstGeom>
          <a:noFill/>
        </p:spPr>
        <p:txBody>
          <a:bodyPr wrap="square" rtlCol="0">
            <a:spAutoFit/>
          </a:bodyPr>
          <a:lstStyle/>
          <a:p>
            <a:pPr algn="ctr"/>
            <a:r>
              <a:rPr lang="en-US" sz="7200" b="1"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Abigail was </a:t>
            </a:r>
            <a:r>
              <a:rPr lang="en-US" sz="7200" b="1" u="sng"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OK</a:t>
            </a:r>
            <a:r>
              <a:rPr lang="en-US" sz="7200" b="1"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 in a </a:t>
            </a:r>
          </a:p>
          <a:p>
            <a:pPr algn="ctr"/>
            <a:r>
              <a:rPr lang="en-US" sz="7200" b="1" u="sng"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BAD</a:t>
            </a:r>
            <a:r>
              <a:rPr lang="en-US" sz="7200" b="1"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 situation.</a:t>
            </a:r>
            <a:endParaRPr lang="en-US" sz="7200" b="1"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16303040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2141838"/>
            <a:ext cx="9144000" cy="2308324"/>
          </a:xfrm>
          <a:prstGeom prst="rect">
            <a:avLst/>
          </a:prstGeom>
          <a:noFill/>
        </p:spPr>
        <p:txBody>
          <a:bodyPr wrap="square" rtlCol="0">
            <a:spAutoFit/>
          </a:bodyPr>
          <a:lstStyle/>
          <a:p>
            <a:pPr algn="ctr"/>
            <a:r>
              <a:rPr lang="en-US" sz="7200" b="1"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Abigail was being </a:t>
            </a:r>
            <a:r>
              <a:rPr lang="en-US" sz="7200" b="1" u="sng"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WATCHED</a:t>
            </a:r>
            <a:r>
              <a:rPr lang="en-US" sz="7200" b="1"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 by others.</a:t>
            </a:r>
            <a:endParaRPr lang="en-US" sz="7200" b="1"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216642505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39330"/>
            <a:ext cx="9144000" cy="3416320"/>
          </a:xfrm>
          <a:prstGeom prst="rect">
            <a:avLst/>
          </a:prstGeom>
          <a:noFill/>
        </p:spPr>
        <p:txBody>
          <a:bodyPr wrap="square" rtlCol="0">
            <a:spAutoFit/>
          </a:bodyPr>
          <a:lstStyle/>
          <a:p>
            <a:pPr algn="ctr"/>
            <a:r>
              <a:rPr lang="en-US" sz="7200" b="1"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Abigail’s </a:t>
            </a:r>
            <a:r>
              <a:rPr lang="en-US" sz="7200" b="1" u="sng"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CHARACTER</a:t>
            </a:r>
            <a:r>
              <a:rPr lang="en-US" sz="7200" b="1"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 </a:t>
            </a:r>
          </a:p>
          <a:p>
            <a:pPr algn="ctr"/>
            <a:r>
              <a:rPr lang="en-US" sz="7200" b="1"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was not changed by </a:t>
            </a:r>
            <a:r>
              <a:rPr lang="en-US" sz="7200" b="1" u="sng"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CIRCUMSTANCES</a:t>
            </a:r>
            <a:r>
              <a:rPr lang="en-US" sz="7200" b="1"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a:t>
            </a:r>
            <a:endParaRPr lang="en-US" sz="7200" b="1"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344143594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2117124"/>
            <a:ext cx="9144000" cy="2308324"/>
          </a:xfrm>
          <a:prstGeom prst="rect">
            <a:avLst/>
          </a:prstGeom>
          <a:noFill/>
        </p:spPr>
        <p:txBody>
          <a:bodyPr wrap="square" rtlCol="0">
            <a:spAutoFit/>
          </a:bodyPr>
          <a:lstStyle/>
          <a:p>
            <a:pPr algn="ctr"/>
            <a:r>
              <a:rPr lang="en-US" sz="7200" b="1"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Abigail did not act </a:t>
            </a:r>
            <a:r>
              <a:rPr lang="en-US" sz="7200" b="1" u="sng"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IMPULSIVELY</a:t>
            </a:r>
            <a:r>
              <a:rPr lang="en-US" sz="7200" b="1"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a:t>
            </a:r>
            <a:endParaRPr lang="en-US" sz="7200" b="1"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28382953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48281"/>
            <a:ext cx="8798011" cy="2862322"/>
          </a:xfrm>
          <a:prstGeom prst="rect">
            <a:avLst/>
          </a:prstGeom>
          <a:noFill/>
        </p:spPr>
        <p:txBody>
          <a:bodyPr wrap="square" rtlCol="0">
            <a:spAutoFit/>
          </a:bodyPr>
          <a:lstStyle/>
          <a:p>
            <a:pPr algn="ctr"/>
            <a:r>
              <a:rPr lang="en-US" sz="54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1  Samuel 25:4</a:t>
            </a:r>
          </a:p>
          <a:p>
            <a:pPr algn="ctr"/>
            <a:endParaRPr lang="en-US"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a:p>
            <a:pPr algn="ct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When David heard in the wilderness that </a:t>
            </a:r>
            <a:r>
              <a:rPr lang="en-US" sz="5400" dirty="0" err="1"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Nabal</a:t>
            </a: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 was shearing his sheep, </a:t>
            </a:r>
            <a:endParaRPr lang="en-US" sz="54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326353567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2117124"/>
            <a:ext cx="9144000" cy="2308324"/>
          </a:xfrm>
          <a:prstGeom prst="rect">
            <a:avLst/>
          </a:prstGeom>
          <a:noFill/>
        </p:spPr>
        <p:txBody>
          <a:bodyPr wrap="square" rtlCol="0">
            <a:spAutoFit/>
          </a:bodyPr>
          <a:lstStyle/>
          <a:p>
            <a:pPr algn="ctr"/>
            <a:r>
              <a:rPr lang="en-US" sz="7200" b="1"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Abigail </a:t>
            </a:r>
            <a:r>
              <a:rPr lang="en-US" sz="7200" b="1" u="sng"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REDIRECTED</a:t>
            </a:r>
            <a:r>
              <a:rPr lang="en-US" sz="7200" b="1"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 </a:t>
            </a:r>
          </a:p>
          <a:p>
            <a:pPr algn="ctr"/>
            <a:r>
              <a:rPr lang="en-US" sz="7200" b="1"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David’s eyes to God.</a:t>
            </a:r>
            <a:endParaRPr lang="en-US" sz="7200" b="1"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412623499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980302"/>
            <a:ext cx="9144000" cy="3046988"/>
          </a:xfrm>
          <a:prstGeom prst="rect">
            <a:avLst/>
          </a:prstGeom>
          <a:noFill/>
        </p:spPr>
        <p:txBody>
          <a:bodyPr wrap="square" rtlCol="0">
            <a:spAutoFit/>
          </a:bodyPr>
          <a:lstStyle/>
          <a:p>
            <a:pPr algn="ctr"/>
            <a:r>
              <a:rPr lang="en-US" sz="96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Being OK in a </a:t>
            </a:r>
          </a:p>
          <a:p>
            <a:pPr algn="ctr"/>
            <a:r>
              <a:rPr lang="en-US" sz="96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Bad Situation</a:t>
            </a:r>
            <a:endParaRPr lang="en-US" sz="9600" dirty="0">
              <a:solidFill>
                <a:srgbClr val="FFFF00"/>
              </a:solidFill>
              <a:effectLst>
                <a:outerShdw blurRad="38100" dist="38100" dir="2700000" algn="tl">
                  <a:srgbClr val="000000">
                    <a:alpha val="43137"/>
                  </a:srgbClr>
                </a:outerShdw>
              </a:effectLst>
              <a:latin typeface="Bahnschrift SemiBold Condensed" panose="020B0502040204020203" pitchFamily="34" charset="0"/>
            </a:endParaRPr>
          </a:p>
        </p:txBody>
      </p:sp>
      <p:sp>
        <p:nvSpPr>
          <p:cNvPr id="3" name="TextBox 2"/>
          <p:cNvSpPr txBox="1"/>
          <p:nvPr/>
        </p:nvSpPr>
        <p:spPr>
          <a:xfrm>
            <a:off x="0" y="4436075"/>
            <a:ext cx="9144000" cy="1107996"/>
          </a:xfrm>
          <a:prstGeom prst="rect">
            <a:avLst/>
          </a:prstGeom>
          <a:noFill/>
        </p:spPr>
        <p:txBody>
          <a:bodyPr wrap="square" rtlCol="0">
            <a:spAutoFit/>
          </a:bodyPr>
          <a:lstStyle/>
          <a:p>
            <a:pPr algn="ctr"/>
            <a:r>
              <a:rPr lang="en-US" sz="66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1 Samuel 25</a:t>
            </a:r>
            <a:endParaRPr lang="en-US" sz="66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32834077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48281"/>
            <a:ext cx="8798011" cy="4524315"/>
          </a:xfrm>
          <a:prstGeom prst="rect">
            <a:avLst/>
          </a:prstGeom>
          <a:noFill/>
        </p:spPr>
        <p:txBody>
          <a:bodyPr wrap="square" rtlCol="0">
            <a:spAutoFit/>
          </a:bodyPr>
          <a:lstStyle/>
          <a:p>
            <a:pPr algn="ctr"/>
            <a:r>
              <a:rPr lang="en-US" sz="54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1  Samuel 25:5</a:t>
            </a:r>
          </a:p>
          <a:p>
            <a:pPr algn="ctr"/>
            <a:endParaRPr lang="en-US"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a:p>
            <a:pPr algn="ct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David sent ten young men; and David said to the young men, “Go up to Carmel, go to </a:t>
            </a:r>
            <a:r>
              <a:rPr lang="en-US" sz="5400" dirty="0" err="1"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Nabal</a:t>
            </a: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 and greet him in my name. </a:t>
            </a:r>
            <a:endParaRPr lang="en-US" sz="54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5726301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48281"/>
            <a:ext cx="8798011" cy="4524315"/>
          </a:xfrm>
          <a:prstGeom prst="rect">
            <a:avLst/>
          </a:prstGeom>
          <a:noFill/>
        </p:spPr>
        <p:txBody>
          <a:bodyPr wrap="square" rtlCol="0">
            <a:spAutoFit/>
          </a:bodyPr>
          <a:lstStyle/>
          <a:p>
            <a:pPr algn="ctr"/>
            <a:r>
              <a:rPr lang="en-US" sz="54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1  Samuel 25:6</a:t>
            </a:r>
          </a:p>
          <a:p>
            <a:pPr algn="ctr"/>
            <a:endParaRPr lang="en-US"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a:p>
            <a:pPr algn="ct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And thus you shall say to him who lives in prosperity: ‘Peace be to you, peace to your house, and peace to all that you have! </a:t>
            </a:r>
            <a:endParaRPr lang="en-US" sz="54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5780344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48281"/>
            <a:ext cx="8798011" cy="5355312"/>
          </a:xfrm>
          <a:prstGeom prst="rect">
            <a:avLst/>
          </a:prstGeom>
          <a:noFill/>
        </p:spPr>
        <p:txBody>
          <a:bodyPr wrap="square" rtlCol="0">
            <a:spAutoFit/>
          </a:bodyPr>
          <a:lstStyle/>
          <a:p>
            <a:pPr algn="ctr"/>
            <a:r>
              <a:rPr lang="en-US" sz="54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1  Samuel 25:7</a:t>
            </a:r>
          </a:p>
          <a:p>
            <a:pPr algn="ctr"/>
            <a:endParaRPr lang="en-US"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a:p>
            <a:pPr algn="ct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Now I have heard that you have shearers. Your shepherds were with us, and we did not hurt them, nor was there anything missing from them all the while they were in Carmel. </a:t>
            </a:r>
            <a:endParaRPr lang="en-US" sz="54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36994122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48281"/>
            <a:ext cx="8798011" cy="6186309"/>
          </a:xfrm>
          <a:prstGeom prst="rect">
            <a:avLst/>
          </a:prstGeom>
          <a:noFill/>
        </p:spPr>
        <p:txBody>
          <a:bodyPr wrap="square" rtlCol="0">
            <a:spAutoFit/>
          </a:bodyPr>
          <a:lstStyle/>
          <a:p>
            <a:pPr algn="ctr"/>
            <a:r>
              <a:rPr lang="en-US" sz="5400" dirty="0" smtClean="0">
                <a:solidFill>
                  <a:srgbClr val="FFFF00"/>
                </a:solidFill>
                <a:effectLst>
                  <a:outerShdw blurRad="38100" dist="38100" dir="2700000" algn="tl">
                    <a:srgbClr val="000000">
                      <a:alpha val="43137"/>
                    </a:srgbClr>
                  </a:outerShdw>
                </a:effectLst>
                <a:latin typeface="Bahnschrift SemiBold Condensed" panose="020B0502040204020203" pitchFamily="34" charset="0"/>
              </a:rPr>
              <a:t>1  Samuel 25:8</a:t>
            </a:r>
          </a:p>
          <a:p>
            <a:pPr algn="ctr"/>
            <a:endParaRPr lang="en-US"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a:p>
            <a:pPr algn="ctr"/>
            <a:r>
              <a:rPr lang="en-US" sz="5400" dirty="0" smtClean="0">
                <a:solidFill>
                  <a:schemeClr val="bg1"/>
                </a:solidFill>
                <a:effectLst>
                  <a:outerShdw blurRad="38100" dist="38100" dir="2700000" algn="tl">
                    <a:srgbClr val="000000">
                      <a:alpha val="43137"/>
                    </a:srgbClr>
                  </a:outerShdw>
                </a:effectLst>
                <a:latin typeface="Bahnschrift SemiBold Condensed" panose="020B0502040204020203" pitchFamily="34" charset="0"/>
              </a:rPr>
              <a:t>Ask your young men, and they will tell you. Therefore let my young men find favor in your eyes, for we come on a feast day. Please give whatever comes to your hand to your servants and to your son David.’ ” </a:t>
            </a:r>
            <a:endParaRPr lang="en-US" sz="5400" dirty="0">
              <a:solidFill>
                <a:schemeClr val="bg1"/>
              </a:solidFill>
              <a:effectLst>
                <a:outerShdw blurRad="38100" dist="38100" dir="2700000" algn="tl">
                  <a:srgbClr val="000000">
                    <a:alpha val="43137"/>
                  </a:srgbClr>
                </a:outerShdw>
              </a:effectLst>
              <a:latin typeface="Bahnschrift SemiBold Condensed" panose="020B0502040204020203" pitchFamily="34" charset="0"/>
            </a:endParaRPr>
          </a:p>
        </p:txBody>
      </p:sp>
    </p:spTree>
    <p:extLst>
      <p:ext uri="{BB962C8B-B14F-4D97-AF65-F5344CB8AC3E}">
        <p14:creationId xmlns:p14="http://schemas.microsoft.com/office/powerpoint/2010/main" val="2900235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TotalTime>
  <Words>1777</Words>
  <Application>Microsoft Office PowerPoint</Application>
  <PresentationFormat>On-screen Show (4:3)</PresentationFormat>
  <Paragraphs>149</Paragraphs>
  <Slides>51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51</vt:i4>
      </vt:variant>
    </vt:vector>
  </HeadingPairs>
  <TitlesOfParts>
    <vt:vector size="56" baseType="lpstr">
      <vt:lpstr>Arial</vt:lpstr>
      <vt:lpstr>Bahnschrift SemiBold Condensed</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Heather Seifert</cp:lastModifiedBy>
  <cp:revision>6</cp:revision>
  <dcterms:created xsi:type="dcterms:W3CDTF">2019-03-15T15:27:51Z</dcterms:created>
  <dcterms:modified xsi:type="dcterms:W3CDTF">2019-03-15T16:06:51Z</dcterms:modified>
</cp:coreProperties>
</file>