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2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4DEFC5-462D-4346-9B78-D07A03C18A8E}"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97A0E-79C4-4298-835F-6E28C12BEF0C}" type="slidenum">
              <a:rPr lang="en-US" smtClean="0"/>
              <a:t>‹#›</a:t>
            </a:fld>
            <a:endParaRPr lang="en-US"/>
          </a:p>
        </p:txBody>
      </p:sp>
    </p:spTree>
    <p:extLst>
      <p:ext uri="{BB962C8B-B14F-4D97-AF65-F5344CB8AC3E}">
        <p14:creationId xmlns:p14="http://schemas.microsoft.com/office/powerpoint/2010/main" val="344686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4DEFC5-462D-4346-9B78-D07A03C18A8E}"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97A0E-79C4-4298-835F-6E28C12BEF0C}" type="slidenum">
              <a:rPr lang="en-US" smtClean="0"/>
              <a:t>‹#›</a:t>
            </a:fld>
            <a:endParaRPr lang="en-US"/>
          </a:p>
        </p:txBody>
      </p:sp>
    </p:spTree>
    <p:extLst>
      <p:ext uri="{BB962C8B-B14F-4D97-AF65-F5344CB8AC3E}">
        <p14:creationId xmlns:p14="http://schemas.microsoft.com/office/powerpoint/2010/main" val="337646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4DEFC5-462D-4346-9B78-D07A03C18A8E}"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97A0E-79C4-4298-835F-6E28C12BEF0C}" type="slidenum">
              <a:rPr lang="en-US" smtClean="0"/>
              <a:t>‹#›</a:t>
            </a:fld>
            <a:endParaRPr lang="en-US"/>
          </a:p>
        </p:txBody>
      </p:sp>
    </p:spTree>
    <p:extLst>
      <p:ext uri="{BB962C8B-B14F-4D97-AF65-F5344CB8AC3E}">
        <p14:creationId xmlns:p14="http://schemas.microsoft.com/office/powerpoint/2010/main" val="166473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4DEFC5-462D-4346-9B78-D07A03C18A8E}"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97A0E-79C4-4298-835F-6E28C12BEF0C}" type="slidenum">
              <a:rPr lang="en-US" smtClean="0"/>
              <a:t>‹#›</a:t>
            </a:fld>
            <a:endParaRPr lang="en-US"/>
          </a:p>
        </p:txBody>
      </p:sp>
    </p:spTree>
    <p:extLst>
      <p:ext uri="{BB962C8B-B14F-4D97-AF65-F5344CB8AC3E}">
        <p14:creationId xmlns:p14="http://schemas.microsoft.com/office/powerpoint/2010/main" val="65350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4DEFC5-462D-4346-9B78-D07A03C18A8E}"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97A0E-79C4-4298-835F-6E28C12BEF0C}" type="slidenum">
              <a:rPr lang="en-US" smtClean="0"/>
              <a:t>‹#›</a:t>
            </a:fld>
            <a:endParaRPr lang="en-US"/>
          </a:p>
        </p:txBody>
      </p:sp>
    </p:spTree>
    <p:extLst>
      <p:ext uri="{BB962C8B-B14F-4D97-AF65-F5344CB8AC3E}">
        <p14:creationId xmlns:p14="http://schemas.microsoft.com/office/powerpoint/2010/main" val="182467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4DEFC5-462D-4346-9B78-D07A03C18A8E}"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97A0E-79C4-4298-835F-6E28C12BEF0C}" type="slidenum">
              <a:rPr lang="en-US" smtClean="0"/>
              <a:t>‹#›</a:t>
            </a:fld>
            <a:endParaRPr lang="en-US"/>
          </a:p>
        </p:txBody>
      </p:sp>
    </p:spTree>
    <p:extLst>
      <p:ext uri="{BB962C8B-B14F-4D97-AF65-F5344CB8AC3E}">
        <p14:creationId xmlns:p14="http://schemas.microsoft.com/office/powerpoint/2010/main" val="253274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4DEFC5-462D-4346-9B78-D07A03C18A8E}" type="datetimeFigureOut">
              <a:rPr lang="en-US" smtClean="0"/>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E97A0E-79C4-4298-835F-6E28C12BEF0C}" type="slidenum">
              <a:rPr lang="en-US" smtClean="0"/>
              <a:t>‹#›</a:t>
            </a:fld>
            <a:endParaRPr lang="en-US"/>
          </a:p>
        </p:txBody>
      </p:sp>
    </p:spTree>
    <p:extLst>
      <p:ext uri="{BB962C8B-B14F-4D97-AF65-F5344CB8AC3E}">
        <p14:creationId xmlns:p14="http://schemas.microsoft.com/office/powerpoint/2010/main" val="55921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4DEFC5-462D-4346-9B78-D07A03C18A8E}" type="datetimeFigureOut">
              <a:rPr lang="en-US" smtClean="0"/>
              <a:t>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E97A0E-79C4-4298-835F-6E28C12BEF0C}" type="slidenum">
              <a:rPr lang="en-US" smtClean="0"/>
              <a:t>‹#›</a:t>
            </a:fld>
            <a:endParaRPr lang="en-US"/>
          </a:p>
        </p:txBody>
      </p:sp>
    </p:spTree>
    <p:extLst>
      <p:ext uri="{BB962C8B-B14F-4D97-AF65-F5344CB8AC3E}">
        <p14:creationId xmlns:p14="http://schemas.microsoft.com/office/powerpoint/2010/main" val="177357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DEFC5-462D-4346-9B78-D07A03C18A8E}" type="datetimeFigureOut">
              <a:rPr lang="en-US" smtClean="0"/>
              <a:t>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E97A0E-79C4-4298-835F-6E28C12BEF0C}" type="slidenum">
              <a:rPr lang="en-US" smtClean="0"/>
              <a:t>‹#›</a:t>
            </a:fld>
            <a:endParaRPr lang="en-US"/>
          </a:p>
        </p:txBody>
      </p:sp>
    </p:spTree>
    <p:extLst>
      <p:ext uri="{BB962C8B-B14F-4D97-AF65-F5344CB8AC3E}">
        <p14:creationId xmlns:p14="http://schemas.microsoft.com/office/powerpoint/2010/main" val="229884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4DEFC5-462D-4346-9B78-D07A03C18A8E}"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97A0E-79C4-4298-835F-6E28C12BEF0C}" type="slidenum">
              <a:rPr lang="en-US" smtClean="0"/>
              <a:t>‹#›</a:t>
            </a:fld>
            <a:endParaRPr lang="en-US"/>
          </a:p>
        </p:txBody>
      </p:sp>
    </p:spTree>
    <p:extLst>
      <p:ext uri="{BB962C8B-B14F-4D97-AF65-F5344CB8AC3E}">
        <p14:creationId xmlns:p14="http://schemas.microsoft.com/office/powerpoint/2010/main" val="347018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4DEFC5-462D-4346-9B78-D07A03C18A8E}"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97A0E-79C4-4298-835F-6E28C12BEF0C}" type="slidenum">
              <a:rPr lang="en-US" smtClean="0"/>
              <a:t>‹#›</a:t>
            </a:fld>
            <a:endParaRPr lang="en-US"/>
          </a:p>
        </p:txBody>
      </p:sp>
    </p:spTree>
    <p:extLst>
      <p:ext uri="{BB962C8B-B14F-4D97-AF65-F5344CB8AC3E}">
        <p14:creationId xmlns:p14="http://schemas.microsoft.com/office/powerpoint/2010/main" val="115025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DEFC5-462D-4346-9B78-D07A03C18A8E}" type="datetimeFigureOut">
              <a:rPr lang="en-US" smtClean="0"/>
              <a:t>12/7/2018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97A0E-79C4-4298-835F-6E28C12BEF0C}" type="slidenum">
              <a:rPr lang="en-US" smtClean="0"/>
              <a:t>‹#›</a:t>
            </a:fld>
            <a:endParaRPr lang="en-US"/>
          </a:p>
        </p:txBody>
      </p:sp>
    </p:spTree>
    <p:extLst>
      <p:ext uri="{BB962C8B-B14F-4D97-AF65-F5344CB8AC3E}">
        <p14:creationId xmlns:p14="http://schemas.microsoft.com/office/powerpoint/2010/main" val="2293047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48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213E"/>
        </a:solidFill>
        <a:effectLst/>
      </p:bgPr>
    </p:bg>
    <p:spTree>
      <p:nvGrpSpPr>
        <p:cNvPr id="1" name=""/>
        <p:cNvGrpSpPr/>
        <p:nvPr/>
      </p:nvGrpSpPr>
      <p:grpSpPr>
        <a:xfrm>
          <a:off x="0" y="0"/>
          <a:ext cx="0" cy="0"/>
          <a:chOff x="0" y="0"/>
          <a:chExt cx="0" cy="0"/>
        </a:xfrm>
      </p:grpSpPr>
      <p:sp>
        <p:nvSpPr>
          <p:cNvPr id="3" name="TextBox 2"/>
          <p:cNvSpPr txBox="1"/>
          <p:nvPr/>
        </p:nvSpPr>
        <p:spPr>
          <a:xfrm>
            <a:off x="156519" y="148281"/>
            <a:ext cx="8798011" cy="350865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Matthew 2:3</a:t>
            </a:r>
          </a:p>
          <a:p>
            <a:pPr algn="ctr"/>
            <a:endParaRPr lang="en-US" sz="2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endParaRP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When Herod the king heard this, he was troubled, and all Jerusalem with him. </a:t>
            </a:r>
            <a:endParaRPr lang="en-US" sz="4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924428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1213E"/>
        </a:solidFill>
        <a:effectLst/>
      </p:bgPr>
    </p:bg>
    <p:spTree>
      <p:nvGrpSpPr>
        <p:cNvPr id="1" name=""/>
        <p:cNvGrpSpPr/>
        <p:nvPr/>
      </p:nvGrpSpPr>
      <p:grpSpPr>
        <a:xfrm>
          <a:off x="0" y="0"/>
          <a:ext cx="0" cy="0"/>
          <a:chOff x="0" y="0"/>
          <a:chExt cx="0" cy="0"/>
        </a:xfrm>
      </p:grpSpPr>
      <p:sp>
        <p:nvSpPr>
          <p:cNvPr id="3" name="TextBox 2"/>
          <p:cNvSpPr txBox="1"/>
          <p:nvPr/>
        </p:nvSpPr>
        <p:spPr>
          <a:xfrm>
            <a:off x="156519" y="148281"/>
            <a:ext cx="8798011" cy="4985980"/>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Matthew 2:4</a:t>
            </a:r>
          </a:p>
          <a:p>
            <a:pPr algn="ctr"/>
            <a:endParaRPr lang="en-US" sz="2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endParaRP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And when he had gathered all the chief priests and scribes of the people together, he inquired of them where the Christ was to be born. </a:t>
            </a:r>
            <a:endParaRPr lang="en-US" sz="4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3021326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213E"/>
        </a:solidFill>
        <a:effectLst/>
      </p:bgPr>
    </p:bg>
    <p:spTree>
      <p:nvGrpSpPr>
        <p:cNvPr id="1" name=""/>
        <p:cNvGrpSpPr/>
        <p:nvPr/>
      </p:nvGrpSpPr>
      <p:grpSpPr>
        <a:xfrm>
          <a:off x="0" y="0"/>
          <a:ext cx="0" cy="0"/>
          <a:chOff x="0" y="0"/>
          <a:chExt cx="0" cy="0"/>
        </a:xfrm>
      </p:grpSpPr>
      <p:sp>
        <p:nvSpPr>
          <p:cNvPr id="3" name="TextBox 2"/>
          <p:cNvSpPr txBox="1"/>
          <p:nvPr/>
        </p:nvSpPr>
        <p:spPr>
          <a:xfrm>
            <a:off x="156519" y="148281"/>
            <a:ext cx="8798011" cy="350865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Matthew 2:5</a:t>
            </a:r>
          </a:p>
          <a:p>
            <a:pPr algn="ctr"/>
            <a:endParaRPr lang="en-US" sz="2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endParaRP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So they said to him, “In Bethlehem of Judea, for thus it is written by the prophet: </a:t>
            </a:r>
            <a:endParaRPr lang="en-US" sz="4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3850180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1213E"/>
        </a:solidFill>
        <a:effectLst/>
      </p:bgPr>
    </p:bg>
    <p:spTree>
      <p:nvGrpSpPr>
        <p:cNvPr id="1" name=""/>
        <p:cNvGrpSpPr/>
        <p:nvPr/>
      </p:nvGrpSpPr>
      <p:grpSpPr>
        <a:xfrm>
          <a:off x="0" y="0"/>
          <a:ext cx="0" cy="0"/>
          <a:chOff x="0" y="0"/>
          <a:chExt cx="0" cy="0"/>
        </a:xfrm>
      </p:grpSpPr>
      <p:sp>
        <p:nvSpPr>
          <p:cNvPr id="3" name="TextBox 2"/>
          <p:cNvSpPr txBox="1"/>
          <p:nvPr/>
        </p:nvSpPr>
        <p:spPr>
          <a:xfrm>
            <a:off x="156519" y="148281"/>
            <a:ext cx="8798011" cy="5724644"/>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Matthew 2:6</a:t>
            </a:r>
          </a:p>
          <a:p>
            <a:pPr algn="ctr"/>
            <a:endParaRPr lang="en-US" sz="2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endParaRP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‘But you, Bethlehem, in the land of Judah, Are not the least among the rulers of Judah; For out of you shall come a Ruler Who will shepherd My people Israel.’ ” </a:t>
            </a:r>
            <a:endParaRPr lang="en-US" sz="4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739107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213E"/>
        </a:solidFill>
        <a:effectLst/>
      </p:bgPr>
    </p:bg>
    <p:spTree>
      <p:nvGrpSpPr>
        <p:cNvPr id="1" name=""/>
        <p:cNvGrpSpPr/>
        <p:nvPr/>
      </p:nvGrpSpPr>
      <p:grpSpPr>
        <a:xfrm>
          <a:off x="0" y="0"/>
          <a:ext cx="0" cy="0"/>
          <a:chOff x="0" y="0"/>
          <a:chExt cx="0" cy="0"/>
        </a:xfrm>
      </p:grpSpPr>
      <p:sp>
        <p:nvSpPr>
          <p:cNvPr id="3" name="TextBox 2"/>
          <p:cNvSpPr txBox="1"/>
          <p:nvPr/>
        </p:nvSpPr>
        <p:spPr>
          <a:xfrm>
            <a:off x="156519" y="148281"/>
            <a:ext cx="8798011" cy="4247317"/>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Matthew 2:7</a:t>
            </a:r>
          </a:p>
          <a:p>
            <a:pPr algn="ctr"/>
            <a:endParaRPr lang="en-US" sz="2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endParaRP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Then Herod, when he had secretly called the wise men, determined from them what time the star appeared. </a:t>
            </a:r>
            <a:endParaRPr lang="en-US" sz="4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89808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213E"/>
        </a:solidFill>
        <a:effectLst/>
      </p:bgPr>
    </p:bg>
    <p:spTree>
      <p:nvGrpSpPr>
        <p:cNvPr id="1" name=""/>
        <p:cNvGrpSpPr/>
        <p:nvPr/>
      </p:nvGrpSpPr>
      <p:grpSpPr>
        <a:xfrm>
          <a:off x="0" y="0"/>
          <a:ext cx="0" cy="0"/>
          <a:chOff x="0" y="0"/>
          <a:chExt cx="0" cy="0"/>
        </a:xfrm>
      </p:grpSpPr>
      <p:sp>
        <p:nvSpPr>
          <p:cNvPr id="3" name="TextBox 2"/>
          <p:cNvSpPr txBox="1"/>
          <p:nvPr/>
        </p:nvSpPr>
        <p:spPr>
          <a:xfrm>
            <a:off x="156519" y="148281"/>
            <a:ext cx="8798011" cy="6463308"/>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Matthew 2:8</a:t>
            </a:r>
          </a:p>
          <a:p>
            <a:pPr algn="ctr"/>
            <a:endParaRPr lang="en-US" sz="2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endParaRP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And he sent them to Bethlehem and said, “Go and search carefully for the young Child, and when you have found Him, bring back word to me, that I may come and worship </a:t>
            </a: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Him also.” </a:t>
            </a:r>
            <a:endParaRPr lang="en-US" sz="4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846588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213E"/>
        </a:solidFill>
        <a:effectLst/>
      </p:bgPr>
    </p:bg>
    <p:spTree>
      <p:nvGrpSpPr>
        <p:cNvPr id="1" name=""/>
        <p:cNvGrpSpPr/>
        <p:nvPr/>
      </p:nvGrpSpPr>
      <p:grpSpPr>
        <a:xfrm>
          <a:off x="0" y="0"/>
          <a:ext cx="0" cy="0"/>
          <a:chOff x="0" y="0"/>
          <a:chExt cx="0" cy="0"/>
        </a:xfrm>
      </p:grpSpPr>
      <p:sp>
        <p:nvSpPr>
          <p:cNvPr id="3" name="TextBox 2"/>
          <p:cNvSpPr txBox="1"/>
          <p:nvPr/>
        </p:nvSpPr>
        <p:spPr>
          <a:xfrm>
            <a:off x="156519" y="148281"/>
            <a:ext cx="8798011" cy="5724644"/>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Matthew 2:9</a:t>
            </a:r>
          </a:p>
          <a:p>
            <a:pPr algn="ctr"/>
            <a:endParaRPr lang="en-US" sz="2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endParaRP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When they heard the king, they departed; and behold, the star which they had seen in the East went before them, till it came and stood over where the young Child was. </a:t>
            </a:r>
            <a:endParaRPr lang="en-US" sz="4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4143768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213E"/>
        </a:solidFill>
        <a:effectLst/>
      </p:bgPr>
    </p:bg>
    <p:spTree>
      <p:nvGrpSpPr>
        <p:cNvPr id="1" name=""/>
        <p:cNvGrpSpPr/>
        <p:nvPr/>
      </p:nvGrpSpPr>
      <p:grpSpPr>
        <a:xfrm>
          <a:off x="0" y="0"/>
          <a:ext cx="0" cy="0"/>
          <a:chOff x="0" y="0"/>
          <a:chExt cx="0" cy="0"/>
        </a:xfrm>
      </p:grpSpPr>
      <p:sp>
        <p:nvSpPr>
          <p:cNvPr id="3" name="TextBox 2"/>
          <p:cNvSpPr txBox="1"/>
          <p:nvPr/>
        </p:nvSpPr>
        <p:spPr>
          <a:xfrm>
            <a:off x="156519" y="148281"/>
            <a:ext cx="8798011" cy="350865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Matthew 2:10</a:t>
            </a:r>
          </a:p>
          <a:p>
            <a:pPr algn="ctr"/>
            <a:endParaRPr lang="en-US" sz="2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endParaRP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When they saw the star, </a:t>
            </a: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they rejoiced with exceedingly great joy. </a:t>
            </a:r>
            <a:endParaRPr lang="en-US" sz="4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3711348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1213E"/>
        </a:solidFill>
        <a:effectLst/>
      </p:bgPr>
    </p:bg>
    <p:spTree>
      <p:nvGrpSpPr>
        <p:cNvPr id="1" name=""/>
        <p:cNvGrpSpPr/>
        <p:nvPr/>
      </p:nvGrpSpPr>
      <p:grpSpPr>
        <a:xfrm>
          <a:off x="0" y="0"/>
          <a:ext cx="0" cy="0"/>
          <a:chOff x="0" y="0"/>
          <a:chExt cx="0" cy="0"/>
        </a:xfrm>
      </p:grpSpPr>
      <p:sp>
        <p:nvSpPr>
          <p:cNvPr id="3" name="TextBox 2"/>
          <p:cNvSpPr txBox="1"/>
          <p:nvPr/>
        </p:nvSpPr>
        <p:spPr>
          <a:xfrm>
            <a:off x="156519" y="148281"/>
            <a:ext cx="8798011" cy="6032421"/>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Matthew 2:11</a:t>
            </a:r>
          </a:p>
          <a:p>
            <a:pPr algn="ctr"/>
            <a:endParaRPr lang="en-US" sz="2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endParaRPr>
          </a:p>
          <a:p>
            <a:pPr algn="ctr"/>
            <a:r>
              <a:rPr lang="en-US" sz="4400" b="1" dirty="0" smtClean="0">
                <a:solidFill>
                  <a:schemeClr val="bg1"/>
                </a:solidFill>
                <a:effectLst>
                  <a:outerShdw blurRad="38100" dist="38100" dir="2700000" algn="tl">
                    <a:srgbClr val="000000">
                      <a:alpha val="43137"/>
                    </a:srgbClr>
                  </a:outerShdw>
                </a:effectLst>
                <a:latin typeface="Californian FB" panose="0207040306080B030204" pitchFamily="18" charset="0"/>
              </a:rPr>
              <a:t>And when they had come into the house, they saw the young Child with Mary His mother, and fell down and worshiped Him. And when they had opened their treasures, they presented gifts to Him: gold, frankincense, and myrrh. </a:t>
            </a:r>
            <a:endParaRPr lang="en-US" sz="44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3590485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1213E"/>
        </a:solidFill>
        <a:effectLst/>
      </p:bgPr>
    </p:bg>
    <p:spTree>
      <p:nvGrpSpPr>
        <p:cNvPr id="1" name=""/>
        <p:cNvGrpSpPr/>
        <p:nvPr/>
      </p:nvGrpSpPr>
      <p:grpSpPr>
        <a:xfrm>
          <a:off x="0" y="0"/>
          <a:ext cx="0" cy="0"/>
          <a:chOff x="0" y="0"/>
          <a:chExt cx="0" cy="0"/>
        </a:xfrm>
      </p:grpSpPr>
      <p:sp>
        <p:nvSpPr>
          <p:cNvPr id="3" name="TextBox 2"/>
          <p:cNvSpPr txBox="1"/>
          <p:nvPr/>
        </p:nvSpPr>
        <p:spPr>
          <a:xfrm>
            <a:off x="156519" y="148281"/>
            <a:ext cx="8798011" cy="4985980"/>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Matthew 2:12</a:t>
            </a:r>
          </a:p>
          <a:p>
            <a:pPr algn="ctr"/>
            <a:endParaRPr lang="en-US" sz="2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endParaRP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Then, being divinely warned in </a:t>
            </a: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a dream that they should not return to Herod, they departed for their own country </a:t>
            </a: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another way. </a:t>
            </a:r>
            <a:endParaRPr lang="en-US" sz="4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3461454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968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71135"/>
            <a:ext cx="9143999" cy="3139321"/>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Californian FB" panose="0207040306080B030204" pitchFamily="18" charset="0"/>
              </a:rPr>
              <a:t>Herod the Great responded to Jesus </a:t>
            </a:r>
          </a:p>
          <a:p>
            <a:pPr algn="ctr"/>
            <a:r>
              <a:rPr lang="en-US" sz="6600" b="1" dirty="0" smtClean="0">
                <a:solidFill>
                  <a:schemeClr val="bg1"/>
                </a:solidFill>
                <a:effectLst>
                  <a:outerShdw blurRad="38100" dist="38100" dir="2700000" algn="tl">
                    <a:srgbClr val="000000">
                      <a:alpha val="43137"/>
                    </a:srgbClr>
                  </a:outerShdw>
                </a:effectLst>
                <a:latin typeface="Californian FB" panose="0207040306080B030204" pitchFamily="18" charset="0"/>
              </a:rPr>
              <a:t>with </a:t>
            </a:r>
            <a:r>
              <a:rPr lang="en-US" sz="66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HOSTILITY</a:t>
            </a:r>
            <a:r>
              <a:rPr lang="en-US" sz="6600" b="1" dirty="0" smtClean="0">
                <a:solidFill>
                  <a:schemeClr val="bg1"/>
                </a:solidFill>
                <a:effectLst>
                  <a:outerShdw blurRad="38100" dist="38100" dir="2700000" algn="tl">
                    <a:srgbClr val="000000">
                      <a:alpha val="43137"/>
                    </a:srgbClr>
                  </a:outerShdw>
                </a:effectLst>
                <a:latin typeface="Californian FB" panose="0207040306080B030204" pitchFamily="18" charset="0"/>
              </a:rPr>
              <a:t>.</a:t>
            </a:r>
            <a:endPar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56232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71135"/>
            <a:ext cx="9143999" cy="3139321"/>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Californian FB" panose="0207040306080B030204" pitchFamily="18" charset="0"/>
              </a:rPr>
              <a:t>Chief Priests </a:t>
            </a:r>
          </a:p>
          <a:p>
            <a:pPr algn="ctr"/>
            <a:r>
              <a:rPr lang="en-US" sz="6600" b="1" dirty="0" smtClean="0">
                <a:solidFill>
                  <a:schemeClr val="bg1"/>
                </a:solidFill>
                <a:effectLst>
                  <a:outerShdw blurRad="38100" dist="38100" dir="2700000" algn="tl">
                    <a:srgbClr val="000000">
                      <a:alpha val="43137"/>
                    </a:srgbClr>
                  </a:outerShdw>
                </a:effectLst>
                <a:latin typeface="Californian FB" panose="0207040306080B030204" pitchFamily="18" charset="0"/>
              </a:rPr>
              <a:t>responded to Jesus </a:t>
            </a:r>
          </a:p>
          <a:p>
            <a:pPr algn="ctr"/>
            <a:r>
              <a:rPr lang="en-US" sz="6600" b="1" dirty="0" smtClean="0">
                <a:solidFill>
                  <a:schemeClr val="bg1"/>
                </a:solidFill>
                <a:effectLst>
                  <a:outerShdw blurRad="38100" dist="38100" dir="2700000" algn="tl">
                    <a:srgbClr val="000000">
                      <a:alpha val="43137"/>
                    </a:srgbClr>
                  </a:outerShdw>
                </a:effectLst>
                <a:latin typeface="Californian FB" panose="0207040306080B030204" pitchFamily="18" charset="0"/>
              </a:rPr>
              <a:t>with </a:t>
            </a:r>
            <a:r>
              <a:rPr lang="en-US" sz="66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INDIFFERENCE</a:t>
            </a:r>
            <a:r>
              <a:rPr lang="en-US" sz="6600" b="1" dirty="0" smtClean="0">
                <a:solidFill>
                  <a:schemeClr val="bg1"/>
                </a:solidFill>
                <a:effectLst>
                  <a:outerShdw blurRad="38100" dist="38100" dir="2700000" algn="tl">
                    <a:srgbClr val="000000">
                      <a:alpha val="43137"/>
                    </a:srgbClr>
                  </a:outerShdw>
                </a:effectLst>
                <a:latin typeface="Californian FB" panose="0207040306080B030204" pitchFamily="18" charset="0"/>
              </a:rPr>
              <a:t>.</a:t>
            </a:r>
            <a:endPar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086907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1213E"/>
        </a:solidFill>
        <a:effectLst/>
      </p:bgPr>
    </p:bg>
    <p:spTree>
      <p:nvGrpSpPr>
        <p:cNvPr id="1" name=""/>
        <p:cNvGrpSpPr/>
        <p:nvPr/>
      </p:nvGrpSpPr>
      <p:grpSpPr>
        <a:xfrm>
          <a:off x="0" y="0"/>
          <a:ext cx="0" cy="0"/>
          <a:chOff x="0" y="0"/>
          <a:chExt cx="0" cy="0"/>
        </a:xfrm>
      </p:grpSpPr>
      <p:sp>
        <p:nvSpPr>
          <p:cNvPr id="3" name="TextBox 2"/>
          <p:cNvSpPr txBox="1"/>
          <p:nvPr/>
        </p:nvSpPr>
        <p:spPr>
          <a:xfrm>
            <a:off x="156519" y="148281"/>
            <a:ext cx="8798011" cy="5724644"/>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Lamentations 1:12</a:t>
            </a:r>
          </a:p>
          <a:p>
            <a:pPr algn="ctr"/>
            <a:endParaRPr lang="en-US" sz="2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endParaRP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“Is it nothing to you, all you who pass by? Behold and see if there is any sorrow like my sorrow, which has been brought on me, which the Lord has inflicted In the day of His fierce anger.</a:t>
            </a:r>
            <a:endParaRPr lang="en-US" sz="4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678701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71135"/>
            <a:ext cx="9143999" cy="3139321"/>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latin typeface="Californian FB" panose="0207040306080B030204" pitchFamily="18" charset="0"/>
              </a:rPr>
              <a:t>Magi responded </a:t>
            </a:r>
          </a:p>
          <a:p>
            <a:pPr algn="ctr"/>
            <a:r>
              <a:rPr lang="en-US" sz="6600" b="1" dirty="0" smtClean="0">
                <a:solidFill>
                  <a:schemeClr val="bg1"/>
                </a:solidFill>
                <a:effectLst>
                  <a:outerShdw blurRad="38100" dist="38100" dir="2700000" algn="tl">
                    <a:srgbClr val="000000">
                      <a:alpha val="43137"/>
                    </a:srgbClr>
                  </a:outerShdw>
                </a:effectLst>
                <a:latin typeface="Californian FB" panose="0207040306080B030204" pitchFamily="18" charset="0"/>
              </a:rPr>
              <a:t>to Jesus </a:t>
            </a:r>
          </a:p>
          <a:p>
            <a:pPr algn="ctr"/>
            <a:r>
              <a:rPr lang="en-US" sz="6600" b="1" dirty="0" smtClean="0">
                <a:solidFill>
                  <a:schemeClr val="bg1"/>
                </a:solidFill>
                <a:effectLst>
                  <a:outerShdw blurRad="38100" dist="38100" dir="2700000" algn="tl">
                    <a:srgbClr val="000000">
                      <a:alpha val="43137"/>
                    </a:srgbClr>
                  </a:outerShdw>
                </a:effectLst>
                <a:latin typeface="Californian FB" panose="0207040306080B030204" pitchFamily="18" charset="0"/>
              </a:rPr>
              <a:t>with </a:t>
            </a:r>
            <a:r>
              <a:rPr lang="en-US" sz="66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WORSHIP</a:t>
            </a:r>
            <a:r>
              <a:rPr lang="en-US" sz="6600" b="1" dirty="0" smtClean="0">
                <a:solidFill>
                  <a:schemeClr val="bg1"/>
                </a:solidFill>
                <a:effectLst>
                  <a:outerShdw blurRad="38100" dist="38100" dir="2700000" algn="tl">
                    <a:srgbClr val="000000">
                      <a:alpha val="43137"/>
                    </a:srgbClr>
                  </a:outerShdw>
                </a:effectLst>
                <a:latin typeface="Californian FB" panose="0207040306080B030204" pitchFamily="18" charset="0"/>
              </a:rPr>
              <a:t>.</a:t>
            </a:r>
            <a:endPar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06871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1213E"/>
        </a:solidFill>
        <a:effectLst/>
      </p:bgPr>
    </p:bg>
    <p:spTree>
      <p:nvGrpSpPr>
        <p:cNvPr id="1" name=""/>
        <p:cNvGrpSpPr/>
        <p:nvPr/>
      </p:nvGrpSpPr>
      <p:grpSpPr>
        <a:xfrm>
          <a:off x="0" y="0"/>
          <a:ext cx="0" cy="0"/>
          <a:chOff x="0" y="0"/>
          <a:chExt cx="0" cy="0"/>
        </a:xfrm>
      </p:grpSpPr>
      <p:sp>
        <p:nvSpPr>
          <p:cNvPr id="3" name="TextBox 2"/>
          <p:cNvSpPr txBox="1"/>
          <p:nvPr/>
        </p:nvSpPr>
        <p:spPr>
          <a:xfrm>
            <a:off x="156519" y="148281"/>
            <a:ext cx="8798011" cy="350865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Jeremiah 29:13</a:t>
            </a:r>
          </a:p>
          <a:p>
            <a:pPr algn="ctr"/>
            <a:endParaRPr lang="en-US" sz="2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endParaRP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And you will seek Me and find Me, when you search for Me with all your heart.</a:t>
            </a:r>
            <a:endParaRPr lang="en-US" sz="4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4095030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1213E"/>
        </a:solidFill>
        <a:effectLst/>
      </p:bgPr>
    </p:bg>
    <p:spTree>
      <p:nvGrpSpPr>
        <p:cNvPr id="1" name=""/>
        <p:cNvGrpSpPr/>
        <p:nvPr/>
      </p:nvGrpSpPr>
      <p:grpSpPr>
        <a:xfrm>
          <a:off x="0" y="0"/>
          <a:ext cx="0" cy="0"/>
          <a:chOff x="0" y="0"/>
          <a:chExt cx="0" cy="0"/>
        </a:xfrm>
      </p:grpSpPr>
      <p:sp>
        <p:nvSpPr>
          <p:cNvPr id="3" name="TextBox 2"/>
          <p:cNvSpPr txBox="1"/>
          <p:nvPr/>
        </p:nvSpPr>
        <p:spPr>
          <a:xfrm>
            <a:off x="156519" y="148281"/>
            <a:ext cx="8798011" cy="4985980"/>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2 Corinthians 3:6</a:t>
            </a:r>
          </a:p>
          <a:p>
            <a:pPr algn="ctr"/>
            <a:endParaRPr lang="en-US" sz="2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endParaRP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who also made us sufficient as ministers of the new covenant, not of the letter but of the Spirit; for the letter kills, but the Spirit gives life.</a:t>
            </a:r>
            <a:endParaRPr lang="en-US" sz="4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430843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265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568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569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432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048"/>
            <a:ext cx="9146845" cy="5149335"/>
          </a:xfrm>
          <a:prstGeom prst="rect">
            <a:avLst/>
          </a:prstGeom>
        </p:spPr>
      </p:pic>
    </p:spTree>
    <p:extLst>
      <p:ext uri="{BB962C8B-B14F-4D97-AF65-F5344CB8AC3E}">
        <p14:creationId xmlns:p14="http://schemas.microsoft.com/office/powerpoint/2010/main" val="917657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093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213E"/>
        </a:solidFill>
        <a:effectLst/>
      </p:bgPr>
    </p:bg>
    <p:spTree>
      <p:nvGrpSpPr>
        <p:cNvPr id="1" name=""/>
        <p:cNvGrpSpPr/>
        <p:nvPr/>
      </p:nvGrpSpPr>
      <p:grpSpPr>
        <a:xfrm>
          <a:off x="0" y="0"/>
          <a:ext cx="0" cy="0"/>
          <a:chOff x="0" y="0"/>
          <a:chExt cx="0" cy="0"/>
        </a:xfrm>
      </p:grpSpPr>
      <p:sp>
        <p:nvSpPr>
          <p:cNvPr id="3" name="TextBox 2"/>
          <p:cNvSpPr txBox="1"/>
          <p:nvPr/>
        </p:nvSpPr>
        <p:spPr>
          <a:xfrm>
            <a:off x="156519" y="148281"/>
            <a:ext cx="8798011" cy="4985980"/>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Matthew 2:1</a:t>
            </a:r>
          </a:p>
          <a:p>
            <a:pPr algn="ctr"/>
            <a:endParaRPr lang="en-US" sz="2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endParaRP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Now after Jesus was born in Bethlehem of Judea in the days of Herod the king, behold, wise men from the East came to Jerusalem, </a:t>
            </a:r>
            <a:endParaRPr lang="en-US" sz="4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30323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213E"/>
        </a:solidFill>
        <a:effectLst/>
      </p:bgPr>
    </p:bg>
    <p:spTree>
      <p:nvGrpSpPr>
        <p:cNvPr id="1" name=""/>
        <p:cNvGrpSpPr/>
        <p:nvPr/>
      </p:nvGrpSpPr>
      <p:grpSpPr>
        <a:xfrm>
          <a:off x="0" y="0"/>
          <a:ext cx="0" cy="0"/>
          <a:chOff x="0" y="0"/>
          <a:chExt cx="0" cy="0"/>
        </a:xfrm>
      </p:grpSpPr>
      <p:sp>
        <p:nvSpPr>
          <p:cNvPr id="3" name="TextBox 2"/>
          <p:cNvSpPr txBox="1"/>
          <p:nvPr/>
        </p:nvSpPr>
        <p:spPr>
          <a:xfrm>
            <a:off x="156519" y="148281"/>
            <a:ext cx="8798011" cy="4247317"/>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rPr>
              <a:t>Matthew 2:2</a:t>
            </a:r>
          </a:p>
          <a:p>
            <a:pPr algn="ctr"/>
            <a:endParaRPr lang="en-US" sz="2400" b="1" u="sng" dirty="0" smtClean="0">
              <a:solidFill>
                <a:srgbClr val="FFFF00"/>
              </a:solidFill>
              <a:effectLst>
                <a:outerShdw blurRad="38100" dist="38100" dir="2700000" algn="tl">
                  <a:srgbClr val="000000">
                    <a:alpha val="43137"/>
                  </a:srgbClr>
                </a:outerShdw>
              </a:effectLst>
              <a:latin typeface="Californian FB" panose="0207040306080B030204" pitchFamily="18" charset="0"/>
            </a:endParaRPr>
          </a:p>
          <a:p>
            <a:pPr algn="ctr"/>
            <a:r>
              <a:rPr lang="en-US" sz="4800" b="1" dirty="0" smtClean="0">
                <a:solidFill>
                  <a:schemeClr val="bg1"/>
                </a:solidFill>
                <a:effectLst>
                  <a:outerShdw blurRad="38100" dist="38100" dir="2700000" algn="tl">
                    <a:srgbClr val="000000">
                      <a:alpha val="43137"/>
                    </a:srgbClr>
                  </a:outerShdw>
                </a:effectLst>
                <a:latin typeface="Californian FB" panose="0207040306080B030204" pitchFamily="18" charset="0"/>
              </a:rPr>
              <a:t>saying, “Where is He who has been born King of the Jews? For we have seen His star in the East and have come to worship Him.” </a:t>
            </a:r>
            <a:endParaRPr lang="en-US" sz="4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34745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498</Words>
  <Application>Microsoft Office PowerPoint</Application>
  <PresentationFormat>On-screen Show (4:3)</PresentationFormat>
  <Paragraphs>57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7</cp:revision>
  <dcterms:created xsi:type="dcterms:W3CDTF">2018-12-07T15:14:06Z</dcterms:created>
  <dcterms:modified xsi:type="dcterms:W3CDTF">2018-12-07T15:55:55Z</dcterms:modified>
</cp:coreProperties>
</file>