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3B22"/>
    <a:srgbClr val="B438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6"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CF065C-37C7-43C0-B74A-B75FEFA4236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E2F87-9820-46FB-9309-EF212141BAF7}" type="slidenum">
              <a:rPr lang="en-US" smtClean="0"/>
              <a:t>‹#›</a:t>
            </a:fld>
            <a:endParaRPr lang="en-US"/>
          </a:p>
        </p:txBody>
      </p:sp>
    </p:spTree>
    <p:extLst>
      <p:ext uri="{BB962C8B-B14F-4D97-AF65-F5344CB8AC3E}">
        <p14:creationId xmlns:p14="http://schemas.microsoft.com/office/powerpoint/2010/main" val="255369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F065C-37C7-43C0-B74A-B75FEFA4236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E2F87-9820-46FB-9309-EF212141BAF7}" type="slidenum">
              <a:rPr lang="en-US" smtClean="0"/>
              <a:t>‹#›</a:t>
            </a:fld>
            <a:endParaRPr lang="en-US"/>
          </a:p>
        </p:txBody>
      </p:sp>
    </p:spTree>
    <p:extLst>
      <p:ext uri="{BB962C8B-B14F-4D97-AF65-F5344CB8AC3E}">
        <p14:creationId xmlns:p14="http://schemas.microsoft.com/office/powerpoint/2010/main" val="90652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F065C-37C7-43C0-B74A-B75FEFA4236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E2F87-9820-46FB-9309-EF212141BAF7}" type="slidenum">
              <a:rPr lang="en-US" smtClean="0"/>
              <a:t>‹#›</a:t>
            </a:fld>
            <a:endParaRPr lang="en-US"/>
          </a:p>
        </p:txBody>
      </p:sp>
    </p:spTree>
    <p:extLst>
      <p:ext uri="{BB962C8B-B14F-4D97-AF65-F5344CB8AC3E}">
        <p14:creationId xmlns:p14="http://schemas.microsoft.com/office/powerpoint/2010/main" val="289793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F065C-37C7-43C0-B74A-B75FEFA4236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E2F87-9820-46FB-9309-EF212141BAF7}" type="slidenum">
              <a:rPr lang="en-US" smtClean="0"/>
              <a:t>‹#›</a:t>
            </a:fld>
            <a:endParaRPr lang="en-US"/>
          </a:p>
        </p:txBody>
      </p:sp>
    </p:spTree>
    <p:extLst>
      <p:ext uri="{BB962C8B-B14F-4D97-AF65-F5344CB8AC3E}">
        <p14:creationId xmlns:p14="http://schemas.microsoft.com/office/powerpoint/2010/main" val="113371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CF065C-37C7-43C0-B74A-B75FEFA4236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E2F87-9820-46FB-9309-EF212141BAF7}" type="slidenum">
              <a:rPr lang="en-US" smtClean="0"/>
              <a:t>‹#›</a:t>
            </a:fld>
            <a:endParaRPr lang="en-US"/>
          </a:p>
        </p:txBody>
      </p:sp>
    </p:spTree>
    <p:extLst>
      <p:ext uri="{BB962C8B-B14F-4D97-AF65-F5344CB8AC3E}">
        <p14:creationId xmlns:p14="http://schemas.microsoft.com/office/powerpoint/2010/main" val="263483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CF065C-37C7-43C0-B74A-B75FEFA4236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E2F87-9820-46FB-9309-EF212141BAF7}" type="slidenum">
              <a:rPr lang="en-US" smtClean="0"/>
              <a:t>‹#›</a:t>
            </a:fld>
            <a:endParaRPr lang="en-US"/>
          </a:p>
        </p:txBody>
      </p:sp>
    </p:spTree>
    <p:extLst>
      <p:ext uri="{BB962C8B-B14F-4D97-AF65-F5344CB8AC3E}">
        <p14:creationId xmlns:p14="http://schemas.microsoft.com/office/powerpoint/2010/main" val="312217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CF065C-37C7-43C0-B74A-B75FEFA42361}"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E2F87-9820-46FB-9309-EF212141BAF7}" type="slidenum">
              <a:rPr lang="en-US" smtClean="0"/>
              <a:t>‹#›</a:t>
            </a:fld>
            <a:endParaRPr lang="en-US"/>
          </a:p>
        </p:txBody>
      </p:sp>
    </p:spTree>
    <p:extLst>
      <p:ext uri="{BB962C8B-B14F-4D97-AF65-F5344CB8AC3E}">
        <p14:creationId xmlns:p14="http://schemas.microsoft.com/office/powerpoint/2010/main" val="214194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CF065C-37C7-43C0-B74A-B75FEFA42361}"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E2F87-9820-46FB-9309-EF212141BAF7}" type="slidenum">
              <a:rPr lang="en-US" smtClean="0"/>
              <a:t>‹#›</a:t>
            </a:fld>
            <a:endParaRPr lang="en-US"/>
          </a:p>
        </p:txBody>
      </p:sp>
    </p:spTree>
    <p:extLst>
      <p:ext uri="{BB962C8B-B14F-4D97-AF65-F5344CB8AC3E}">
        <p14:creationId xmlns:p14="http://schemas.microsoft.com/office/powerpoint/2010/main" val="22389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F065C-37C7-43C0-B74A-B75FEFA42361}"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E2F87-9820-46FB-9309-EF212141BAF7}" type="slidenum">
              <a:rPr lang="en-US" smtClean="0"/>
              <a:t>‹#›</a:t>
            </a:fld>
            <a:endParaRPr lang="en-US"/>
          </a:p>
        </p:txBody>
      </p:sp>
    </p:spTree>
    <p:extLst>
      <p:ext uri="{BB962C8B-B14F-4D97-AF65-F5344CB8AC3E}">
        <p14:creationId xmlns:p14="http://schemas.microsoft.com/office/powerpoint/2010/main" val="323882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CF065C-37C7-43C0-B74A-B75FEFA4236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E2F87-9820-46FB-9309-EF212141BAF7}" type="slidenum">
              <a:rPr lang="en-US" smtClean="0"/>
              <a:t>‹#›</a:t>
            </a:fld>
            <a:endParaRPr lang="en-US"/>
          </a:p>
        </p:txBody>
      </p:sp>
    </p:spTree>
    <p:extLst>
      <p:ext uri="{BB962C8B-B14F-4D97-AF65-F5344CB8AC3E}">
        <p14:creationId xmlns:p14="http://schemas.microsoft.com/office/powerpoint/2010/main" val="294618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CF065C-37C7-43C0-B74A-B75FEFA4236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E2F87-9820-46FB-9309-EF212141BAF7}" type="slidenum">
              <a:rPr lang="en-US" smtClean="0"/>
              <a:t>‹#›</a:t>
            </a:fld>
            <a:endParaRPr lang="en-US"/>
          </a:p>
        </p:txBody>
      </p:sp>
    </p:spTree>
    <p:extLst>
      <p:ext uri="{BB962C8B-B14F-4D97-AF65-F5344CB8AC3E}">
        <p14:creationId xmlns:p14="http://schemas.microsoft.com/office/powerpoint/2010/main" val="180336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F065C-37C7-43C0-B74A-B75FEFA42361}" type="datetimeFigureOut">
              <a:rPr lang="en-US" smtClean="0"/>
              <a:t>1/25/2019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E2F87-9820-46FB-9309-EF212141BAF7}" type="slidenum">
              <a:rPr lang="en-US" smtClean="0"/>
              <a:t>‹#›</a:t>
            </a:fld>
            <a:endParaRPr lang="en-US"/>
          </a:p>
        </p:txBody>
      </p:sp>
    </p:spTree>
    <p:extLst>
      <p:ext uri="{BB962C8B-B14F-4D97-AF65-F5344CB8AC3E}">
        <p14:creationId xmlns:p14="http://schemas.microsoft.com/office/powerpoint/2010/main" val="2524138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69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F264FC-D6B7-4574-81CF-87DC777D4302}"/>
              </a:ext>
            </a:extLst>
          </p:cNvPr>
          <p:cNvSpPr txBox="1"/>
          <p:nvPr/>
        </p:nvSpPr>
        <p:spPr>
          <a:xfrm>
            <a:off x="211015" y="170822"/>
            <a:ext cx="8691825" cy="5262979"/>
          </a:xfrm>
          <a:prstGeom prst="rect">
            <a:avLst/>
          </a:prstGeom>
          <a:noFill/>
        </p:spPr>
        <p:txBody>
          <a:bodyPr wrap="square" rtlCol="0">
            <a:spAutoFit/>
          </a:bodyPr>
          <a:lstStyle/>
          <a:p>
            <a:pPr algn="ctr"/>
            <a:r>
              <a:rPr lang="en-US" sz="5400" b="1" u="sng" dirty="0">
                <a:solidFill>
                  <a:schemeClr val="bg1"/>
                </a:solidFill>
                <a:effectLst>
                  <a:outerShdw blurRad="38100" dist="38100" dir="2700000" algn="tl">
                    <a:srgbClr val="000000">
                      <a:alpha val="43137"/>
                    </a:srgbClr>
                  </a:outerShdw>
                </a:effectLst>
                <a:latin typeface="Arial Narrow" panose="020B0606020202030204" pitchFamily="34" charset="0"/>
              </a:rPr>
              <a:t>EPHESIANS 2:10</a:t>
            </a:r>
          </a:p>
          <a:p>
            <a:pPr algn="ctr"/>
            <a:endParaRPr lang="en-US" sz="1200" b="1" u="sng" dirty="0">
              <a:solidFill>
                <a:srgbClr val="C0000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a:effectLst>
                  <a:outerShdw blurRad="38100" dist="38100" dir="2700000" algn="tl">
                    <a:srgbClr val="000000">
                      <a:alpha val="43137"/>
                    </a:srgbClr>
                  </a:outerShdw>
                </a:effectLst>
                <a:latin typeface="Arial Narrow" panose="020B0606020202030204" pitchFamily="34" charset="0"/>
              </a:rPr>
              <a:t>For we are His workmanship, created in Christ Jesus for good works, which God prepared </a:t>
            </a:r>
            <a:r>
              <a:rPr lang="en-US" sz="5400" b="1" dirty="0" smtClean="0">
                <a:effectLst>
                  <a:outerShdw blurRad="38100" dist="38100" dir="2700000" algn="tl">
                    <a:srgbClr val="000000">
                      <a:alpha val="43137"/>
                    </a:srgbClr>
                  </a:outerShdw>
                </a:effectLst>
                <a:latin typeface="Arial Narrow" panose="020B0606020202030204" pitchFamily="34" charset="0"/>
              </a:rPr>
              <a:t>beforehand </a:t>
            </a:r>
            <a:r>
              <a:rPr lang="en-US" sz="5400" b="1" dirty="0">
                <a:effectLst>
                  <a:outerShdw blurRad="38100" dist="38100" dir="2700000" algn="tl">
                    <a:srgbClr val="000000">
                      <a:alpha val="43137"/>
                    </a:srgbClr>
                  </a:outerShdw>
                </a:effectLst>
                <a:latin typeface="Arial Narrow" panose="020B0606020202030204" pitchFamily="34" charset="0"/>
              </a:rPr>
              <a:t>that we should walk in them.</a:t>
            </a:r>
          </a:p>
        </p:txBody>
      </p:sp>
    </p:spTree>
    <p:extLst>
      <p:ext uri="{BB962C8B-B14F-4D97-AF65-F5344CB8AC3E}">
        <p14:creationId xmlns:p14="http://schemas.microsoft.com/office/powerpoint/2010/main" val="384893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841705"/>
            <a:ext cx="4360985" cy="3662541"/>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We all have God given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PURPOSES</a:t>
            </a:r>
            <a:r>
              <a:rPr lang="en-US" sz="5800" b="1" dirty="0">
                <a:effectLst>
                  <a:outerShdw blurRad="38100" dist="38100" dir="2700000" algn="tl">
                    <a:srgbClr val="000000">
                      <a:alpha val="43137"/>
                    </a:srgbClr>
                  </a:outerShdw>
                </a:effectLst>
                <a:latin typeface="Arial Narrow" panose="020B0606020202030204" pitchFamily="34" charset="0"/>
              </a:rPr>
              <a:t> in our lives.</a:t>
            </a:r>
          </a:p>
        </p:txBody>
      </p:sp>
    </p:spTree>
    <p:extLst>
      <p:ext uri="{BB962C8B-B14F-4D97-AF65-F5344CB8AC3E}">
        <p14:creationId xmlns:p14="http://schemas.microsoft.com/office/powerpoint/2010/main" val="484172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841705"/>
            <a:ext cx="4360985" cy="3662541"/>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We have to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DISCOVER</a:t>
            </a:r>
            <a:r>
              <a:rPr lang="en-US" sz="5800" b="1" dirty="0">
                <a:effectLst>
                  <a:outerShdw blurRad="38100" dist="38100" dir="2700000" algn="tl">
                    <a:srgbClr val="000000">
                      <a:alpha val="43137"/>
                    </a:srgbClr>
                  </a:outerShdw>
                </a:effectLst>
                <a:latin typeface="Arial Narrow" panose="020B0606020202030204" pitchFamily="34" charset="0"/>
              </a:rPr>
              <a:t> them not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INVENT</a:t>
            </a:r>
            <a:r>
              <a:rPr lang="en-US" sz="5800" b="1" dirty="0">
                <a:effectLst>
                  <a:outerShdw blurRad="38100" dist="38100" dir="2700000" algn="tl">
                    <a:srgbClr val="000000">
                      <a:alpha val="43137"/>
                    </a:srgbClr>
                  </a:outerShdw>
                </a:effectLst>
                <a:latin typeface="Arial Narrow" panose="020B0606020202030204" pitchFamily="34" charset="0"/>
              </a:rPr>
              <a:t> them.</a:t>
            </a:r>
          </a:p>
        </p:txBody>
      </p:sp>
    </p:spTree>
    <p:extLst>
      <p:ext uri="{BB962C8B-B14F-4D97-AF65-F5344CB8AC3E}">
        <p14:creationId xmlns:p14="http://schemas.microsoft.com/office/powerpoint/2010/main" val="4202286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841705"/>
            <a:ext cx="4360985" cy="3662541"/>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We are to make a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DIFFERENCE</a:t>
            </a:r>
            <a:r>
              <a:rPr lang="en-US" sz="5800" b="1" dirty="0">
                <a:effectLst>
                  <a:outerShdw blurRad="38100" dist="38100" dir="2700000" algn="tl">
                    <a:srgbClr val="000000">
                      <a:alpha val="43137"/>
                    </a:srgbClr>
                  </a:outerShdw>
                </a:effectLst>
                <a:latin typeface="Arial Narrow" panose="020B0606020202030204" pitchFamily="34" charset="0"/>
              </a:rPr>
              <a:t> in the world.</a:t>
            </a:r>
          </a:p>
        </p:txBody>
      </p:sp>
    </p:spTree>
    <p:extLst>
      <p:ext uri="{BB962C8B-B14F-4D97-AF65-F5344CB8AC3E}">
        <p14:creationId xmlns:p14="http://schemas.microsoft.com/office/powerpoint/2010/main" val="161641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F264FC-D6B7-4574-81CF-87DC777D4302}"/>
              </a:ext>
            </a:extLst>
          </p:cNvPr>
          <p:cNvSpPr txBox="1"/>
          <p:nvPr/>
        </p:nvSpPr>
        <p:spPr>
          <a:xfrm>
            <a:off x="211015" y="170822"/>
            <a:ext cx="8691825" cy="4431983"/>
          </a:xfrm>
          <a:prstGeom prst="rect">
            <a:avLst/>
          </a:prstGeom>
          <a:noFill/>
        </p:spPr>
        <p:txBody>
          <a:bodyPr wrap="square" rtlCol="0">
            <a:spAutoFit/>
          </a:bodyPr>
          <a:lstStyle/>
          <a:p>
            <a:pPr algn="ctr"/>
            <a:r>
              <a:rPr lang="en-US" sz="5400" b="1" u="sng" dirty="0">
                <a:solidFill>
                  <a:schemeClr val="bg1"/>
                </a:solidFill>
                <a:effectLst>
                  <a:outerShdw blurRad="38100" dist="38100" dir="2700000" algn="tl">
                    <a:srgbClr val="000000">
                      <a:alpha val="43137"/>
                    </a:srgbClr>
                  </a:outerShdw>
                </a:effectLst>
                <a:latin typeface="Arial Narrow" panose="020B0606020202030204" pitchFamily="34" charset="0"/>
              </a:rPr>
              <a:t>EPHESIANS 4:11</a:t>
            </a:r>
          </a:p>
          <a:p>
            <a:pPr algn="ctr"/>
            <a:endParaRPr lang="en-US" sz="1200" b="1" u="sng" dirty="0">
              <a:solidFill>
                <a:srgbClr val="C0000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a:effectLst>
                  <a:outerShdw blurRad="38100" dist="38100" dir="2700000" algn="tl">
                    <a:srgbClr val="000000">
                      <a:alpha val="43137"/>
                    </a:srgbClr>
                  </a:outerShdw>
                </a:effectLst>
                <a:latin typeface="Arial Narrow" panose="020B0606020202030204" pitchFamily="34" charset="0"/>
              </a:rPr>
              <a:t>And He Himself gave some to be apostles, some prophets, some evangelists, and some pastors and teachers, </a:t>
            </a:r>
          </a:p>
        </p:txBody>
      </p:sp>
    </p:spTree>
    <p:extLst>
      <p:ext uri="{BB962C8B-B14F-4D97-AF65-F5344CB8AC3E}">
        <p14:creationId xmlns:p14="http://schemas.microsoft.com/office/powerpoint/2010/main" val="2024936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F264FC-D6B7-4574-81CF-87DC777D4302}"/>
              </a:ext>
            </a:extLst>
          </p:cNvPr>
          <p:cNvSpPr txBox="1"/>
          <p:nvPr/>
        </p:nvSpPr>
        <p:spPr>
          <a:xfrm>
            <a:off x="211015" y="170822"/>
            <a:ext cx="8691825" cy="3600986"/>
          </a:xfrm>
          <a:prstGeom prst="rect">
            <a:avLst/>
          </a:prstGeom>
          <a:noFill/>
        </p:spPr>
        <p:txBody>
          <a:bodyPr wrap="square" rtlCol="0">
            <a:spAutoFit/>
          </a:bodyPr>
          <a:lstStyle/>
          <a:p>
            <a:pPr algn="ctr"/>
            <a:r>
              <a:rPr lang="en-US" sz="5400" b="1" u="sng" dirty="0">
                <a:solidFill>
                  <a:schemeClr val="bg1"/>
                </a:solidFill>
                <a:effectLst>
                  <a:outerShdw blurRad="38100" dist="38100" dir="2700000" algn="tl">
                    <a:srgbClr val="000000">
                      <a:alpha val="43137"/>
                    </a:srgbClr>
                  </a:outerShdw>
                </a:effectLst>
                <a:latin typeface="Arial Narrow" panose="020B0606020202030204" pitchFamily="34" charset="0"/>
              </a:rPr>
              <a:t>EPHESIANS 4:12</a:t>
            </a:r>
          </a:p>
          <a:p>
            <a:pPr algn="ctr"/>
            <a:endParaRPr lang="en-US" sz="1200" b="1" u="sng" dirty="0">
              <a:solidFill>
                <a:srgbClr val="C0000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a:effectLst>
                  <a:outerShdw blurRad="38100" dist="38100" dir="2700000" algn="tl">
                    <a:srgbClr val="000000">
                      <a:alpha val="43137"/>
                    </a:srgbClr>
                  </a:outerShdw>
                </a:effectLst>
                <a:latin typeface="Arial Narrow" panose="020B0606020202030204" pitchFamily="34" charset="0"/>
              </a:rPr>
              <a:t>for the equipping of the saints for the work of ministry, for the edifying of the body of Christ,</a:t>
            </a:r>
          </a:p>
        </p:txBody>
      </p:sp>
    </p:spTree>
    <p:extLst>
      <p:ext uri="{BB962C8B-B14F-4D97-AF65-F5344CB8AC3E}">
        <p14:creationId xmlns:p14="http://schemas.microsoft.com/office/powerpoint/2010/main" val="2419113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841705"/>
            <a:ext cx="4360985" cy="2769989"/>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Preaching is to equip us for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WORK</a:t>
            </a:r>
            <a:r>
              <a:rPr lang="en-US" sz="5800" b="1" dirty="0">
                <a:effectLst>
                  <a:outerShdw blurRad="38100" dist="38100" dir="2700000" algn="tl">
                    <a:srgbClr val="000000">
                      <a:alpha val="43137"/>
                    </a:srgbClr>
                  </a:outerShdw>
                </a:effectLst>
                <a:latin typeface="Arial Narrow" panose="020B0606020202030204" pitchFamily="34" charset="0"/>
              </a:rPr>
              <a:t>.</a:t>
            </a:r>
          </a:p>
        </p:txBody>
      </p:sp>
    </p:spTree>
    <p:extLst>
      <p:ext uri="{BB962C8B-B14F-4D97-AF65-F5344CB8AC3E}">
        <p14:creationId xmlns:p14="http://schemas.microsoft.com/office/powerpoint/2010/main" val="2599053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F264FC-D6B7-4574-81CF-87DC777D4302}"/>
              </a:ext>
            </a:extLst>
          </p:cNvPr>
          <p:cNvSpPr txBox="1"/>
          <p:nvPr/>
        </p:nvSpPr>
        <p:spPr>
          <a:xfrm>
            <a:off x="211015" y="170822"/>
            <a:ext cx="8691825" cy="3600986"/>
          </a:xfrm>
          <a:prstGeom prst="rect">
            <a:avLst/>
          </a:prstGeom>
          <a:noFill/>
        </p:spPr>
        <p:txBody>
          <a:bodyPr wrap="square" rtlCol="0">
            <a:spAutoFit/>
          </a:bodyPr>
          <a:lstStyle/>
          <a:p>
            <a:pPr algn="ctr"/>
            <a:r>
              <a:rPr lang="en-US" sz="5400" b="1" u="sng" dirty="0">
                <a:solidFill>
                  <a:schemeClr val="bg1"/>
                </a:solidFill>
                <a:effectLst>
                  <a:outerShdw blurRad="38100" dist="38100" dir="2700000" algn="tl">
                    <a:srgbClr val="000000">
                      <a:alpha val="43137"/>
                    </a:srgbClr>
                  </a:outerShdw>
                </a:effectLst>
                <a:latin typeface="Arial Narrow" panose="020B0606020202030204" pitchFamily="34" charset="0"/>
              </a:rPr>
              <a:t>2 TIMOTHY 1:17</a:t>
            </a:r>
          </a:p>
          <a:p>
            <a:pPr algn="ctr"/>
            <a:endParaRPr lang="en-US" sz="1200" b="1" u="sng" dirty="0">
              <a:solidFill>
                <a:srgbClr val="C0000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a:effectLst>
                  <a:outerShdw blurRad="38100" dist="38100" dir="2700000" algn="tl">
                    <a:srgbClr val="000000">
                      <a:alpha val="43137"/>
                    </a:srgbClr>
                  </a:outerShdw>
                </a:effectLst>
                <a:latin typeface="Arial Narrow" panose="020B0606020202030204" pitchFamily="34" charset="0"/>
              </a:rPr>
              <a:t>but when he arrived in Rome, he sought me out very zealously and found me.</a:t>
            </a:r>
          </a:p>
        </p:txBody>
      </p:sp>
    </p:spTree>
    <p:extLst>
      <p:ext uri="{BB962C8B-B14F-4D97-AF65-F5344CB8AC3E}">
        <p14:creationId xmlns:p14="http://schemas.microsoft.com/office/powerpoint/2010/main" val="3274738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841705"/>
            <a:ext cx="4360985" cy="3662541"/>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We are to be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ONE</a:t>
            </a:r>
            <a:r>
              <a:rPr lang="en-US" sz="5800" b="1" dirty="0">
                <a:effectLst>
                  <a:outerShdw blurRad="38100" dist="38100" dir="2700000" algn="tl">
                    <a:srgbClr val="000000">
                      <a:alpha val="43137"/>
                    </a:srgbClr>
                  </a:outerShdw>
                </a:effectLst>
                <a:latin typeface="Arial Narrow" panose="020B0606020202030204" pitchFamily="34" charset="0"/>
              </a:rPr>
              <a:t>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ANOTHER</a:t>
            </a:r>
            <a:r>
              <a:rPr lang="en-US" sz="5800" b="1" dirty="0">
                <a:effectLst>
                  <a:outerShdw blurRad="38100" dist="38100" dir="2700000" algn="tl">
                    <a:srgbClr val="000000">
                      <a:alpha val="43137"/>
                    </a:srgbClr>
                  </a:outerShdw>
                </a:effectLst>
                <a:latin typeface="Arial Narrow" panose="020B0606020202030204" pitchFamily="34" charset="0"/>
              </a:rPr>
              <a:t>” people.</a:t>
            </a:r>
          </a:p>
        </p:txBody>
      </p:sp>
    </p:spTree>
    <p:extLst>
      <p:ext uri="{BB962C8B-B14F-4D97-AF65-F5344CB8AC3E}">
        <p14:creationId xmlns:p14="http://schemas.microsoft.com/office/powerpoint/2010/main" val="1571867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F264FC-D6B7-4574-81CF-87DC777D4302}"/>
              </a:ext>
            </a:extLst>
          </p:cNvPr>
          <p:cNvSpPr txBox="1"/>
          <p:nvPr/>
        </p:nvSpPr>
        <p:spPr>
          <a:xfrm>
            <a:off x="211015" y="170822"/>
            <a:ext cx="8691825" cy="3600986"/>
          </a:xfrm>
          <a:prstGeom prst="rect">
            <a:avLst/>
          </a:prstGeom>
          <a:noFill/>
        </p:spPr>
        <p:txBody>
          <a:bodyPr wrap="square" rtlCol="0">
            <a:spAutoFit/>
          </a:bodyPr>
          <a:lstStyle/>
          <a:p>
            <a:pPr algn="ctr"/>
            <a:r>
              <a:rPr lang="en-US" sz="5400" b="1" u="sng" dirty="0">
                <a:solidFill>
                  <a:schemeClr val="bg1"/>
                </a:solidFill>
                <a:effectLst>
                  <a:outerShdw blurRad="38100" dist="38100" dir="2700000" algn="tl">
                    <a:srgbClr val="000000">
                      <a:alpha val="43137"/>
                    </a:srgbClr>
                  </a:outerShdw>
                </a:effectLst>
                <a:latin typeface="Arial Narrow" panose="020B0606020202030204" pitchFamily="34" charset="0"/>
              </a:rPr>
              <a:t>HEBREWS 10:24</a:t>
            </a:r>
          </a:p>
          <a:p>
            <a:pPr algn="ctr"/>
            <a:endParaRPr lang="en-US" sz="1200" b="1" u="sng" dirty="0">
              <a:solidFill>
                <a:srgbClr val="C0000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a:effectLst>
                  <a:outerShdw blurRad="38100" dist="38100" dir="2700000" algn="tl">
                    <a:srgbClr val="000000">
                      <a:alpha val="43137"/>
                    </a:srgbClr>
                  </a:outerShdw>
                </a:effectLst>
                <a:latin typeface="Arial Narrow" panose="020B0606020202030204" pitchFamily="34" charset="0"/>
              </a:rPr>
              <a:t>And let us consider one another in order to stir up love and good works,</a:t>
            </a:r>
          </a:p>
        </p:txBody>
      </p:sp>
    </p:spTree>
    <p:extLst>
      <p:ext uri="{BB962C8B-B14F-4D97-AF65-F5344CB8AC3E}">
        <p14:creationId xmlns:p14="http://schemas.microsoft.com/office/powerpoint/2010/main" val="1590570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21382381">
            <a:off x="1245711" y="383491"/>
            <a:ext cx="2627075" cy="264530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rot="21382381">
            <a:off x="5252761" y="3635072"/>
            <a:ext cx="2627075" cy="264530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rot="495355">
            <a:off x="1340984" y="3462413"/>
            <a:ext cx="2627075" cy="264530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044682" y="395416"/>
            <a:ext cx="2773026" cy="2793234"/>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469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841705"/>
            <a:ext cx="4360985" cy="3662541"/>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Spiritual gifts are to serve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OTHERS</a:t>
            </a:r>
            <a:r>
              <a:rPr lang="en-US" sz="5800" b="1" dirty="0">
                <a:effectLst>
                  <a:outerShdw blurRad="38100" dist="38100" dir="2700000" algn="tl">
                    <a:srgbClr val="000000">
                      <a:alpha val="43137"/>
                    </a:srgbClr>
                  </a:outerShdw>
                </a:effectLst>
                <a:latin typeface="Arial Narrow" panose="020B0606020202030204" pitchFamily="34" charset="0"/>
              </a:rPr>
              <a:t> not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OURSELVES</a:t>
            </a:r>
            <a:r>
              <a:rPr lang="en-US" sz="5800" b="1" dirty="0">
                <a:effectLst>
                  <a:outerShdw blurRad="38100" dist="38100" dir="2700000" algn="tl">
                    <a:srgbClr val="000000">
                      <a:alpha val="43137"/>
                    </a:srgbClr>
                  </a:outerShdw>
                </a:effectLst>
                <a:latin typeface="Arial Narrow" panose="020B0606020202030204" pitchFamily="34" charset="0"/>
              </a:rPr>
              <a:t>.</a:t>
            </a:r>
          </a:p>
        </p:txBody>
      </p:sp>
    </p:spTree>
    <p:extLst>
      <p:ext uri="{BB962C8B-B14F-4D97-AF65-F5344CB8AC3E}">
        <p14:creationId xmlns:p14="http://schemas.microsoft.com/office/powerpoint/2010/main" val="2596255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F264FC-D6B7-4574-81CF-87DC777D4302}"/>
              </a:ext>
            </a:extLst>
          </p:cNvPr>
          <p:cNvSpPr txBox="1"/>
          <p:nvPr/>
        </p:nvSpPr>
        <p:spPr>
          <a:xfrm>
            <a:off x="211015" y="170822"/>
            <a:ext cx="8691825" cy="4431983"/>
          </a:xfrm>
          <a:prstGeom prst="rect">
            <a:avLst/>
          </a:prstGeom>
          <a:noFill/>
        </p:spPr>
        <p:txBody>
          <a:bodyPr wrap="square" rtlCol="0">
            <a:spAutoFit/>
          </a:bodyPr>
          <a:lstStyle/>
          <a:p>
            <a:pPr algn="ctr"/>
            <a:r>
              <a:rPr lang="en-US" sz="5400" b="1" u="sng" dirty="0">
                <a:solidFill>
                  <a:schemeClr val="bg1"/>
                </a:solidFill>
                <a:effectLst>
                  <a:outerShdw blurRad="38100" dist="38100" dir="2700000" algn="tl">
                    <a:srgbClr val="000000">
                      <a:alpha val="43137"/>
                    </a:srgbClr>
                  </a:outerShdw>
                </a:effectLst>
                <a:latin typeface="Arial Narrow" panose="020B0606020202030204" pitchFamily="34" charset="0"/>
              </a:rPr>
              <a:t>1 PETER 4:10</a:t>
            </a:r>
          </a:p>
          <a:p>
            <a:pPr algn="ctr"/>
            <a:endParaRPr lang="en-US" sz="1200" b="1" u="sng" dirty="0">
              <a:solidFill>
                <a:srgbClr val="C0000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a:effectLst>
                  <a:outerShdw blurRad="38100" dist="38100" dir="2700000" algn="tl">
                    <a:srgbClr val="000000">
                      <a:alpha val="43137"/>
                    </a:srgbClr>
                  </a:outerShdw>
                </a:effectLst>
                <a:latin typeface="Arial Narrow" panose="020B0606020202030204" pitchFamily="34" charset="0"/>
              </a:rPr>
              <a:t>As each one has received a gift, minister it to one another, as good stewards of the manifold grace of God.</a:t>
            </a:r>
          </a:p>
        </p:txBody>
      </p:sp>
    </p:spTree>
    <p:extLst>
      <p:ext uri="{BB962C8B-B14F-4D97-AF65-F5344CB8AC3E}">
        <p14:creationId xmlns:p14="http://schemas.microsoft.com/office/powerpoint/2010/main" val="3520655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841705"/>
            <a:ext cx="4360985" cy="4555093"/>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Wealth is given to us so we have the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CAPACITY</a:t>
            </a:r>
            <a:r>
              <a:rPr lang="en-US" sz="5800" b="1" dirty="0">
                <a:effectLst>
                  <a:outerShdw blurRad="38100" dist="38100" dir="2700000" algn="tl">
                    <a:srgbClr val="000000">
                      <a:alpha val="43137"/>
                    </a:srgbClr>
                  </a:outerShdw>
                </a:effectLst>
                <a:latin typeface="Arial Narrow" panose="020B0606020202030204" pitchFamily="34" charset="0"/>
              </a:rPr>
              <a:t> to do good.</a:t>
            </a:r>
          </a:p>
        </p:txBody>
      </p:sp>
    </p:spTree>
    <p:extLst>
      <p:ext uri="{BB962C8B-B14F-4D97-AF65-F5344CB8AC3E}">
        <p14:creationId xmlns:p14="http://schemas.microsoft.com/office/powerpoint/2010/main" val="3303352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F264FC-D6B7-4574-81CF-87DC777D4302}"/>
              </a:ext>
            </a:extLst>
          </p:cNvPr>
          <p:cNvSpPr txBox="1"/>
          <p:nvPr/>
        </p:nvSpPr>
        <p:spPr>
          <a:xfrm>
            <a:off x="211015" y="170822"/>
            <a:ext cx="8691825" cy="6093976"/>
          </a:xfrm>
          <a:prstGeom prst="rect">
            <a:avLst/>
          </a:prstGeom>
          <a:noFill/>
        </p:spPr>
        <p:txBody>
          <a:bodyPr wrap="square" rtlCol="0">
            <a:spAutoFit/>
          </a:bodyPr>
          <a:lstStyle/>
          <a:p>
            <a:pPr algn="ctr"/>
            <a:r>
              <a:rPr lang="en-US" sz="5400" b="1" u="sng" dirty="0">
                <a:solidFill>
                  <a:schemeClr val="bg1"/>
                </a:solidFill>
                <a:effectLst>
                  <a:outerShdw blurRad="38100" dist="38100" dir="2700000" algn="tl">
                    <a:srgbClr val="000000">
                      <a:alpha val="43137"/>
                    </a:srgbClr>
                  </a:outerShdw>
                </a:effectLst>
                <a:latin typeface="Arial Narrow" panose="020B0606020202030204" pitchFamily="34" charset="0"/>
              </a:rPr>
              <a:t>1 TIMOTHY 6:17</a:t>
            </a:r>
          </a:p>
          <a:p>
            <a:pPr algn="ctr"/>
            <a:endParaRPr lang="en-US" sz="1200" b="1" u="sng" dirty="0">
              <a:solidFill>
                <a:srgbClr val="C0000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a:effectLst>
                  <a:outerShdw blurRad="38100" dist="38100" dir="2700000" algn="tl">
                    <a:srgbClr val="000000">
                      <a:alpha val="43137"/>
                    </a:srgbClr>
                  </a:outerShdw>
                </a:effectLst>
                <a:latin typeface="Arial Narrow" panose="020B0606020202030204" pitchFamily="34" charset="0"/>
              </a:rPr>
              <a:t>Command those who are rich in this present age not to be haughty, nor to trust in uncertain riches but in the living God, who gives us richly all things to enjoy. </a:t>
            </a:r>
          </a:p>
        </p:txBody>
      </p:sp>
    </p:spTree>
    <p:extLst>
      <p:ext uri="{BB962C8B-B14F-4D97-AF65-F5344CB8AC3E}">
        <p14:creationId xmlns:p14="http://schemas.microsoft.com/office/powerpoint/2010/main" val="4134624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F264FC-D6B7-4574-81CF-87DC777D4302}"/>
              </a:ext>
            </a:extLst>
          </p:cNvPr>
          <p:cNvSpPr txBox="1"/>
          <p:nvPr/>
        </p:nvSpPr>
        <p:spPr>
          <a:xfrm>
            <a:off x="211015" y="170822"/>
            <a:ext cx="8691825" cy="3600986"/>
          </a:xfrm>
          <a:prstGeom prst="rect">
            <a:avLst/>
          </a:prstGeom>
          <a:noFill/>
        </p:spPr>
        <p:txBody>
          <a:bodyPr wrap="square" rtlCol="0">
            <a:spAutoFit/>
          </a:bodyPr>
          <a:lstStyle/>
          <a:p>
            <a:pPr algn="ctr"/>
            <a:r>
              <a:rPr lang="en-US" sz="5400" b="1" u="sng" dirty="0">
                <a:solidFill>
                  <a:schemeClr val="bg1"/>
                </a:solidFill>
                <a:effectLst>
                  <a:outerShdw blurRad="38100" dist="38100" dir="2700000" algn="tl">
                    <a:srgbClr val="000000">
                      <a:alpha val="43137"/>
                    </a:srgbClr>
                  </a:outerShdw>
                </a:effectLst>
                <a:latin typeface="Arial Narrow" panose="020B0606020202030204" pitchFamily="34" charset="0"/>
              </a:rPr>
              <a:t>1 TIMOTHY 6:18</a:t>
            </a:r>
          </a:p>
          <a:p>
            <a:pPr algn="ctr"/>
            <a:endParaRPr lang="en-US" sz="1200" b="1" u="sng" dirty="0">
              <a:solidFill>
                <a:srgbClr val="C0000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a:effectLst>
                  <a:outerShdw blurRad="38100" dist="38100" dir="2700000" algn="tl">
                    <a:srgbClr val="000000">
                      <a:alpha val="43137"/>
                    </a:srgbClr>
                  </a:outerShdw>
                </a:effectLst>
                <a:latin typeface="Arial Narrow" panose="020B0606020202030204" pitchFamily="34" charset="0"/>
              </a:rPr>
              <a:t>Let them do good, that they be rich in good works, ready to give, willing to share,</a:t>
            </a:r>
          </a:p>
        </p:txBody>
      </p:sp>
    </p:spTree>
    <p:extLst>
      <p:ext uri="{BB962C8B-B14F-4D97-AF65-F5344CB8AC3E}">
        <p14:creationId xmlns:p14="http://schemas.microsoft.com/office/powerpoint/2010/main" val="17053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841705"/>
            <a:ext cx="4360985" cy="1877437"/>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The Word is to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EQUIP</a:t>
            </a:r>
            <a:r>
              <a:rPr lang="en-US" sz="5800" b="1" dirty="0">
                <a:effectLst>
                  <a:outerShdw blurRad="38100" dist="38100" dir="2700000" algn="tl">
                    <a:srgbClr val="000000">
                      <a:alpha val="43137"/>
                    </a:srgbClr>
                  </a:outerShdw>
                </a:effectLst>
                <a:latin typeface="Arial Narrow" panose="020B0606020202030204" pitchFamily="34" charset="0"/>
              </a:rPr>
              <a:t> us.</a:t>
            </a:r>
          </a:p>
        </p:txBody>
      </p:sp>
    </p:spTree>
    <p:extLst>
      <p:ext uri="{BB962C8B-B14F-4D97-AF65-F5344CB8AC3E}">
        <p14:creationId xmlns:p14="http://schemas.microsoft.com/office/powerpoint/2010/main" val="1861033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841705"/>
            <a:ext cx="4360985" cy="3662541"/>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The church body is to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ENCOURAGE</a:t>
            </a:r>
            <a:r>
              <a:rPr lang="en-US" sz="5800" b="1" dirty="0">
                <a:effectLst>
                  <a:outerShdw blurRad="38100" dist="38100" dir="2700000" algn="tl">
                    <a:srgbClr val="000000">
                      <a:alpha val="43137"/>
                    </a:srgbClr>
                  </a:outerShdw>
                </a:effectLst>
                <a:latin typeface="Arial Narrow" panose="020B0606020202030204" pitchFamily="34" charset="0"/>
              </a:rPr>
              <a:t> us.</a:t>
            </a:r>
          </a:p>
        </p:txBody>
      </p:sp>
    </p:spTree>
    <p:extLst>
      <p:ext uri="{BB962C8B-B14F-4D97-AF65-F5344CB8AC3E}">
        <p14:creationId xmlns:p14="http://schemas.microsoft.com/office/powerpoint/2010/main" val="3587984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841705"/>
            <a:ext cx="4360985" cy="2769989"/>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Spiritual gifts are to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ENABLE</a:t>
            </a:r>
            <a:r>
              <a:rPr lang="en-US" sz="5800" b="1" dirty="0">
                <a:effectLst>
                  <a:outerShdw blurRad="38100" dist="38100" dir="2700000" algn="tl">
                    <a:srgbClr val="000000">
                      <a:alpha val="43137"/>
                    </a:srgbClr>
                  </a:outerShdw>
                </a:effectLst>
                <a:latin typeface="Arial Narrow" panose="020B0606020202030204" pitchFamily="34" charset="0"/>
              </a:rPr>
              <a:t> us.</a:t>
            </a:r>
          </a:p>
        </p:txBody>
      </p:sp>
    </p:spTree>
    <p:extLst>
      <p:ext uri="{BB962C8B-B14F-4D97-AF65-F5344CB8AC3E}">
        <p14:creationId xmlns:p14="http://schemas.microsoft.com/office/powerpoint/2010/main" val="1149994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416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DE8AB0-BD44-4190-9F3D-7C4A2BCAB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08" y="0"/>
            <a:ext cx="7834184" cy="6858000"/>
          </a:xfrm>
          <a:prstGeom prst="rect">
            <a:avLst/>
          </a:prstGeom>
        </p:spPr>
      </p:pic>
    </p:spTree>
    <p:extLst>
      <p:ext uri="{BB962C8B-B14F-4D97-AF65-F5344CB8AC3E}">
        <p14:creationId xmlns:p14="http://schemas.microsoft.com/office/powerpoint/2010/main" val="3816170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43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258901"/>
            <a:ext cx="4360985" cy="6340197"/>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The local church needs to be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INTERNALLY</a:t>
            </a:r>
            <a:r>
              <a:rPr lang="en-US" sz="5800" b="1" dirty="0">
                <a:effectLst>
                  <a:outerShdw blurRad="38100" dist="38100" dir="2700000" algn="tl">
                    <a:srgbClr val="000000">
                      <a:alpha val="43137"/>
                    </a:srgbClr>
                  </a:outerShdw>
                </a:effectLst>
                <a:latin typeface="Arial Narrow" panose="020B0606020202030204" pitchFamily="34" charset="0"/>
              </a:rPr>
              <a:t> strong and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EXTERNALLY</a:t>
            </a:r>
            <a:r>
              <a:rPr lang="en-US" sz="5800" b="1" dirty="0">
                <a:effectLst>
                  <a:outerShdw blurRad="38100" dist="38100" dir="2700000" algn="tl">
                    <a:srgbClr val="000000">
                      <a:alpha val="43137"/>
                    </a:srgbClr>
                  </a:outerShdw>
                </a:effectLst>
                <a:latin typeface="Arial Narrow" panose="020B0606020202030204" pitchFamily="34" charset="0"/>
              </a:rPr>
              <a:t> focused.</a:t>
            </a:r>
          </a:p>
        </p:txBody>
      </p:sp>
    </p:spTree>
    <p:extLst>
      <p:ext uri="{BB962C8B-B14F-4D97-AF65-F5344CB8AC3E}">
        <p14:creationId xmlns:p14="http://schemas.microsoft.com/office/powerpoint/2010/main" val="2474359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841705"/>
            <a:ext cx="4360985" cy="2769989"/>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Our calling is to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EQUIP</a:t>
            </a:r>
            <a:r>
              <a:rPr lang="en-US" sz="5800" b="1" dirty="0">
                <a:effectLst>
                  <a:outerShdw blurRad="38100" dist="38100" dir="2700000" algn="tl">
                    <a:srgbClr val="000000">
                      <a:alpha val="43137"/>
                    </a:srgbClr>
                  </a:outerShdw>
                </a:effectLst>
                <a:latin typeface="Arial Narrow" panose="020B0606020202030204" pitchFamily="34" charset="0"/>
              </a:rPr>
              <a:t> for ministry.</a:t>
            </a:r>
          </a:p>
        </p:txBody>
      </p:sp>
    </p:spTree>
    <p:extLst>
      <p:ext uri="{BB962C8B-B14F-4D97-AF65-F5344CB8AC3E}">
        <p14:creationId xmlns:p14="http://schemas.microsoft.com/office/powerpoint/2010/main" val="1715286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984B1-5E51-4396-A30A-452DE65E6626}"/>
              </a:ext>
            </a:extLst>
          </p:cNvPr>
          <p:cNvSpPr txBox="1"/>
          <p:nvPr/>
        </p:nvSpPr>
        <p:spPr>
          <a:xfrm>
            <a:off x="211015" y="841705"/>
            <a:ext cx="4360985" cy="4555093"/>
          </a:xfrm>
          <a:prstGeom prst="rect">
            <a:avLst/>
          </a:prstGeom>
          <a:noFill/>
        </p:spPr>
        <p:txBody>
          <a:bodyPr wrap="square" rtlCol="0">
            <a:spAutoFit/>
          </a:bodyPr>
          <a:lstStyle/>
          <a:p>
            <a:pPr algn="ctr"/>
            <a:r>
              <a:rPr lang="en-US" sz="5800" b="1" dirty="0">
                <a:effectLst>
                  <a:outerShdw blurRad="38100" dist="38100" dir="2700000" algn="tl">
                    <a:srgbClr val="000000">
                      <a:alpha val="43137"/>
                    </a:srgbClr>
                  </a:outerShdw>
                </a:effectLst>
                <a:latin typeface="Arial Narrow" panose="020B0606020202030204" pitchFamily="34" charset="0"/>
              </a:rPr>
              <a:t>Our calling is to </a:t>
            </a:r>
            <a:r>
              <a:rPr lang="en-US" sz="5800" b="1" u="sng" dirty="0">
                <a:solidFill>
                  <a:srgbClr val="C00000"/>
                </a:solidFill>
                <a:effectLst>
                  <a:outerShdw blurRad="38100" dist="38100" dir="2700000" algn="tl">
                    <a:srgbClr val="000000">
                      <a:alpha val="43137"/>
                    </a:srgbClr>
                  </a:outerShdw>
                </a:effectLst>
                <a:latin typeface="Arial Narrow" panose="020B0606020202030204" pitchFamily="34" charset="0"/>
              </a:rPr>
              <a:t>ENABLE</a:t>
            </a:r>
            <a:r>
              <a:rPr lang="en-US" sz="5800" b="1" dirty="0">
                <a:effectLst>
                  <a:outerShdw blurRad="38100" dist="38100" dir="2700000" algn="tl">
                    <a:srgbClr val="000000">
                      <a:alpha val="43137"/>
                    </a:srgbClr>
                  </a:outerShdw>
                </a:effectLst>
                <a:latin typeface="Arial Narrow" panose="020B0606020202030204" pitchFamily="34" charset="0"/>
              </a:rPr>
              <a:t> people to use their gifts as salt and light.</a:t>
            </a:r>
          </a:p>
        </p:txBody>
      </p:sp>
    </p:spTree>
    <p:extLst>
      <p:ext uri="{BB962C8B-B14F-4D97-AF65-F5344CB8AC3E}">
        <p14:creationId xmlns:p14="http://schemas.microsoft.com/office/powerpoint/2010/main" val="3480648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F264FC-D6B7-4574-81CF-87DC777D4302}"/>
              </a:ext>
            </a:extLst>
          </p:cNvPr>
          <p:cNvSpPr txBox="1"/>
          <p:nvPr/>
        </p:nvSpPr>
        <p:spPr>
          <a:xfrm>
            <a:off x="211015" y="170822"/>
            <a:ext cx="8691825" cy="4431983"/>
          </a:xfrm>
          <a:prstGeom prst="rect">
            <a:avLst/>
          </a:prstGeom>
          <a:noFill/>
        </p:spPr>
        <p:txBody>
          <a:bodyPr wrap="square" rtlCol="0">
            <a:spAutoFit/>
          </a:bodyPr>
          <a:lstStyle/>
          <a:p>
            <a:pPr algn="ctr"/>
            <a:r>
              <a:rPr lang="en-US" sz="5400" b="1" u="sng" dirty="0">
                <a:solidFill>
                  <a:schemeClr val="bg1"/>
                </a:solidFill>
                <a:effectLst>
                  <a:outerShdw blurRad="38100" dist="38100" dir="2700000" algn="tl">
                    <a:srgbClr val="000000">
                      <a:alpha val="43137"/>
                    </a:srgbClr>
                  </a:outerShdw>
                </a:effectLst>
                <a:latin typeface="Arial Narrow" panose="020B0606020202030204" pitchFamily="34" charset="0"/>
              </a:rPr>
              <a:t>EPHESIANS 2:8</a:t>
            </a:r>
          </a:p>
          <a:p>
            <a:pPr algn="ctr"/>
            <a:endParaRPr lang="en-US" sz="1200" b="1" u="sng" dirty="0">
              <a:solidFill>
                <a:srgbClr val="C0000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a:effectLst>
                  <a:outerShdw blurRad="38100" dist="38100" dir="2700000" algn="tl">
                    <a:srgbClr val="000000">
                      <a:alpha val="43137"/>
                    </a:srgbClr>
                  </a:outerShdw>
                </a:effectLst>
                <a:latin typeface="Arial Narrow" panose="020B0606020202030204" pitchFamily="34" charset="0"/>
              </a:rPr>
              <a:t>For by grace you have been saved through faith, and that not of yourselves; it is the gift of God, </a:t>
            </a:r>
          </a:p>
        </p:txBody>
      </p:sp>
    </p:spTree>
    <p:extLst>
      <p:ext uri="{BB962C8B-B14F-4D97-AF65-F5344CB8AC3E}">
        <p14:creationId xmlns:p14="http://schemas.microsoft.com/office/powerpoint/2010/main" val="3416680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F264FC-D6B7-4574-81CF-87DC777D4302}"/>
              </a:ext>
            </a:extLst>
          </p:cNvPr>
          <p:cNvSpPr txBox="1"/>
          <p:nvPr/>
        </p:nvSpPr>
        <p:spPr>
          <a:xfrm>
            <a:off x="211015" y="170822"/>
            <a:ext cx="8691825" cy="2769989"/>
          </a:xfrm>
          <a:prstGeom prst="rect">
            <a:avLst/>
          </a:prstGeom>
          <a:noFill/>
        </p:spPr>
        <p:txBody>
          <a:bodyPr wrap="square" rtlCol="0">
            <a:spAutoFit/>
          </a:bodyPr>
          <a:lstStyle/>
          <a:p>
            <a:pPr algn="ctr"/>
            <a:r>
              <a:rPr lang="en-US" sz="5400" b="1" u="sng" dirty="0">
                <a:solidFill>
                  <a:schemeClr val="bg1"/>
                </a:solidFill>
                <a:effectLst>
                  <a:outerShdw blurRad="38100" dist="38100" dir="2700000" algn="tl">
                    <a:srgbClr val="000000">
                      <a:alpha val="43137"/>
                    </a:srgbClr>
                  </a:outerShdw>
                </a:effectLst>
                <a:latin typeface="Arial Narrow" panose="020B0606020202030204" pitchFamily="34" charset="0"/>
              </a:rPr>
              <a:t>EPHESIANS 2:9</a:t>
            </a:r>
          </a:p>
          <a:p>
            <a:pPr algn="ctr"/>
            <a:endParaRPr lang="en-US" sz="1200" b="1" u="sng" dirty="0">
              <a:solidFill>
                <a:srgbClr val="C0000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a:effectLst>
                  <a:outerShdw blurRad="38100" dist="38100" dir="2700000" algn="tl">
                    <a:srgbClr val="000000">
                      <a:alpha val="43137"/>
                    </a:srgbClr>
                  </a:outerShdw>
                </a:effectLst>
                <a:latin typeface="Arial Narrow" panose="020B0606020202030204" pitchFamily="34" charset="0"/>
              </a:rPr>
              <a:t>not of works, lest anyone should boast. </a:t>
            </a:r>
          </a:p>
        </p:txBody>
      </p:sp>
    </p:spTree>
    <p:extLst>
      <p:ext uri="{BB962C8B-B14F-4D97-AF65-F5344CB8AC3E}">
        <p14:creationId xmlns:p14="http://schemas.microsoft.com/office/powerpoint/2010/main" val="3882523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363</Words>
  <Application>Microsoft Office PowerPoint</Application>
  <PresentationFormat>On-screen Show (4:3)</PresentationFormat>
  <Paragraphs>43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8</cp:revision>
  <dcterms:created xsi:type="dcterms:W3CDTF">2019-01-24T23:50:12Z</dcterms:created>
  <dcterms:modified xsi:type="dcterms:W3CDTF">2019-01-25T14:45:07Z</dcterms:modified>
</cp:coreProperties>
</file>