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6"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932B45-F271-4C33-8813-6A2131275838}"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2AA35-51FA-46C3-B8FB-A80B28676869}" type="slidenum">
              <a:rPr lang="en-US" smtClean="0"/>
              <a:t>‹#›</a:t>
            </a:fld>
            <a:endParaRPr lang="en-US"/>
          </a:p>
        </p:txBody>
      </p:sp>
    </p:spTree>
    <p:extLst>
      <p:ext uri="{BB962C8B-B14F-4D97-AF65-F5344CB8AC3E}">
        <p14:creationId xmlns:p14="http://schemas.microsoft.com/office/powerpoint/2010/main" val="348277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932B45-F271-4C33-8813-6A2131275838}"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2AA35-51FA-46C3-B8FB-A80B28676869}" type="slidenum">
              <a:rPr lang="en-US" smtClean="0"/>
              <a:t>‹#›</a:t>
            </a:fld>
            <a:endParaRPr lang="en-US"/>
          </a:p>
        </p:txBody>
      </p:sp>
    </p:spTree>
    <p:extLst>
      <p:ext uri="{BB962C8B-B14F-4D97-AF65-F5344CB8AC3E}">
        <p14:creationId xmlns:p14="http://schemas.microsoft.com/office/powerpoint/2010/main" val="232123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932B45-F271-4C33-8813-6A2131275838}"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2AA35-51FA-46C3-B8FB-A80B28676869}" type="slidenum">
              <a:rPr lang="en-US" smtClean="0"/>
              <a:t>‹#›</a:t>
            </a:fld>
            <a:endParaRPr lang="en-US"/>
          </a:p>
        </p:txBody>
      </p:sp>
    </p:spTree>
    <p:extLst>
      <p:ext uri="{BB962C8B-B14F-4D97-AF65-F5344CB8AC3E}">
        <p14:creationId xmlns:p14="http://schemas.microsoft.com/office/powerpoint/2010/main" val="1602232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932B45-F271-4C33-8813-6A2131275838}"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2AA35-51FA-46C3-B8FB-A80B28676869}" type="slidenum">
              <a:rPr lang="en-US" smtClean="0"/>
              <a:t>‹#›</a:t>
            </a:fld>
            <a:endParaRPr lang="en-US"/>
          </a:p>
        </p:txBody>
      </p:sp>
    </p:spTree>
    <p:extLst>
      <p:ext uri="{BB962C8B-B14F-4D97-AF65-F5344CB8AC3E}">
        <p14:creationId xmlns:p14="http://schemas.microsoft.com/office/powerpoint/2010/main" val="196655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32B45-F271-4C33-8813-6A2131275838}" type="datetimeFigureOut">
              <a:rPr lang="en-US" smtClean="0"/>
              <a:t>12/14/2018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2AA35-51FA-46C3-B8FB-A80B28676869}" type="slidenum">
              <a:rPr lang="en-US" smtClean="0"/>
              <a:t>‹#›</a:t>
            </a:fld>
            <a:endParaRPr lang="en-US"/>
          </a:p>
        </p:txBody>
      </p:sp>
    </p:spTree>
    <p:extLst>
      <p:ext uri="{BB962C8B-B14F-4D97-AF65-F5344CB8AC3E}">
        <p14:creationId xmlns:p14="http://schemas.microsoft.com/office/powerpoint/2010/main" val="367639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932B45-F271-4C33-8813-6A2131275838}"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2AA35-51FA-46C3-B8FB-A80B28676869}" type="slidenum">
              <a:rPr lang="en-US" smtClean="0"/>
              <a:t>‹#›</a:t>
            </a:fld>
            <a:endParaRPr lang="en-US"/>
          </a:p>
        </p:txBody>
      </p:sp>
    </p:spTree>
    <p:extLst>
      <p:ext uri="{BB962C8B-B14F-4D97-AF65-F5344CB8AC3E}">
        <p14:creationId xmlns:p14="http://schemas.microsoft.com/office/powerpoint/2010/main" val="8387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932B45-F271-4C33-8813-6A2131275838}" type="datetimeFigureOut">
              <a:rPr lang="en-US" smtClean="0"/>
              <a:t>12/14/2018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2AA35-51FA-46C3-B8FB-A80B28676869}" type="slidenum">
              <a:rPr lang="en-US" smtClean="0"/>
              <a:t>‹#›</a:t>
            </a:fld>
            <a:endParaRPr lang="en-US"/>
          </a:p>
        </p:txBody>
      </p:sp>
    </p:spTree>
    <p:extLst>
      <p:ext uri="{BB962C8B-B14F-4D97-AF65-F5344CB8AC3E}">
        <p14:creationId xmlns:p14="http://schemas.microsoft.com/office/powerpoint/2010/main" val="381038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932B45-F271-4C33-8813-6A2131275838}" type="datetimeFigureOut">
              <a:rPr lang="en-US" smtClean="0"/>
              <a:t>12/14/2018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2AA35-51FA-46C3-B8FB-A80B28676869}" type="slidenum">
              <a:rPr lang="en-US" smtClean="0"/>
              <a:t>‹#›</a:t>
            </a:fld>
            <a:endParaRPr lang="en-US"/>
          </a:p>
        </p:txBody>
      </p:sp>
    </p:spTree>
    <p:extLst>
      <p:ext uri="{BB962C8B-B14F-4D97-AF65-F5344CB8AC3E}">
        <p14:creationId xmlns:p14="http://schemas.microsoft.com/office/powerpoint/2010/main" val="284288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32B45-F271-4C33-8813-6A2131275838}" type="datetimeFigureOut">
              <a:rPr lang="en-US" smtClean="0"/>
              <a:t>12/14/2018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2AA35-51FA-46C3-B8FB-A80B28676869}" type="slidenum">
              <a:rPr lang="en-US" smtClean="0"/>
              <a:t>‹#›</a:t>
            </a:fld>
            <a:endParaRPr lang="en-US"/>
          </a:p>
        </p:txBody>
      </p:sp>
    </p:spTree>
    <p:extLst>
      <p:ext uri="{BB962C8B-B14F-4D97-AF65-F5344CB8AC3E}">
        <p14:creationId xmlns:p14="http://schemas.microsoft.com/office/powerpoint/2010/main" val="309430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32B45-F271-4C33-8813-6A2131275838}"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2AA35-51FA-46C3-B8FB-A80B28676869}" type="slidenum">
              <a:rPr lang="en-US" smtClean="0"/>
              <a:t>‹#›</a:t>
            </a:fld>
            <a:endParaRPr lang="en-US"/>
          </a:p>
        </p:txBody>
      </p:sp>
    </p:spTree>
    <p:extLst>
      <p:ext uri="{BB962C8B-B14F-4D97-AF65-F5344CB8AC3E}">
        <p14:creationId xmlns:p14="http://schemas.microsoft.com/office/powerpoint/2010/main" val="207010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32B45-F271-4C33-8813-6A2131275838}" type="datetimeFigureOut">
              <a:rPr lang="en-US" smtClean="0"/>
              <a:t>12/14/2018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2AA35-51FA-46C3-B8FB-A80B28676869}" type="slidenum">
              <a:rPr lang="en-US" smtClean="0"/>
              <a:t>‹#›</a:t>
            </a:fld>
            <a:endParaRPr lang="en-US"/>
          </a:p>
        </p:txBody>
      </p:sp>
    </p:spTree>
    <p:extLst>
      <p:ext uri="{BB962C8B-B14F-4D97-AF65-F5344CB8AC3E}">
        <p14:creationId xmlns:p14="http://schemas.microsoft.com/office/powerpoint/2010/main" val="41965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32B45-F271-4C33-8813-6A2131275838}" type="datetimeFigureOut">
              <a:rPr lang="en-US" smtClean="0"/>
              <a:t>12/14/2018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2AA35-51FA-46C3-B8FB-A80B28676869}" type="slidenum">
              <a:rPr lang="en-US" smtClean="0"/>
              <a:t>‹#›</a:t>
            </a:fld>
            <a:endParaRPr lang="en-US"/>
          </a:p>
        </p:txBody>
      </p:sp>
    </p:spTree>
    <p:extLst>
      <p:ext uri="{BB962C8B-B14F-4D97-AF65-F5344CB8AC3E}">
        <p14:creationId xmlns:p14="http://schemas.microsoft.com/office/powerpoint/2010/main" val="3449716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405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72995"/>
            <a:ext cx="8707395" cy="4216539"/>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Gill Sans MT" panose="020B0502020104020203" pitchFamily="34" charset="0"/>
              </a:rPr>
              <a:t>Luke 2:6</a:t>
            </a:r>
          </a:p>
          <a:p>
            <a:pPr algn="ctr"/>
            <a:endParaRPr lang="en-US" sz="2800" b="1" u="sng" dirty="0" smtClean="0">
              <a:solidFill>
                <a:srgbClr val="FFFF00"/>
              </a:solidFill>
              <a:effectLst>
                <a:outerShdw blurRad="38100" dist="38100" dir="2700000" algn="tl">
                  <a:srgbClr val="000000">
                    <a:alpha val="43137"/>
                  </a:srgbClr>
                </a:outerShdw>
              </a:effectLst>
              <a:latin typeface="Gill Sans MT" panose="020B0502020104020203"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So it was, that while they were there, the days were completed for her to be delivered. </a:t>
            </a:r>
            <a:endParaRPr lang="en-US" sz="48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407304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72995"/>
            <a:ext cx="8707395" cy="5693866"/>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Gill Sans MT" panose="020B0502020104020203" pitchFamily="34" charset="0"/>
              </a:rPr>
              <a:t>Luke 2:7</a:t>
            </a:r>
          </a:p>
          <a:p>
            <a:pPr algn="ctr"/>
            <a:endParaRPr lang="en-US" sz="2800" b="1" u="sng" dirty="0" smtClean="0">
              <a:solidFill>
                <a:srgbClr val="FFFF00"/>
              </a:solidFill>
              <a:effectLst>
                <a:outerShdw blurRad="38100" dist="38100" dir="2700000" algn="tl">
                  <a:srgbClr val="000000">
                    <a:alpha val="43137"/>
                  </a:srgbClr>
                </a:outerShdw>
              </a:effectLst>
              <a:latin typeface="Gill Sans MT" panose="020B0502020104020203"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And she brought forth her firstborn Son, and wrapped Him in swaddling cloths, and laid Him in a manger, because there was no room for them in the inn.</a:t>
            </a:r>
            <a:endParaRPr lang="en-US" sz="48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397129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72995"/>
            <a:ext cx="8707395" cy="3477875"/>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Gill Sans MT" panose="020B0502020104020203" pitchFamily="34" charset="0"/>
              </a:rPr>
              <a:t>Isaiah 55:8</a:t>
            </a:r>
          </a:p>
          <a:p>
            <a:pPr algn="ctr"/>
            <a:endParaRPr lang="en-US" sz="2800" b="1" u="sng" dirty="0" smtClean="0">
              <a:solidFill>
                <a:srgbClr val="FFFF00"/>
              </a:solidFill>
              <a:effectLst>
                <a:outerShdw blurRad="38100" dist="38100" dir="2700000" algn="tl">
                  <a:srgbClr val="000000">
                    <a:alpha val="43137"/>
                  </a:srgbClr>
                </a:outerShdw>
              </a:effectLst>
              <a:latin typeface="Gill Sans MT" panose="020B0502020104020203"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“For My thoughts are not your thoughts, Nor are your ways My ways,” says the Lord. </a:t>
            </a:r>
            <a:endParaRPr lang="en-US" sz="48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966245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72995"/>
            <a:ext cx="8707395" cy="4955203"/>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Gill Sans MT" panose="020B0502020104020203" pitchFamily="34" charset="0"/>
              </a:rPr>
              <a:t>Isaiah 55:9</a:t>
            </a:r>
          </a:p>
          <a:p>
            <a:pPr algn="ctr"/>
            <a:endParaRPr lang="en-US" sz="2800" b="1" u="sng" dirty="0" smtClean="0">
              <a:solidFill>
                <a:srgbClr val="FFFF00"/>
              </a:solidFill>
              <a:effectLst>
                <a:outerShdw blurRad="38100" dist="38100" dir="2700000" algn="tl">
                  <a:srgbClr val="000000">
                    <a:alpha val="43137"/>
                  </a:srgbClr>
                </a:outerShdw>
              </a:effectLst>
              <a:latin typeface="Gill Sans MT" panose="020B0502020104020203"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“For as the heavens are higher than the earth, So are My ways higher than your ways, And My thoughts than your thoughts. </a:t>
            </a:r>
            <a:endParaRPr lang="en-US" sz="48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3342177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72995"/>
            <a:ext cx="8707395" cy="6432530"/>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Gill Sans MT" panose="020B0502020104020203" pitchFamily="34" charset="0"/>
              </a:rPr>
              <a:t>Isaiah 55:10</a:t>
            </a:r>
          </a:p>
          <a:p>
            <a:pPr algn="ctr"/>
            <a:endParaRPr lang="en-US" sz="2800" b="1" u="sng" dirty="0" smtClean="0">
              <a:solidFill>
                <a:srgbClr val="FFFF00"/>
              </a:solidFill>
              <a:effectLst>
                <a:outerShdw blurRad="38100" dist="38100" dir="2700000" algn="tl">
                  <a:srgbClr val="000000">
                    <a:alpha val="43137"/>
                  </a:srgbClr>
                </a:outerShdw>
              </a:effectLst>
              <a:latin typeface="Gill Sans MT" panose="020B0502020104020203"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“For as the rain comes down, and the snow from heaven, And do not return there, But water the earth, And make it bring forth and bud, That it may give seed to the sower And bread to the eater, </a:t>
            </a:r>
            <a:endParaRPr lang="en-US" sz="48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3870205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72995"/>
            <a:ext cx="8707395" cy="5693866"/>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Gill Sans MT" panose="020B0502020104020203" pitchFamily="34" charset="0"/>
              </a:rPr>
              <a:t>Isaiah 55:11</a:t>
            </a:r>
          </a:p>
          <a:p>
            <a:pPr algn="ctr"/>
            <a:endParaRPr lang="en-US" sz="2800" b="1" u="sng" dirty="0" smtClean="0">
              <a:solidFill>
                <a:srgbClr val="FFFF00"/>
              </a:solidFill>
              <a:effectLst>
                <a:outerShdw blurRad="38100" dist="38100" dir="2700000" algn="tl">
                  <a:srgbClr val="000000">
                    <a:alpha val="43137"/>
                  </a:srgbClr>
                </a:outerShdw>
              </a:effectLst>
              <a:latin typeface="Gill Sans MT" panose="020B0502020104020203"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So shall My word be that goes forth from My mouth; It shall not return to Me void, But it shall accomplish what I please, And it shall prosper in the thing for which I sent it.</a:t>
            </a:r>
            <a:endParaRPr lang="en-US" sz="48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3666029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828800"/>
            <a:ext cx="9144000" cy="2862322"/>
          </a:xfrm>
          <a:prstGeom prst="rect">
            <a:avLst/>
          </a:prstGeom>
          <a:noFill/>
        </p:spPr>
        <p:txBody>
          <a:bodyPr wrap="square" rtlCol="0">
            <a:spAutoFit/>
          </a:bodyPr>
          <a:lstStyle/>
          <a:p>
            <a:pPr algn="ctr"/>
            <a:r>
              <a:rPr lang="en-US" sz="6000" dirty="0" smtClean="0">
                <a:solidFill>
                  <a:schemeClr val="bg1"/>
                </a:solidFill>
                <a:latin typeface="Gill Sans MT" panose="020B0502020104020203" pitchFamily="34" charset="0"/>
              </a:rPr>
              <a:t>External circumstances are </a:t>
            </a:r>
            <a:r>
              <a:rPr lang="en-US" sz="6000" b="1" u="sng" dirty="0" smtClean="0">
                <a:solidFill>
                  <a:srgbClr val="FFFF00"/>
                </a:solidFill>
                <a:latin typeface="Gill Sans MT" panose="020B0502020104020203" pitchFamily="34" charset="0"/>
              </a:rPr>
              <a:t>SOMETHING</a:t>
            </a:r>
            <a:r>
              <a:rPr lang="en-US" sz="6000" dirty="0" smtClean="0">
                <a:solidFill>
                  <a:schemeClr val="bg1"/>
                </a:solidFill>
                <a:latin typeface="Gill Sans MT" panose="020B0502020104020203" pitchFamily="34" charset="0"/>
              </a:rPr>
              <a:t> but not </a:t>
            </a:r>
            <a:r>
              <a:rPr lang="en-US" sz="6000" b="1" u="sng" dirty="0" smtClean="0">
                <a:solidFill>
                  <a:srgbClr val="FFFF00"/>
                </a:solidFill>
                <a:latin typeface="Gill Sans MT" panose="020B0502020104020203" pitchFamily="34" charset="0"/>
              </a:rPr>
              <a:t>EVERYTHING</a:t>
            </a:r>
            <a:r>
              <a:rPr lang="en-US" sz="6000" dirty="0" smtClean="0">
                <a:solidFill>
                  <a:schemeClr val="bg1"/>
                </a:solidFill>
                <a:latin typeface="Gill Sans MT" panose="020B0502020104020203" pitchFamily="34" charset="0"/>
              </a:rPr>
              <a:t>.</a:t>
            </a:r>
            <a:endParaRPr lang="en-US" sz="6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723443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202724"/>
            <a:ext cx="9144000" cy="3785652"/>
          </a:xfrm>
          <a:prstGeom prst="rect">
            <a:avLst/>
          </a:prstGeom>
          <a:noFill/>
        </p:spPr>
        <p:txBody>
          <a:bodyPr wrap="square" rtlCol="0">
            <a:spAutoFit/>
          </a:bodyPr>
          <a:lstStyle/>
          <a:p>
            <a:pPr algn="ctr"/>
            <a:r>
              <a:rPr lang="en-US" sz="6000" dirty="0" smtClean="0">
                <a:solidFill>
                  <a:schemeClr val="bg1"/>
                </a:solidFill>
                <a:latin typeface="Gill Sans MT" panose="020B0502020104020203" pitchFamily="34" charset="0"/>
              </a:rPr>
              <a:t>Internal growth is most important, but </a:t>
            </a:r>
            <a:r>
              <a:rPr lang="en-US" sz="6000" b="1" u="sng" dirty="0" smtClean="0">
                <a:solidFill>
                  <a:srgbClr val="FFFF00"/>
                </a:solidFill>
                <a:latin typeface="Gill Sans MT" panose="020B0502020104020203" pitchFamily="34" charset="0"/>
              </a:rPr>
              <a:t>EXTERNAL</a:t>
            </a:r>
            <a:r>
              <a:rPr lang="en-US" sz="6000" dirty="0" smtClean="0">
                <a:solidFill>
                  <a:schemeClr val="bg1"/>
                </a:solidFill>
                <a:latin typeface="Gill Sans MT" panose="020B0502020104020203" pitchFamily="34" charset="0"/>
              </a:rPr>
              <a:t> things are necessary to </a:t>
            </a:r>
            <a:r>
              <a:rPr lang="en-US" sz="6000" b="1" u="sng" dirty="0" smtClean="0">
                <a:solidFill>
                  <a:srgbClr val="FFFF00"/>
                </a:solidFill>
                <a:latin typeface="Gill Sans MT" panose="020B0502020104020203" pitchFamily="34" charset="0"/>
              </a:rPr>
              <a:t>GROW</a:t>
            </a:r>
            <a:r>
              <a:rPr lang="en-US" sz="6000" dirty="0" smtClean="0">
                <a:solidFill>
                  <a:schemeClr val="bg1"/>
                </a:solidFill>
                <a:latin typeface="Gill Sans MT" panose="020B0502020104020203" pitchFamily="34" charset="0"/>
              </a:rPr>
              <a:t> us.</a:t>
            </a:r>
            <a:endParaRPr lang="en-US" sz="6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574122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7266"/>
            <a:ext cx="9144000" cy="5486400"/>
          </a:xfrm>
          <a:prstGeom prst="rect">
            <a:avLst/>
          </a:prstGeom>
        </p:spPr>
      </p:pic>
    </p:spTree>
    <p:extLst>
      <p:ext uri="{BB962C8B-B14F-4D97-AF65-F5344CB8AC3E}">
        <p14:creationId xmlns:p14="http://schemas.microsoft.com/office/powerpoint/2010/main" val="2980585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828800"/>
            <a:ext cx="9144000" cy="2862322"/>
          </a:xfrm>
          <a:prstGeom prst="rect">
            <a:avLst/>
          </a:prstGeom>
          <a:noFill/>
        </p:spPr>
        <p:txBody>
          <a:bodyPr wrap="square" rtlCol="0">
            <a:spAutoFit/>
          </a:bodyPr>
          <a:lstStyle/>
          <a:p>
            <a:pPr algn="ctr"/>
            <a:r>
              <a:rPr lang="en-US" sz="6000" b="1" u="sng" dirty="0" smtClean="0">
                <a:solidFill>
                  <a:srgbClr val="FFFF00"/>
                </a:solidFill>
                <a:latin typeface="Gill Sans MT" panose="020B0502020104020203" pitchFamily="34" charset="0"/>
              </a:rPr>
              <a:t>DIFFICULT</a:t>
            </a:r>
            <a:r>
              <a:rPr lang="en-US" sz="6000" dirty="0" smtClean="0">
                <a:solidFill>
                  <a:schemeClr val="bg1"/>
                </a:solidFill>
                <a:latin typeface="Gill Sans MT" panose="020B0502020104020203" pitchFamily="34" charset="0"/>
              </a:rPr>
              <a:t> circumstances cannot be the reason for </a:t>
            </a:r>
          </a:p>
          <a:p>
            <a:pPr algn="ctr"/>
            <a:r>
              <a:rPr lang="en-US" sz="6000" dirty="0" smtClean="0">
                <a:solidFill>
                  <a:schemeClr val="bg1"/>
                </a:solidFill>
                <a:latin typeface="Gill Sans MT" panose="020B0502020104020203" pitchFamily="34" charset="0"/>
              </a:rPr>
              <a:t>not </a:t>
            </a:r>
            <a:r>
              <a:rPr lang="en-US" sz="6000" b="1" u="sng" dirty="0" smtClean="0">
                <a:solidFill>
                  <a:srgbClr val="FFFF00"/>
                </a:solidFill>
                <a:latin typeface="Gill Sans MT" panose="020B0502020104020203" pitchFamily="34" charset="0"/>
              </a:rPr>
              <a:t>OBEYING</a:t>
            </a:r>
            <a:r>
              <a:rPr lang="en-US" sz="6000" dirty="0" smtClean="0">
                <a:solidFill>
                  <a:schemeClr val="bg1"/>
                </a:solidFill>
                <a:latin typeface="Gill Sans MT" panose="020B0502020104020203" pitchFamily="34" charset="0"/>
              </a:rPr>
              <a:t>.</a:t>
            </a:r>
            <a:endParaRPr lang="en-US" sz="6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6895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717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 y="849526"/>
            <a:ext cx="9151323" cy="5147619"/>
          </a:xfrm>
          <a:prstGeom prst="rect">
            <a:avLst/>
          </a:prstGeom>
        </p:spPr>
      </p:pic>
    </p:spTree>
    <p:extLst>
      <p:ext uri="{BB962C8B-B14F-4D97-AF65-F5344CB8AC3E}">
        <p14:creationId xmlns:p14="http://schemas.microsoft.com/office/powerpoint/2010/main" val="567708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4430"/>
            <a:ext cx="9144347" cy="3932543"/>
          </a:xfrm>
          <a:prstGeom prst="rect">
            <a:avLst/>
          </a:prstGeom>
        </p:spPr>
      </p:pic>
    </p:spTree>
    <p:extLst>
      <p:ext uri="{BB962C8B-B14F-4D97-AF65-F5344CB8AC3E}">
        <p14:creationId xmlns:p14="http://schemas.microsoft.com/office/powerpoint/2010/main" val="2546132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74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616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72995"/>
            <a:ext cx="8707395" cy="5755422"/>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Gill Sans MT" panose="020B0502020104020203" pitchFamily="34" charset="0"/>
              </a:rPr>
              <a:t>Deuteronomy 29:29</a:t>
            </a:r>
          </a:p>
          <a:p>
            <a:pPr algn="ctr"/>
            <a:endParaRPr lang="en-US" sz="2800" b="1" u="sng" dirty="0" smtClean="0">
              <a:solidFill>
                <a:srgbClr val="FFFF00"/>
              </a:solidFill>
              <a:effectLst>
                <a:outerShdw blurRad="38100" dist="38100" dir="2700000" algn="tl">
                  <a:srgbClr val="000000">
                    <a:alpha val="43137"/>
                  </a:srgbClr>
                </a:outerShdw>
              </a:effectLst>
              <a:latin typeface="Gill Sans MT" panose="020B0502020104020203"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“The secret things belong to </a:t>
            </a: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the Lord our God, but those things which are revealed </a:t>
            </a: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belong to us and to our </a:t>
            </a: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children forever, that we may </a:t>
            </a: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do all the words of this law.</a:t>
            </a:r>
            <a:endParaRPr lang="en-US" sz="48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3338885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72995"/>
            <a:ext cx="8707395" cy="4955203"/>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Gill Sans MT" panose="020B0502020104020203" pitchFamily="34" charset="0"/>
              </a:rPr>
              <a:t>Luke 2:1</a:t>
            </a:r>
          </a:p>
          <a:p>
            <a:pPr algn="ctr"/>
            <a:endParaRPr lang="en-US" sz="2800" b="1" u="sng" dirty="0" smtClean="0">
              <a:solidFill>
                <a:srgbClr val="FFFF00"/>
              </a:solidFill>
              <a:effectLst>
                <a:outerShdw blurRad="38100" dist="38100" dir="2700000" algn="tl">
                  <a:srgbClr val="000000">
                    <a:alpha val="43137"/>
                  </a:srgbClr>
                </a:outerShdw>
              </a:effectLst>
              <a:latin typeface="Gill Sans MT" panose="020B0502020104020203"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And it came to pass in those days that a decree went out from Caesar Augustus that all the world should be registered. </a:t>
            </a:r>
            <a:endParaRPr lang="en-US" sz="48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3118928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72995"/>
            <a:ext cx="8707395" cy="3477875"/>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Gill Sans MT" panose="020B0502020104020203" pitchFamily="34" charset="0"/>
              </a:rPr>
              <a:t>Luke 2:2</a:t>
            </a:r>
          </a:p>
          <a:p>
            <a:pPr algn="ctr"/>
            <a:endParaRPr lang="en-US" sz="2800" b="1" u="sng" dirty="0" smtClean="0">
              <a:solidFill>
                <a:srgbClr val="FFFF00"/>
              </a:solidFill>
              <a:effectLst>
                <a:outerShdw blurRad="38100" dist="38100" dir="2700000" algn="tl">
                  <a:srgbClr val="000000">
                    <a:alpha val="43137"/>
                  </a:srgbClr>
                </a:outerShdw>
              </a:effectLst>
              <a:latin typeface="Gill Sans MT" panose="020B0502020104020203"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This census first took </a:t>
            </a: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place while </a:t>
            </a:r>
            <a:r>
              <a:rPr lang="en-US" sz="4800" b="1" dirty="0" err="1" smtClean="0">
                <a:solidFill>
                  <a:schemeClr val="bg1"/>
                </a:solidFill>
                <a:effectLst>
                  <a:outerShdw blurRad="38100" dist="38100" dir="2700000" algn="tl">
                    <a:srgbClr val="000000">
                      <a:alpha val="43137"/>
                    </a:srgbClr>
                  </a:outerShdw>
                </a:effectLst>
                <a:latin typeface="Gill Sans MT" panose="020B0502020104020203" pitchFamily="34" charset="0"/>
              </a:rPr>
              <a:t>Quirinius</a:t>
            </a: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 was governing Syria. </a:t>
            </a:r>
            <a:endParaRPr lang="en-US" sz="48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1690118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72995"/>
            <a:ext cx="8707395" cy="2739211"/>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Gill Sans MT" panose="020B0502020104020203" pitchFamily="34" charset="0"/>
              </a:rPr>
              <a:t>Luke 2:3</a:t>
            </a:r>
          </a:p>
          <a:p>
            <a:pPr algn="ctr"/>
            <a:endParaRPr lang="en-US" sz="2800" b="1" u="sng" dirty="0" smtClean="0">
              <a:solidFill>
                <a:srgbClr val="FFFF00"/>
              </a:solidFill>
              <a:effectLst>
                <a:outerShdw blurRad="38100" dist="38100" dir="2700000" algn="tl">
                  <a:srgbClr val="000000">
                    <a:alpha val="43137"/>
                  </a:srgbClr>
                </a:outerShdw>
              </a:effectLst>
              <a:latin typeface="Gill Sans MT" panose="020B0502020104020203"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So all went to be registered, everyone to his own city. </a:t>
            </a:r>
            <a:endParaRPr lang="en-US" sz="48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4243151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72995"/>
            <a:ext cx="8707395" cy="6432530"/>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Gill Sans MT" panose="020B0502020104020203" pitchFamily="34" charset="0"/>
              </a:rPr>
              <a:t>Luke 2:4</a:t>
            </a:r>
          </a:p>
          <a:p>
            <a:pPr algn="ctr"/>
            <a:endParaRPr lang="en-US" sz="2800" b="1" u="sng" dirty="0" smtClean="0">
              <a:solidFill>
                <a:srgbClr val="FFFF00"/>
              </a:solidFill>
              <a:effectLst>
                <a:outerShdw blurRad="38100" dist="38100" dir="2700000" algn="tl">
                  <a:srgbClr val="000000">
                    <a:alpha val="43137"/>
                  </a:srgbClr>
                </a:outerShdw>
              </a:effectLst>
              <a:latin typeface="Gill Sans MT" panose="020B0502020104020203"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Joseph also went up from Galilee, out of the city of Nazareth, into Judea, to the city of David, which is called Bethlehem, because he was of the house and lineage of David, </a:t>
            </a:r>
            <a:endParaRPr lang="en-US" sz="48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3079890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9470" y="172995"/>
            <a:ext cx="8707395" cy="3477875"/>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Gill Sans MT" panose="020B0502020104020203" pitchFamily="34" charset="0"/>
              </a:rPr>
              <a:t>Luke 2:5</a:t>
            </a:r>
          </a:p>
          <a:p>
            <a:pPr algn="ctr"/>
            <a:endParaRPr lang="en-US" sz="2800" b="1" u="sng" dirty="0" smtClean="0">
              <a:solidFill>
                <a:srgbClr val="FFFF00"/>
              </a:solidFill>
              <a:effectLst>
                <a:outerShdw blurRad="38100" dist="38100" dir="2700000" algn="tl">
                  <a:srgbClr val="000000">
                    <a:alpha val="43137"/>
                  </a:srgbClr>
                </a:outerShdw>
              </a:effectLst>
              <a:latin typeface="Gill Sans MT" panose="020B0502020104020203" pitchFamily="34" charset="0"/>
            </a:endParaRPr>
          </a:p>
          <a:p>
            <a:pPr algn="ctr"/>
            <a:r>
              <a:rPr lang="en-US" sz="4800" b="1" dirty="0" smtClean="0">
                <a:solidFill>
                  <a:schemeClr val="bg1"/>
                </a:solidFill>
                <a:effectLst>
                  <a:outerShdw blurRad="38100" dist="38100" dir="2700000" algn="tl">
                    <a:srgbClr val="000000">
                      <a:alpha val="43137"/>
                    </a:srgbClr>
                  </a:outerShdw>
                </a:effectLst>
                <a:latin typeface="Gill Sans MT" panose="020B0502020104020203" pitchFamily="34" charset="0"/>
              </a:rPr>
              <a:t>to be registered with Mary, his betrothed wife, who was with child. </a:t>
            </a:r>
            <a:endParaRPr lang="en-US" sz="4800" b="1"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2660315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384</Words>
  <Application>Microsoft Office PowerPoint</Application>
  <PresentationFormat>On-screen Show (4:3)</PresentationFormat>
  <Paragraphs>45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5</cp:revision>
  <dcterms:created xsi:type="dcterms:W3CDTF">2018-12-14T15:12:13Z</dcterms:created>
  <dcterms:modified xsi:type="dcterms:W3CDTF">2018-12-14T16:16:19Z</dcterms:modified>
</cp:coreProperties>
</file>