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A26"/>
    <a:srgbClr val="FFF7D8"/>
    <a:srgbClr val="529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716D6F-64F1-45E9-823D-F7B2F0898F3B}"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27011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16D6F-64F1-45E9-823D-F7B2F0898F3B}"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299698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16D6F-64F1-45E9-823D-F7B2F0898F3B}"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298052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16D6F-64F1-45E9-823D-F7B2F0898F3B}"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8103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16D6F-64F1-45E9-823D-F7B2F0898F3B}"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272462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716D6F-64F1-45E9-823D-F7B2F0898F3B}"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398834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716D6F-64F1-45E9-823D-F7B2F0898F3B}"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37589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716D6F-64F1-45E9-823D-F7B2F0898F3B}"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324714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16D6F-64F1-45E9-823D-F7B2F0898F3B}"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105416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16D6F-64F1-45E9-823D-F7B2F0898F3B}"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376988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16D6F-64F1-45E9-823D-F7B2F0898F3B}"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C9B9C-1EFA-4E0D-8011-94C7A7045313}" type="slidenum">
              <a:rPr lang="en-US" smtClean="0"/>
              <a:t>‹#›</a:t>
            </a:fld>
            <a:endParaRPr lang="en-US"/>
          </a:p>
        </p:txBody>
      </p:sp>
    </p:spTree>
    <p:extLst>
      <p:ext uri="{BB962C8B-B14F-4D97-AF65-F5344CB8AC3E}">
        <p14:creationId xmlns:p14="http://schemas.microsoft.com/office/powerpoint/2010/main" val="395242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6D6F-64F1-45E9-823D-F7B2F0898F3B}" type="datetimeFigureOut">
              <a:rPr lang="en-US" smtClean="0"/>
              <a:t>1/11/2019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C9B9C-1EFA-4E0D-8011-94C7A7045313}" type="slidenum">
              <a:rPr lang="en-US" smtClean="0"/>
              <a:t>‹#›</a:t>
            </a:fld>
            <a:endParaRPr lang="en-US"/>
          </a:p>
        </p:txBody>
      </p:sp>
    </p:spTree>
    <p:extLst>
      <p:ext uri="{BB962C8B-B14F-4D97-AF65-F5344CB8AC3E}">
        <p14:creationId xmlns:p14="http://schemas.microsoft.com/office/powerpoint/2010/main" val="3467685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803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663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15:8</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“Or what woman, having ten silver coins, if she loses one coin, does not light a lamp, sweep the house, and search carefully until she finds it?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96873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15:9</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when she has found it, she calls her friends and neighbors together, saying, ‘Rejoice with me, for I have found the piece which I lost!’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067874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15:10</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Likewise, I say to you, there is joy in the presence of the angels of God over one sinner who repents.”</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642238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23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280076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15:11</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Then He said: “A certain man had </a:t>
            </a:r>
          </a:p>
          <a:p>
            <a:pPr algn="ctr"/>
            <a:r>
              <a:rPr lang="en-US" sz="5400" b="1" dirty="0" smtClean="0">
                <a:latin typeface="Bahnschrift Condensed" panose="020B0502040204020203" pitchFamily="34" charset="0"/>
              </a:rPr>
              <a:t>two sons.</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539767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15:12</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the younger of them said to his father, ‘Father, give me the portion of goods that falls to me.’ So he divided to them his livelihood.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85276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15:13</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not many days after, the younger son gathered all together, journeyed to a far country, and there wasted his possessions with prodigal living.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138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15:14</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But when he had spent all, there arose a severe famine in that land, and he began to be in want.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913019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15:15</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Then he went and joined himself to a citizen of that country, and he sent him into his fields to feed swine.</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3998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91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15:16</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he would gladly have filled his stomach with the pods that the swine ate, and no one gave him anything.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955723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15:17</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“But when he came to himself, he said, ‘How many of my father’s hired servants have bread enough and to spare, and I perish with hunger!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822877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15:18</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I will arise and go to my father, and will say to him, “Father, I have sinned against heaven and before you,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214964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15:19</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I am no longer worthy to be called your son. Make me like one of your hired servants.” ’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753853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529375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15:20</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he arose and came to his father. But when he was still a great way off, his father saw him and had compassion, and ran and fell on his neck and kissed him.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771546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15:21</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the son said to him, ‘Father, I have sinned against heaven and in your sight, and am no longer worthy to be called your son.’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4232018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15:22</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“But the father said to his servants, ‘Bring out the best robe and put it on him, and put a ring on his hand and sandals on his feet.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616962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280076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15:23</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bring the fatted calf here and kill it, and let us eat and be merry;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637704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15:24</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for this my son was dead and is alive again; he was lost and is found.’ And they began to be merry.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595635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15:25</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“Now his older son was in the field. And as he came and drew near to the house, he heard music and dancing.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821485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2831544"/>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15:1</a:t>
            </a:r>
          </a:p>
          <a:p>
            <a:pPr algn="ctr"/>
            <a:endParaRPr lang="en-US" sz="1400" dirty="0">
              <a:latin typeface="Bahnschrift Light Condensed" panose="020B0502040204020203" pitchFamily="34" charset="0"/>
            </a:endParaRPr>
          </a:p>
          <a:p>
            <a:pPr algn="ctr"/>
            <a:r>
              <a:rPr lang="en-US" sz="5400" b="1" dirty="0" smtClean="0">
                <a:latin typeface="Bahnschrift Condensed" panose="020B0502040204020203" pitchFamily="34" charset="0"/>
              </a:rPr>
              <a:t>Then all the tax collectors and the sinners drew near to Him to hear Him.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907924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280076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15:26</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So he called one of the servants and asked what these things meant.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827003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15:27</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he said to him, ‘Your brother has come, and because he has received him safe and sound, your father has killed the fatted calf.’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4251949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15:28</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“But he was angry and would not go in. Therefore his father came out and pleaded with him.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461662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6124754"/>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15:29</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So he answered and said to his father, ‘Lo, these many years I have been serving you; I never transgressed your commandment at any time; and yet you never gave me a young goat, that I might make merry with my friends.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029325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15:30</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But as soon as this son of yours came, who has devoured your livelihood </a:t>
            </a:r>
          </a:p>
          <a:p>
            <a:pPr algn="ctr"/>
            <a:r>
              <a:rPr lang="en-US" sz="5400" b="1" dirty="0" smtClean="0">
                <a:latin typeface="Bahnschrift Condensed" panose="020B0502040204020203" pitchFamily="34" charset="0"/>
              </a:rPr>
              <a:t>with harlots, you killed the fatted </a:t>
            </a:r>
          </a:p>
          <a:p>
            <a:pPr algn="ctr"/>
            <a:r>
              <a:rPr lang="en-US" sz="5400" b="1" dirty="0" smtClean="0">
                <a:latin typeface="Bahnschrift Condensed" panose="020B0502040204020203" pitchFamily="34" charset="0"/>
              </a:rPr>
              <a:t>calf for him.’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287153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15:31</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he said to him, ‘Son, you are always with me, and all that I have </a:t>
            </a:r>
          </a:p>
          <a:p>
            <a:pPr algn="ctr"/>
            <a:r>
              <a:rPr lang="en-US" sz="5400" b="1" dirty="0" smtClean="0">
                <a:latin typeface="Bahnschrift Condensed" panose="020B0502040204020203" pitchFamily="34" charset="0"/>
              </a:rPr>
              <a:t>is yours.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802194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15:32</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It was right that we should make merry and be glad, for your brother was dead and is alive again, and was lost and is found.’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008184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1" y="887412"/>
            <a:ext cx="8668554" cy="5115455"/>
          </a:xfrm>
          <a:prstGeom prst="rect">
            <a:avLst/>
          </a:prstGeom>
        </p:spPr>
      </p:pic>
    </p:spTree>
    <p:extLst>
      <p:ext uri="{BB962C8B-B14F-4D97-AF65-F5344CB8AC3E}">
        <p14:creationId xmlns:p14="http://schemas.microsoft.com/office/powerpoint/2010/main" val="900493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3:4</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by which, when you read, you may understand my knowledge in the mystery of Christ),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27213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3:5</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which in other ages was not made known to the sons of men, as it has now been revealed by the Spirit to His holy apostles and prophets: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150088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3631763"/>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15:2</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the Pharisees and scribes complained, saying, “This Man receives sinners and eats with them.”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4252147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3:6</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that the Gentiles should be fellow heirs, of the same body, and partakers of His promise in Christ through </a:t>
            </a:r>
          </a:p>
          <a:p>
            <a:pPr algn="ctr"/>
            <a:r>
              <a:rPr lang="en-US" sz="5400" b="1" dirty="0" smtClean="0">
                <a:latin typeface="Bahnschrift Condensed" panose="020B0502040204020203" pitchFamily="34" charset="0"/>
              </a:rPr>
              <a:t>the gospel,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318634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3:7</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of which I became a minister according to the gift of the grace of God given to me by the effective working of His power.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797968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529375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3:8</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To me, who am less than the least of all the saints, this grace was given, that I should preach among the Gentiles the unsearchable riches </a:t>
            </a:r>
          </a:p>
          <a:p>
            <a:pPr algn="ctr"/>
            <a:r>
              <a:rPr lang="en-US" sz="5400" b="1" dirty="0" smtClean="0">
                <a:latin typeface="Bahnschrift Condensed" panose="020B0502040204020203" pitchFamily="34" charset="0"/>
              </a:rPr>
              <a:t>of Christ,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535719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529375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3:9</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to make all see what is the fellowship of the mystery, which from the beginning of the ages has been hidden in God who created all things through Jesus Christ;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509388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EPHESIANS 3:10</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to the intent that now the manifold wisdom of God might be made known by the church to the principalities and powers in the heavenly places,</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400039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51" y="0"/>
            <a:ext cx="5623560" cy="6858000"/>
          </a:xfrm>
          <a:prstGeom prst="rect">
            <a:avLst/>
          </a:prstGeom>
        </p:spPr>
      </p:pic>
    </p:spTree>
    <p:extLst>
      <p:ext uri="{BB962C8B-B14F-4D97-AF65-F5344CB8AC3E}">
        <p14:creationId xmlns:p14="http://schemas.microsoft.com/office/powerpoint/2010/main" val="1539600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10"/>
          <a:stretch/>
        </p:blipFill>
        <p:spPr>
          <a:xfrm>
            <a:off x="1972733" y="0"/>
            <a:ext cx="5025822" cy="6858000"/>
          </a:xfrm>
          <a:prstGeom prst="rect">
            <a:avLst/>
          </a:prstGeom>
        </p:spPr>
      </p:pic>
    </p:spTree>
    <p:extLst>
      <p:ext uri="{BB962C8B-B14F-4D97-AF65-F5344CB8AC3E}">
        <p14:creationId xmlns:p14="http://schemas.microsoft.com/office/powerpoint/2010/main" val="3163310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78467" y="2531534"/>
            <a:ext cx="7188200" cy="2554545"/>
          </a:xfrm>
          <a:prstGeom prst="rect">
            <a:avLst/>
          </a:prstGeom>
          <a:noFill/>
        </p:spPr>
        <p:txBody>
          <a:bodyPr wrap="square" rtlCol="0">
            <a:spAutoFit/>
          </a:bodyPr>
          <a:lstStyle/>
          <a:p>
            <a:pPr algn="ctr"/>
            <a:r>
              <a:rPr lang="en-US" sz="8000" dirty="0" smtClean="0">
                <a:solidFill>
                  <a:srgbClr val="FFF7D8"/>
                </a:solidFill>
                <a:latin typeface="Bahnschrift Condensed" panose="020B0502040204020203" pitchFamily="34" charset="0"/>
              </a:rPr>
              <a:t>Church has to look </a:t>
            </a:r>
            <a:r>
              <a:rPr lang="en-US" sz="8000" b="1" u="sng" dirty="0" smtClean="0">
                <a:solidFill>
                  <a:srgbClr val="C82A26"/>
                </a:solidFill>
                <a:effectLst>
                  <a:outerShdw blurRad="38100" dist="38100" dir="2700000" algn="tl">
                    <a:srgbClr val="000000">
                      <a:alpha val="43137"/>
                    </a:srgbClr>
                  </a:outerShdw>
                </a:effectLst>
                <a:latin typeface="Bahnschrift Condensed" panose="020B0502040204020203" pitchFamily="34" charset="0"/>
              </a:rPr>
              <a:t>OUT</a:t>
            </a:r>
            <a:r>
              <a:rPr lang="en-US" sz="8000" dirty="0" smtClean="0">
                <a:solidFill>
                  <a:srgbClr val="FFF7D8"/>
                </a:solidFill>
                <a:latin typeface="Bahnschrift Condensed" panose="020B0502040204020203" pitchFamily="34" charset="0"/>
              </a:rPr>
              <a:t> the window.</a:t>
            </a:r>
            <a:endParaRPr lang="en-US" sz="8000" dirty="0">
              <a:solidFill>
                <a:srgbClr val="FFF7D8"/>
              </a:solidFill>
              <a:latin typeface="Bahnschrift Condensed" panose="020B0502040204020203" pitchFamily="34" charset="0"/>
            </a:endParaRPr>
          </a:p>
        </p:txBody>
      </p:sp>
    </p:spTree>
    <p:extLst>
      <p:ext uri="{BB962C8B-B14F-4D97-AF65-F5344CB8AC3E}">
        <p14:creationId xmlns:p14="http://schemas.microsoft.com/office/powerpoint/2010/main" val="3419878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78467" y="2362200"/>
            <a:ext cx="7188200" cy="3785652"/>
          </a:xfrm>
          <a:prstGeom prst="rect">
            <a:avLst/>
          </a:prstGeom>
          <a:noFill/>
        </p:spPr>
        <p:txBody>
          <a:bodyPr wrap="square" rtlCol="0">
            <a:spAutoFit/>
          </a:bodyPr>
          <a:lstStyle/>
          <a:p>
            <a:pPr algn="ctr"/>
            <a:r>
              <a:rPr lang="en-US" sz="8000" dirty="0" smtClean="0">
                <a:solidFill>
                  <a:srgbClr val="FFF7D8"/>
                </a:solidFill>
                <a:latin typeface="Bahnschrift Condensed" panose="020B0502040204020203" pitchFamily="34" charset="0"/>
              </a:rPr>
              <a:t>Church is not where we come to </a:t>
            </a:r>
            <a:r>
              <a:rPr lang="en-US" sz="8000" b="1" u="sng" dirty="0" smtClean="0">
                <a:solidFill>
                  <a:srgbClr val="C82A26"/>
                </a:solidFill>
                <a:effectLst>
                  <a:outerShdw blurRad="38100" dist="38100" dir="2700000" algn="tl">
                    <a:srgbClr val="000000">
                      <a:alpha val="43137"/>
                    </a:srgbClr>
                  </a:outerShdw>
                </a:effectLst>
                <a:latin typeface="Bahnschrift Condensed" panose="020B0502040204020203" pitchFamily="34" charset="0"/>
              </a:rPr>
              <a:t>GET</a:t>
            </a:r>
            <a:r>
              <a:rPr lang="en-US" sz="8000" dirty="0" smtClean="0">
                <a:solidFill>
                  <a:srgbClr val="FFF7D8"/>
                </a:solidFill>
                <a:latin typeface="Bahnschrift Condensed" panose="020B0502040204020203" pitchFamily="34" charset="0"/>
              </a:rPr>
              <a:t> all our needs met.</a:t>
            </a:r>
            <a:endParaRPr lang="en-US" sz="8000" dirty="0">
              <a:solidFill>
                <a:srgbClr val="FFF7D8"/>
              </a:solidFill>
              <a:latin typeface="Bahnschrift Condensed" panose="020B0502040204020203" pitchFamily="34" charset="0"/>
            </a:endParaRPr>
          </a:p>
        </p:txBody>
      </p:sp>
    </p:spTree>
    <p:extLst>
      <p:ext uri="{BB962C8B-B14F-4D97-AF65-F5344CB8AC3E}">
        <p14:creationId xmlns:p14="http://schemas.microsoft.com/office/powerpoint/2010/main" val="3501920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4667" y="2628642"/>
            <a:ext cx="8839200" cy="3785652"/>
          </a:xfrm>
          <a:prstGeom prst="rect">
            <a:avLst/>
          </a:prstGeom>
          <a:noFill/>
        </p:spPr>
        <p:txBody>
          <a:bodyPr wrap="square" rtlCol="0">
            <a:spAutoFit/>
          </a:bodyPr>
          <a:lstStyle/>
          <a:p>
            <a:pPr algn="ctr"/>
            <a:r>
              <a:rPr lang="en-US" sz="8000" dirty="0" smtClean="0">
                <a:solidFill>
                  <a:srgbClr val="FFF7D8"/>
                </a:solidFill>
                <a:latin typeface="Bahnschrift Condensed" panose="020B0502040204020203" pitchFamily="34" charset="0"/>
              </a:rPr>
              <a:t>Gospel is doctrines, etc., but it is also </a:t>
            </a:r>
            <a:r>
              <a:rPr lang="en-US" sz="8000" b="1" u="sng" dirty="0" smtClean="0">
                <a:solidFill>
                  <a:srgbClr val="C82A26"/>
                </a:solidFill>
                <a:latin typeface="Bahnschrift Condensed" panose="020B0502040204020203" pitchFamily="34" charset="0"/>
              </a:rPr>
              <a:t>POURING</a:t>
            </a:r>
            <a:r>
              <a:rPr lang="en-US" sz="8000" dirty="0" smtClean="0">
                <a:solidFill>
                  <a:srgbClr val="FFF7D8"/>
                </a:solidFill>
                <a:latin typeface="Bahnschrift Condensed" panose="020B0502040204020203" pitchFamily="34" charset="0"/>
              </a:rPr>
              <a:t> our </a:t>
            </a:r>
            <a:r>
              <a:rPr lang="en-US" sz="8000" b="1" u="sng" dirty="0" smtClean="0">
                <a:solidFill>
                  <a:srgbClr val="C82A26"/>
                </a:solidFill>
                <a:latin typeface="Bahnschrift Condensed" panose="020B0502040204020203" pitchFamily="34" charset="0"/>
              </a:rPr>
              <a:t>LIVES</a:t>
            </a:r>
            <a:r>
              <a:rPr lang="en-US" sz="8000" dirty="0" smtClean="0">
                <a:solidFill>
                  <a:srgbClr val="FFF7D8"/>
                </a:solidFill>
                <a:latin typeface="Bahnschrift Condensed" panose="020B0502040204020203" pitchFamily="34" charset="0"/>
              </a:rPr>
              <a:t> into others.</a:t>
            </a:r>
            <a:endParaRPr lang="en-US" sz="8000" dirty="0">
              <a:solidFill>
                <a:srgbClr val="FFF7D8"/>
              </a:solidFill>
              <a:latin typeface="Bahnschrift Condensed" panose="020B0502040204020203" pitchFamily="34" charset="0"/>
            </a:endParaRPr>
          </a:p>
        </p:txBody>
      </p:sp>
    </p:spTree>
    <p:extLst>
      <p:ext uri="{BB962C8B-B14F-4D97-AF65-F5344CB8AC3E}">
        <p14:creationId xmlns:p14="http://schemas.microsoft.com/office/powerpoint/2010/main" val="1924125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280076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15:3</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So He spoke this parable to them, saying: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4279159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4667" y="2628642"/>
            <a:ext cx="8839200" cy="3785652"/>
          </a:xfrm>
          <a:prstGeom prst="rect">
            <a:avLst/>
          </a:prstGeom>
          <a:noFill/>
        </p:spPr>
        <p:txBody>
          <a:bodyPr wrap="square" rtlCol="0">
            <a:spAutoFit/>
          </a:bodyPr>
          <a:lstStyle/>
          <a:p>
            <a:pPr algn="ctr"/>
            <a:r>
              <a:rPr lang="en-US" sz="8000" dirty="0" smtClean="0">
                <a:solidFill>
                  <a:srgbClr val="FFF7D8"/>
                </a:solidFill>
                <a:latin typeface="Bahnschrift Condensed" panose="020B0502040204020203" pitchFamily="34" charset="0"/>
              </a:rPr>
              <a:t>Need to be inwardly </a:t>
            </a:r>
            <a:r>
              <a:rPr lang="en-US" sz="8000" b="1" u="sng" dirty="0" smtClean="0">
                <a:solidFill>
                  <a:srgbClr val="C82A26"/>
                </a:solidFill>
                <a:latin typeface="Bahnschrift Condensed" panose="020B0502040204020203" pitchFamily="34" charset="0"/>
              </a:rPr>
              <a:t>STRONG</a:t>
            </a:r>
            <a:r>
              <a:rPr lang="en-US" sz="8000" dirty="0" smtClean="0">
                <a:solidFill>
                  <a:srgbClr val="FFF7D8"/>
                </a:solidFill>
                <a:latin typeface="Bahnschrift Condensed" panose="020B0502040204020203" pitchFamily="34" charset="0"/>
              </a:rPr>
              <a:t>, but outwardly </a:t>
            </a:r>
            <a:r>
              <a:rPr lang="en-US" sz="8000" b="1" u="sng" dirty="0" smtClean="0">
                <a:solidFill>
                  <a:srgbClr val="C82A26"/>
                </a:solidFill>
                <a:latin typeface="Bahnschrift Condensed" panose="020B0502040204020203" pitchFamily="34" charset="0"/>
              </a:rPr>
              <a:t>FOCUSED</a:t>
            </a:r>
            <a:r>
              <a:rPr lang="en-US" sz="8000" dirty="0" smtClean="0">
                <a:solidFill>
                  <a:srgbClr val="FFF7D8"/>
                </a:solidFill>
                <a:latin typeface="Bahnschrift Condensed" panose="020B0502040204020203" pitchFamily="34" charset="0"/>
              </a:rPr>
              <a:t>.</a:t>
            </a:r>
            <a:endParaRPr lang="en-US" sz="8000" dirty="0">
              <a:solidFill>
                <a:srgbClr val="FFF7D8"/>
              </a:solidFill>
              <a:latin typeface="Bahnschrift Condensed" panose="020B0502040204020203" pitchFamily="34" charset="0"/>
            </a:endParaRPr>
          </a:p>
        </p:txBody>
      </p:sp>
    </p:spTree>
    <p:extLst>
      <p:ext uri="{BB962C8B-B14F-4D97-AF65-F5344CB8AC3E}">
        <p14:creationId xmlns:p14="http://schemas.microsoft.com/office/powerpoint/2010/main" val="4135619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249127">
            <a:off x="5280453" y="1444742"/>
            <a:ext cx="2150075" cy="1446550"/>
          </a:xfrm>
          <a:prstGeom prst="rect">
            <a:avLst/>
          </a:prstGeom>
          <a:noFill/>
        </p:spPr>
        <p:txBody>
          <a:bodyPr wrap="square" rtlCol="0">
            <a:spAutoFit/>
          </a:bodyPr>
          <a:lstStyle/>
          <a:p>
            <a:r>
              <a:rPr lang="en-US" sz="8800" dirty="0" smtClean="0">
                <a:solidFill>
                  <a:srgbClr val="529795"/>
                </a:solidFill>
                <a:effectLst>
                  <a:outerShdw blurRad="38100" dist="38100" dir="2700000" algn="tl">
                    <a:srgbClr val="000000">
                      <a:alpha val="43137"/>
                    </a:srgbClr>
                  </a:outerShdw>
                </a:effectLst>
                <a:latin typeface="BeautySchoolDropoutII" pitchFamily="2" charset="0"/>
              </a:rPr>
              <a:t>GET</a:t>
            </a:r>
            <a:endParaRPr lang="en-US" dirty="0">
              <a:solidFill>
                <a:srgbClr val="529795"/>
              </a:solidFill>
              <a:effectLst>
                <a:outerShdw blurRad="38100" dist="38100" dir="2700000" algn="tl">
                  <a:srgbClr val="000000">
                    <a:alpha val="43137"/>
                  </a:srgbClr>
                </a:outerShdw>
              </a:effectLst>
              <a:latin typeface="BeautySchoolDropoutII" pitchFamily="2" charset="0"/>
            </a:endParaRPr>
          </a:p>
        </p:txBody>
      </p:sp>
      <p:sp>
        <p:nvSpPr>
          <p:cNvPr id="3" name="TextBox 2"/>
          <p:cNvSpPr txBox="1"/>
          <p:nvPr/>
        </p:nvSpPr>
        <p:spPr>
          <a:xfrm rot="21249127">
            <a:off x="3889891" y="2066037"/>
            <a:ext cx="5055472" cy="1862048"/>
          </a:xfrm>
          <a:prstGeom prst="rect">
            <a:avLst/>
          </a:prstGeom>
          <a:noFill/>
        </p:spPr>
        <p:txBody>
          <a:bodyPr wrap="square" rtlCol="0">
            <a:spAutoFit/>
          </a:bodyPr>
          <a:lstStyle/>
          <a:p>
            <a:r>
              <a:rPr lang="en-US" sz="11500" b="1" dirty="0" smtClean="0">
                <a:solidFill>
                  <a:srgbClr val="C82A26"/>
                </a:solidFill>
                <a:effectLst>
                  <a:outerShdw blurRad="38100" dist="38100" dir="2700000" algn="tl">
                    <a:srgbClr val="000000">
                      <a:alpha val="43137"/>
                    </a:srgbClr>
                  </a:outerShdw>
                </a:effectLst>
                <a:latin typeface="Actonia PERSONAL USE" pitchFamily="2" charset="0"/>
              </a:rPr>
              <a:t>Focused</a:t>
            </a:r>
            <a:endParaRPr lang="en-US" sz="2400" b="1" dirty="0">
              <a:solidFill>
                <a:srgbClr val="C82A26"/>
              </a:solidFill>
              <a:effectLst>
                <a:outerShdw blurRad="38100" dist="38100" dir="2700000" algn="tl">
                  <a:srgbClr val="000000">
                    <a:alpha val="43137"/>
                  </a:srgbClr>
                </a:outerShdw>
              </a:effectLst>
              <a:latin typeface="Actonia PERSONAL USE" pitchFamily="2" charset="0"/>
            </a:endParaRPr>
          </a:p>
        </p:txBody>
      </p:sp>
      <p:sp>
        <p:nvSpPr>
          <p:cNvPr id="4" name="TextBox 3"/>
          <p:cNvSpPr txBox="1"/>
          <p:nvPr/>
        </p:nvSpPr>
        <p:spPr>
          <a:xfrm rot="10449036">
            <a:off x="4588394" y="3395050"/>
            <a:ext cx="4014282" cy="523220"/>
          </a:xfrm>
          <a:prstGeom prst="rect">
            <a:avLst/>
          </a:prstGeom>
          <a:noFill/>
          <a:ln>
            <a:noFill/>
          </a:ln>
        </p:spPr>
        <p:txBody>
          <a:bodyPr wrap="square" rtlCol="0">
            <a:spAutoFit/>
          </a:bodyPr>
          <a:lstStyle/>
          <a:p>
            <a:r>
              <a:rPr lang="en-US" sz="2400" dirty="0" smtClean="0">
                <a:ln w="57150">
                  <a:solidFill>
                    <a:srgbClr val="529795"/>
                  </a:solidFill>
                </a:ln>
                <a:solidFill>
                  <a:srgbClr val="529795"/>
                </a:solidFill>
                <a:latin typeface="Monotype Corsiva" panose="03010101010201010101" pitchFamily="66" charset="0"/>
              </a:rPr>
              <a:t>________________________</a:t>
            </a:r>
          </a:p>
          <a:p>
            <a:r>
              <a:rPr lang="en-US" sz="300" dirty="0" smtClean="0">
                <a:ln w="12700">
                  <a:solidFill>
                    <a:srgbClr val="529795"/>
                  </a:solidFill>
                </a:ln>
                <a:solidFill>
                  <a:srgbClr val="529795"/>
                </a:solidFill>
                <a:latin typeface="Monotype Corsiva" panose="03010101010201010101" pitchFamily="66" charset="0"/>
              </a:rPr>
              <a:t>__________________________________________________________________________________________________________________________________________________________________________________________________</a:t>
            </a:r>
            <a:endParaRPr lang="en-US" sz="300" dirty="0">
              <a:ln w="12700">
                <a:solidFill>
                  <a:srgbClr val="529795"/>
                </a:solidFill>
              </a:ln>
              <a:solidFill>
                <a:srgbClr val="529795"/>
              </a:solidFill>
              <a:latin typeface="Monotype Corsiva" panose="03010101010201010101" pitchFamily="66" charset="0"/>
            </a:endParaRPr>
          </a:p>
        </p:txBody>
      </p:sp>
      <p:sp>
        <p:nvSpPr>
          <p:cNvPr id="5" name="TextBox 4"/>
          <p:cNvSpPr txBox="1"/>
          <p:nvPr/>
        </p:nvSpPr>
        <p:spPr>
          <a:xfrm rot="21235431">
            <a:off x="6763486" y="1906406"/>
            <a:ext cx="1832857" cy="523220"/>
          </a:xfrm>
          <a:prstGeom prst="rect">
            <a:avLst/>
          </a:prstGeom>
          <a:noFill/>
          <a:ln>
            <a:noFill/>
          </a:ln>
        </p:spPr>
        <p:txBody>
          <a:bodyPr wrap="square" rtlCol="0">
            <a:spAutoFit/>
          </a:bodyPr>
          <a:lstStyle/>
          <a:p>
            <a:r>
              <a:rPr lang="en-US" sz="2400" dirty="0" smtClean="0">
                <a:ln w="57150">
                  <a:solidFill>
                    <a:srgbClr val="529795"/>
                  </a:solidFill>
                </a:ln>
                <a:solidFill>
                  <a:srgbClr val="529795"/>
                </a:solidFill>
                <a:latin typeface="Monotype Corsiva" panose="03010101010201010101" pitchFamily="66" charset="0"/>
              </a:rPr>
              <a:t>_________</a:t>
            </a:r>
            <a:endParaRPr lang="en-US" sz="2400" dirty="0" smtClean="0">
              <a:ln w="57150">
                <a:solidFill>
                  <a:srgbClr val="529795"/>
                </a:solidFill>
              </a:ln>
              <a:solidFill>
                <a:srgbClr val="529795"/>
              </a:solidFill>
              <a:latin typeface="Monotype Corsiva" panose="03010101010201010101" pitchFamily="66" charset="0"/>
            </a:endParaRPr>
          </a:p>
          <a:p>
            <a:r>
              <a:rPr lang="en-US" sz="300" dirty="0" smtClean="0">
                <a:ln w="12700">
                  <a:solidFill>
                    <a:srgbClr val="529795"/>
                  </a:solidFill>
                </a:ln>
                <a:solidFill>
                  <a:srgbClr val="529795"/>
                </a:solidFill>
                <a:latin typeface="Monotype Corsiva" panose="03010101010201010101" pitchFamily="66" charset="0"/>
              </a:rPr>
              <a:t>__________________________________________________________________________</a:t>
            </a:r>
            <a:endParaRPr lang="en-US" sz="300" dirty="0">
              <a:ln w="12700">
                <a:solidFill>
                  <a:srgbClr val="529795"/>
                </a:solidFill>
              </a:ln>
              <a:solidFill>
                <a:srgbClr val="529795"/>
              </a:solidFill>
              <a:latin typeface="Monotype Corsiva" panose="03010101010201010101" pitchFamily="66" charset="0"/>
            </a:endParaRPr>
          </a:p>
        </p:txBody>
      </p:sp>
      <p:sp>
        <p:nvSpPr>
          <p:cNvPr id="6" name="TextBox 5"/>
          <p:cNvSpPr txBox="1"/>
          <p:nvPr/>
        </p:nvSpPr>
        <p:spPr>
          <a:xfrm>
            <a:off x="5645762" y="4978996"/>
            <a:ext cx="1662264" cy="769441"/>
          </a:xfrm>
          <a:prstGeom prst="rect">
            <a:avLst/>
          </a:prstGeom>
          <a:noFill/>
        </p:spPr>
        <p:txBody>
          <a:bodyPr wrap="square" rtlCol="0">
            <a:spAutoFit/>
          </a:bodyPr>
          <a:lstStyle/>
          <a:p>
            <a:r>
              <a:rPr lang="en-US" sz="4400" b="1" dirty="0" smtClean="0">
                <a:solidFill>
                  <a:srgbClr val="C82A26"/>
                </a:solidFill>
                <a:effectLst>
                  <a:outerShdw blurRad="38100" dist="38100" dir="2700000" algn="tl">
                    <a:srgbClr val="000000">
                      <a:alpha val="43137"/>
                    </a:srgbClr>
                  </a:outerShdw>
                </a:effectLst>
                <a:latin typeface="Bahnschrift Light Condensed" panose="020B0502040204020203" pitchFamily="34" charset="0"/>
              </a:rPr>
              <a:t>LUKE 15</a:t>
            </a:r>
            <a:endParaRPr lang="en-US" sz="4400" b="1" dirty="0">
              <a:solidFill>
                <a:srgbClr val="C82A26"/>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8" name="TextBox 7"/>
          <p:cNvSpPr txBox="1"/>
          <p:nvPr/>
        </p:nvSpPr>
        <p:spPr>
          <a:xfrm>
            <a:off x="7416620" y="3468961"/>
            <a:ext cx="1202267" cy="584775"/>
          </a:xfrm>
          <a:prstGeom prst="rect">
            <a:avLst/>
          </a:prstGeom>
          <a:noFill/>
        </p:spPr>
        <p:txBody>
          <a:bodyPr wrap="square" rtlCol="0">
            <a:spAutoFit/>
          </a:bodyPr>
          <a:lstStyle/>
          <a:p>
            <a:r>
              <a:rPr lang="en-US" sz="3200" b="1" dirty="0" smtClean="0">
                <a:solidFill>
                  <a:srgbClr val="C82A26"/>
                </a:solidFill>
                <a:latin typeface="Bahnschrift Light Condensed" panose="020B0502040204020203" pitchFamily="34" charset="0"/>
              </a:rPr>
              <a:t>PART 2</a:t>
            </a:r>
            <a:endParaRPr lang="en-US" sz="3200" b="1" dirty="0">
              <a:solidFill>
                <a:srgbClr val="C82A26"/>
              </a:solidFill>
              <a:latin typeface="Bahnschrift Light Condensed" panose="020B0502040204020203" pitchFamily="34" charset="0"/>
            </a:endParaRPr>
          </a:p>
        </p:txBody>
      </p:sp>
    </p:spTree>
    <p:extLst>
      <p:ext uri="{BB962C8B-B14F-4D97-AF65-F5344CB8AC3E}">
        <p14:creationId xmlns:p14="http://schemas.microsoft.com/office/powerpoint/2010/main" val="191667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529375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15:4</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“What man of you, having a hundred sheep, if he loses one of them, does not leave the ninety-nine in the wilderness, and go after the one which is lost until he finds it?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3171152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2800767"/>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15:5</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when he has found it, he lays it on his shoulders, rejoicing.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139920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15:6</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And when he comes home, he calls together his friends and neighbors, saying to them, ‘Rejoice with me, for I have found my sheep which was lost!’ </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426669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533" y="228600"/>
            <a:ext cx="8813800" cy="4462760"/>
          </a:xfrm>
          <a:prstGeom prst="rect">
            <a:avLst/>
          </a:prstGeom>
          <a:noFill/>
        </p:spPr>
        <p:txBody>
          <a:bodyPr wrap="square" rtlCol="0">
            <a:spAutoFit/>
          </a:bodyPr>
          <a:lstStyle/>
          <a:p>
            <a:pPr algn="ctr"/>
            <a:r>
              <a:rPr lang="en-US" sz="5400" b="1" u="sng" dirty="0" smtClean="0">
                <a:solidFill>
                  <a:srgbClr val="C82A26"/>
                </a:solidFill>
                <a:latin typeface="Bahnschrift Condensed" panose="020B0502040204020203" pitchFamily="34" charset="0"/>
              </a:rPr>
              <a:t>LUKE 15:7</a:t>
            </a:r>
          </a:p>
          <a:p>
            <a:pPr algn="ctr"/>
            <a:endParaRPr lang="en-US" sz="1400" dirty="0">
              <a:latin typeface="Bahnschrift Condensed" panose="020B0502040204020203" pitchFamily="34" charset="0"/>
            </a:endParaRPr>
          </a:p>
          <a:p>
            <a:pPr algn="ctr"/>
            <a:r>
              <a:rPr lang="en-US" sz="5400" b="1" dirty="0" smtClean="0">
                <a:latin typeface="Bahnschrift Condensed" panose="020B0502040204020203" pitchFamily="34" charset="0"/>
              </a:rPr>
              <a:t>I say to you that likewise there will be more joy in heaven over one sinner who repents than over ninety-nine just persons who need no repentance.</a:t>
            </a:r>
            <a:endParaRPr lang="en-US" sz="5400" b="1" dirty="0">
              <a:latin typeface="Bahnschrift Condensed" panose="020B0502040204020203" pitchFamily="34" charset="0"/>
            </a:endParaRPr>
          </a:p>
        </p:txBody>
      </p:sp>
    </p:spTree>
    <p:extLst>
      <p:ext uri="{BB962C8B-B14F-4D97-AF65-F5344CB8AC3E}">
        <p14:creationId xmlns:p14="http://schemas.microsoft.com/office/powerpoint/2010/main" val="2130991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1169</Words>
  <Application>Microsoft Office PowerPoint</Application>
  <PresentationFormat>On-screen Show (4:3)</PresentationFormat>
  <Paragraphs>135</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Actonia PERSONAL USE</vt:lpstr>
      <vt:lpstr>Arial</vt:lpstr>
      <vt:lpstr>Bahnschrift Condensed</vt:lpstr>
      <vt:lpstr>Bahnschrift Light Condensed</vt:lpstr>
      <vt:lpstr>BeautySchoolDropoutII</vt:lpstr>
      <vt:lpstr>Calibri</vt:lpstr>
      <vt:lpstr>Calibri Light</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9</cp:revision>
  <dcterms:created xsi:type="dcterms:W3CDTF">2019-01-11T16:36:42Z</dcterms:created>
  <dcterms:modified xsi:type="dcterms:W3CDTF">2019-01-11T17:43:31Z</dcterms:modified>
</cp:coreProperties>
</file>