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2E22AB-2D27-4B68-9E03-64782C29A8B9}"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780A2-0703-4154-B378-5ACE61614DD6}" type="slidenum">
              <a:rPr lang="en-US" smtClean="0"/>
              <a:t>‹#›</a:t>
            </a:fld>
            <a:endParaRPr lang="en-US"/>
          </a:p>
        </p:txBody>
      </p:sp>
    </p:spTree>
    <p:extLst>
      <p:ext uri="{BB962C8B-B14F-4D97-AF65-F5344CB8AC3E}">
        <p14:creationId xmlns:p14="http://schemas.microsoft.com/office/powerpoint/2010/main" val="3883295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2E22AB-2D27-4B68-9E03-64782C29A8B9}"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780A2-0703-4154-B378-5ACE61614DD6}" type="slidenum">
              <a:rPr lang="en-US" smtClean="0"/>
              <a:t>‹#›</a:t>
            </a:fld>
            <a:endParaRPr lang="en-US"/>
          </a:p>
        </p:txBody>
      </p:sp>
    </p:spTree>
    <p:extLst>
      <p:ext uri="{BB962C8B-B14F-4D97-AF65-F5344CB8AC3E}">
        <p14:creationId xmlns:p14="http://schemas.microsoft.com/office/powerpoint/2010/main" val="698985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2E22AB-2D27-4B68-9E03-64782C29A8B9}"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780A2-0703-4154-B378-5ACE61614DD6}" type="slidenum">
              <a:rPr lang="en-US" smtClean="0"/>
              <a:t>‹#›</a:t>
            </a:fld>
            <a:endParaRPr lang="en-US"/>
          </a:p>
        </p:txBody>
      </p:sp>
    </p:spTree>
    <p:extLst>
      <p:ext uri="{BB962C8B-B14F-4D97-AF65-F5344CB8AC3E}">
        <p14:creationId xmlns:p14="http://schemas.microsoft.com/office/powerpoint/2010/main" val="353065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2E22AB-2D27-4B68-9E03-64782C29A8B9}"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780A2-0703-4154-B378-5ACE61614DD6}" type="slidenum">
              <a:rPr lang="en-US" smtClean="0"/>
              <a:t>‹#›</a:t>
            </a:fld>
            <a:endParaRPr lang="en-US"/>
          </a:p>
        </p:txBody>
      </p:sp>
    </p:spTree>
    <p:extLst>
      <p:ext uri="{BB962C8B-B14F-4D97-AF65-F5344CB8AC3E}">
        <p14:creationId xmlns:p14="http://schemas.microsoft.com/office/powerpoint/2010/main" val="3700182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2E22AB-2D27-4B68-9E03-64782C29A8B9}"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780A2-0703-4154-B378-5ACE61614DD6}" type="slidenum">
              <a:rPr lang="en-US" smtClean="0"/>
              <a:t>‹#›</a:t>
            </a:fld>
            <a:endParaRPr lang="en-US"/>
          </a:p>
        </p:txBody>
      </p:sp>
    </p:spTree>
    <p:extLst>
      <p:ext uri="{BB962C8B-B14F-4D97-AF65-F5344CB8AC3E}">
        <p14:creationId xmlns:p14="http://schemas.microsoft.com/office/powerpoint/2010/main" val="1186646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2E22AB-2D27-4B68-9E03-64782C29A8B9}"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780A2-0703-4154-B378-5ACE61614DD6}" type="slidenum">
              <a:rPr lang="en-US" smtClean="0"/>
              <a:t>‹#›</a:t>
            </a:fld>
            <a:endParaRPr lang="en-US"/>
          </a:p>
        </p:txBody>
      </p:sp>
    </p:spTree>
    <p:extLst>
      <p:ext uri="{BB962C8B-B14F-4D97-AF65-F5344CB8AC3E}">
        <p14:creationId xmlns:p14="http://schemas.microsoft.com/office/powerpoint/2010/main" val="2869717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2E22AB-2D27-4B68-9E03-64782C29A8B9}"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7780A2-0703-4154-B378-5ACE61614DD6}" type="slidenum">
              <a:rPr lang="en-US" smtClean="0"/>
              <a:t>‹#›</a:t>
            </a:fld>
            <a:endParaRPr lang="en-US"/>
          </a:p>
        </p:txBody>
      </p:sp>
    </p:spTree>
    <p:extLst>
      <p:ext uri="{BB962C8B-B14F-4D97-AF65-F5344CB8AC3E}">
        <p14:creationId xmlns:p14="http://schemas.microsoft.com/office/powerpoint/2010/main" val="174787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2E22AB-2D27-4B68-9E03-64782C29A8B9}"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7780A2-0703-4154-B378-5ACE61614DD6}" type="slidenum">
              <a:rPr lang="en-US" smtClean="0"/>
              <a:t>‹#›</a:t>
            </a:fld>
            <a:endParaRPr lang="en-US"/>
          </a:p>
        </p:txBody>
      </p:sp>
    </p:spTree>
    <p:extLst>
      <p:ext uri="{BB962C8B-B14F-4D97-AF65-F5344CB8AC3E}">
        <p14:creationId xmlns:p14="http://schemas.microsoft.com/office/powerpoint/2010/main" val="1590838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E22AB-2D27-4B68-9E03-64782C29A8B9}"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7780A2-0703-4154-B378-5ACE61614DD6}" type="slidenum">
              <a:rPr lang="en-US" smtClean="0"/>
              <a:t>‹#›</a:t>
            </a:fld>
            <a:endParaRPr lang="en-US"/>
          </a:p>
        </p:txBody>
      </p:sp>
    </p:spTree>
    <p:extLst>
      <p:ext uri="{BB962C8B-B14F-4D97-AF65-F5344CB8AC3E}">
        <p14:creationId xmlns:p14="http://schemas.microsoft.com/office/powerpoint/2010/main" val="3194444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E22AB-2D27-4B68-9E03-64782C29A8B9}"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780A2-0703-4154-B378-5ACE61614DD6}" type="slidenum">
              <a:rPr lang="en-US" smtClean="0"/>
              <a:t>‹#›</a:t>
            </a:fld>
            <a:endParaRPr lang="en-US"/>
          </a:p>
        </p:txBody>
      </p:sp>
    </p:spTree>
    <p:extLst>
      <p:ext uri="{BB962C8B-B14F-4D97-AF65-F5344CB8AC3E}">
        <p14:creationId xmlns:p14="http://schemas.microsoft.com/office/powerpoint/2010/main" val="4276351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E22AB-2D27-4B68-9E03-64782C29A8B9}"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780A2-0703-4154-B378-5ACE61614DD6}" type="slidenum">
              <a:rPr lang="en-US" smtClean="0"/>
              <a:t>‹#›</a:t>
            </a:fld>
            <a:endParaRPr lang="en-US"/>
          </a:p>
        </p:txBody>
      </p:sp>
    </p:spTree>
    <p:extLst>
      <p:ext uri="{BB962C8B-B14F-4D97-AF65-F5344CB8AC3E}">
        <p14:creationId xmlns:p14="http://schemas.microsoft.com/office/powerpoint/2010/main" val="1222575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E22AB-2D27-4B68-9E03-64782C29A8B9}" type="datetimeFigureOut">
              <a:rPr lang="en-US" smtClean="0"/>
              <a:t>11/2/2018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7780A2-0703-4154-B378-5ACE61614DD6}" type="slidenum">
              <a:rPr lang="en-US" smtClean="0"/>
              <a:t>‹#›</a:t>
            </a:fld>
            <a:endParaRPr lang="en-US"/>
          </a:p>
        </p:txBody>
      </p:sp>
    </p:spTree>
    <p:extLst>
      <p:ext uri="{BB962C8B-B14F-4D97-AF65-F5344CB8AC3E}">
        <p14:creationId xmlns:p14="http://schemas.microsoft.com/office/powerpoint/2010/main" val="282645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000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31805"/>
            <a:ext cx="8756822" cy="6093976"/>
          </a:xfrm>
          <a:prstGeom prst="rect">
            <a:avLst/>
          </a:prstGeom>
          <a:noFill/>
        </p:spPr>
        <p:txBody>
          <a:bodyPr wrap="square" rtlCol="0">
            <a:spAutoFit/>
          </a:bodyPr>
          <a:lstStyle/>
          <a:p>
            <a:r>
              <a:rPr lang="en-US" sz="5400" b="1" u="sng" dirty="0" smtClean="0">
                <a:solidFill>
                  <a:srgbClr val="FFFF00"/>
                </a:solidFill>
                <a:latin typeface="Arial Narrow" panose="020B0606020202030204" pitchFamily="34" charset="0"/>
              </a:rPr>
              <a:t>Acts 16:26</a:t>
            </a:r>
          </a:p>
          <a:p>
            <a:endParaRPr lang="en-US" sz="1200" b="1" dirty="0" smtClean="0">
              <a:latin typeface="Arial Narrow" panose="020B0606020202030204" pitchFamily="34" charset="0"/>
            </a:endParaRPr>
          </a:p>
          <a:p>
            <a:r>
              <a:rPr lang="en-US" sz="5400" b="1" dirty="0" smtClean="0">
                <a:latin typeface="Arial Narrow" panose="020B0606020202030204" pitchFamily="34" charset="0"/>
              </a:rPr>
              <a:t>Suddenly there was a great earthquake, so that the foundations of the prison were shaken; and immediately all the doors were opened and everyone’s chains were loosed. </a:t>
            </a:r>
            <a:endParaRPr lang="en-US" sz="5400" b="1" u="sng"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1774898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31805"/>
            <a:ext cx="8756822" cy="6093976"/>
          </a:xfrm>
          <a:prstGeom prst="rect">
            <a:avLst/>
          </a:prstGeom>
          <a:noFill/>
        </p:spPr>
        <p:txBody>
          <a:bodyPr wrap="square" rtlCol="0">
            <a:spAutoFit/>
          </a:bodyPr>
          <a:lstStyle/>
          <a:p>
            <a:r>
              <a:rPr lang="en-US" sz="5400" b="1" u="sng" dirty="0" smtClean="0">
                <a:solidFill>
                  <a:srgbClr val="FFFF00"/>
                </a:solidFill>
                <a:latin typeface="Arial Narrow" panose="020B0606020202030204" pitchFamily="34" charset="0"/>
              </a:rPr>
              <a:t>Acts 16:27</a:t>
            </a:r>
          </a:p>
          <a:p>
            <a:endParaRPr lang="en-US" sz="1200" b="1" dirty="0" smtClean="0">
              <a:latin typeface="Arial Narrow" panose="020B0606020202030204" pitchFamily="34" charset="0"/>
            </a:endParaRPr>
          </a:p>
          <a:p>
            <a:r>
              <a:rPr lang="en-US" sz="5400" b="1" dirty="0" smtClean="0">
                <a:latin typeface="Arial Narrow" panose="020B0606020202030204" pitchFamily="34" charset="0"/>
              </a:rPr>
              <a:t>And the keeper of the prison, awaking from sleep and seeing the prison doors open, supposing the prisoners had fled, drew his sword and was about to kill himself. </a:t>
            </a:r>
            <a:endParaRPr lang="en-US" sz="5400" b="1" u="sng"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1575936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31805"/>
            <a:ext cx="8756822" cy="3600986"/>
          </a:xfrm>
          <a:prstGeom prst="rect">
            <a:avLst/>
          </a:prstGeom>
          <a:noFill/>
        </p:spPr>
        <p:txBody>
          <a:bodyPr wrap="square" rtlCol="0">
            <a:spAutoFit/>
          </a:bodyPr>
          <a:lstStyle/>
          <a:p>
            <a:r>
              <a:rPr lang="en-US" sz="5400" b="1" u="sng" dirty="0" smtClean="0">
                <a:solidFill>
                  <a:srgbClr val="FFFF00"/>
                </a:solidFill>
                <a:latin typeface="Arial Narrow" panose="020B0606020202030204" pitchFamily="34" charset="0"/>
              </a:rPr>
              <a:t>Acts 16:28</a:t>
            </a:r>
          </a:p>
          <a:p>
            <a:endParaRPr lang="en-US" sz="1200" b="1" dirty="0" smtClean="0">
              <a:latin typeface="Arial Narrow" panose="020B0606020202030204" pitchFamily="34" charset="0"/>
            </a:endParaRPr>
          </a:p>
          <a:p>
            <a:r>
              <a:rPr lang="en-US" sz="5400" b="1" dirty="0" smtClean="0">
                <a:latin typeface="Arial Narrow" panose="020B0606020202030204" pitchFamily="34" charset="0"/>
              </a:rPr>
              <a:t>But Paul called with a loud voice, saying, “Do yourself no harm, for we are all here.” </a:t>
            </a:r>
            <a:endParaRPr lang="en-US" sz="5400" b="1" u="sng"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3638182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31805"/>
            <a:ext cx="8756822" cy="3600986"/>
          </a:xfrm>
          <a:prstGeom prst="rect">
            <a:avLst/>
          </a:prstGeom>
          <a:noFill/>
        </p:spPr>
        <p:txBody>
          <a:bodyPr wrap="square" rtlCol="0">
            <a:spAutoFit/>
          </a:bodyPr>
          <a:lstStyle/>
          <a:p>
            <a:r>
              <a:rPr lang="en-US" sz="5400" b="1" u="sng" dirty="0" smtClean="0">
                <a:solidFill>
                  <a:srgbClr val="FFFF00"/>
                </a:solidFill>
                <a:latin typeface="Arial Narrow" panose="020B0606020202030204" pitchFamily="34" charset="0"/>
              </a:rPr>
              <a:t>Acts 16:29</a:t>
            </a:r>
          </a:p>
          <a:p>
            <a:endParaRPr lang="en-US" sz="1200" b="1" dirty="0" smtClean="0">
              <a:latin typeface="Arial Narrow" panose="020B0606020202030204" pitchFamily="34" charset="0"/>
            </a:endParaRPr>
          </a:p>
          <a:p>
            <a:r>
              <a:rPr lang="en-US" sz="5400" b="1" dirty="0" smtClean="0">
                <a:latin typeface="Arial Narrow" panose="020B0606020202030204" pitchFamily="34" charset="0"/>
              </a:rPr>
              <a:t>Then he called for a light, ran in, and fell down trembling before Paul and Silas. </a:t>
            </a:r>
            <a:endParaRPr lang="en-US" sz="5400" b="1" u="sng"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2170186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31805"/>
            <a:ext cx="8756822" cy="3600986"/>
          </a:xfrm>
          <a:prstGeom prst="rect">
            <a:avLst/>
          </a:prstGeom>
          <a:noFill/>
        </p:spPr>
        <p:txBody>
          <a:bodyPr wrap="square" rtlCol="0">
            <a:spAutoFit/>
          </a:bodyPr>
          <a:lstStyle/>
          <a:p>
            <a:r>
              <a:rPr lang="en-US" sz="5400" b="1" u="sng" dirty="0" smtClean="0">
                <a:solidFill>
                  <a:srgbClr val="FFFF00"/>
                </a:solidFill>
                <a:latin typeface="Arial Narrow" panose="020B0606020202030204" pitchFamily="34" charset="0"/>
              </a:rPr>
              <a:t>Acts 16:30</a:t>
            </a:r>
          </a:p>
          <a:p>
            <a:endParaRPr lang="en-US" sz="1200" b="1" dirty="0" smtClean="0">
              <a:latin typeface="Arial Narrow" panose="020B0606020202030204" pitchFamily="34" charset="0"/>
            </a:endParaRPr>
          </a:p>
          <a:p>
            <a:r>
              <a:rPr lang="en-US" sz="5400" b="1" dirty="0" smtClean="0">
                <a:latin typeface="Arial Narrow" panose="020B0606020202030204" pitchFamily="34" charset="0"/>
              </a:rPr>
              <a:t>And he brought them out and said, “Sirs, what must I do to be saved?” </a:t>
            </a:r>
            <a:endParaRPr lang="en-US" sz="5400" b="1" u="sng"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4209722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31805"/>
            <a:ext cx="8756822" cy="4431983"/>
          </a:xfrm>
          <a:prstGeom prst="rect">
            <a:avLst/>
          </a:prstGeom>
          <a:noFill/>
        </p:spPr>
        <p:txBody>
          <a:bodyPr wrap="square" rtlCol="0">
            <a:spAutoFit/>
          </a:bodyPr>
          <a:lstStyle/>
          <a:p>
            <a:r>
              <a:rPr lang="en-US" sz="5400" b="1" u="sng" dirty="0" smtClean="0">
                <a:solidFill>
                  <a:srgbClr val="FFFF00"/>
                </a:solidFill>
                <a:latin typeface="Arial Narrow" panose="020B0606020202030204" pitchFamily="34" charset="0"/>
              </a:rPr>
              <a:t>Acts 16:31</a:t>
            </a:r>
          </a:p>
          <a:p>
            <a:endParaRPr lang="en-US" sz="1200" b="1" dirty="0" smtClean="0">
              <a:latin typeface="Arial Narrow" panose="020B0606020202030204" pitchFamily="34" charset="0"/>
            </a:endParaRPr>
          </a:p>
          <a:p>
            <a:r>
              <a:rPr lang="en-US" sz="5400" b="1" dirty="0" smtClean="0">
                <a:latin typeface="Arial Narrow" panose="020B0606020202030204" pitchFamily="34" charset="0"/>
              </a:rPr>
              <a:t>So they said, “Believe on the Lord Jesus Christ, and you will be saved, you and your household.” </a:t>
            </a:r>
            <a:endParaRPr lang="en-US" sz="5400" b="1" u="sng"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1924038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31805"/>
            <a:ext cx="8756822" cy="3600986"/>
          </a:xfrm>
          <a:prstGeom prst="rect">
            <a:avLst/>
          </a:prstGeom>
          <a:noFill/>
        </p:spPr>
        <p:txBody>
          <a:bodyPr wrap="square" rtlCol="0">
            <a:spAutoFit/>
          </a:bodyPr>
          <a:lstStyle/>
          <a:p>
            <a:r>
              <a:rPr lang="en-US" sz="5400" b="1" u="sng" dirty="0" smtClean="0">
                <a:solidFill>
                  <a:srgbClr val="FFFF00"/>
                </a:solidFill>
                <a:latin typeface="Arial Narrow" panose="020B0606020202030204" pitchFamily="34" charset="0"/>
              </a:rPr>
              <a:t>Acts 16:32</a:t>
            </a:r>
          </a:p>
          <a:p>
            <a:endParaRPr lang="en-US" sz="1200" b="1" dirty="0" smtClean="0">
              <a:latin typeface="Arial Narrow" panose="020B0606020202030204" pitchFamily="34" charset="0"/>
            </a:endParaRPr>
          </a:p>
          <a:p>
            <a:r>
              <a:rPr lang="en-US" sz="5400" b="1" dirty="0" smtClean="0">
                <a:latin typeface="Arial Narrow" panose="020B0606020202030204" pitchFamily="34" charset="0"/>
              </a:rPr>
              <a:t>Then they spoke the word of the Lord to him and to all who were in his house. </a:t>
            </a:r>
            <a:endParaRPr lang="en-US" sz="5400" b="1" u="sng"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594132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31805"/>
            <a:ext cx="8756822" cy="5262979"/>
          </a:xfrm>
          <a:prstGeom prst="rect">
            <a:avLst/>
          </a:prstGeom>
          <a:noFill/>
        </p:spPr>
        <p:txBody>
          <a:bodyPr wrap="square" rtlCol="0">
            <a:spAutoFit/>
          </a:bodyPr>
          <a:lstStyle/>
          <a:p>
            <a:r>
              <a:rPr lang="en-US" sz="5400" b="1" u="sng" dirty="0" smtClean="0">
                <a:solidFill>
                  <a:srgbClr val="FFFF00"/>
                </a:solidFill>
                <a:latin typeface="Arial Narrow" panose="020B0606020202030204" pitchFamily="34" charset="0"/>
              </a:rPr>
              <a:t>Acts 16:33</a:t>
            </a:r>
          </a:p>
          <a:p>
            <a:endParaRPr lang="en-US" sz="1200" b="1" dirty="0" smtClean="0">
              <a:latin typeface="Arial Narrow" panose="020B0606020202030204" pitchFamily="34" charset="0"/>
            </a:endParaRPr>
          </a:p>
          <a:p>
            <a:r>
              <a:rPr lang="en-US" sz="5400" b="1" dirty="0" smtClean="0">
                <a:latin typeface="Arial Narrow" panose="020B0606020202030204" pitchFamily="34" charset="0"/>
              </a:rPr>
              <a:t>And he took them the same hour of the night and washed their stripes. And immediately he and all his family were baptized.</a:t>
            </a:r>
            <a:endParaRPr lang="en-US" sz="5400" b="1" u="sng"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2474147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779374"/>
            <a:ext cx="9144000" cy="3139321"/>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latin typeface="Arial Narrow" panose="020B0606020202030204" pitchFamily="34" charset="0"/>
              </a:rPr>
              <a:t>It pictures Christ’s </a:t>
            </a:r>
          </a:p>
          <a:p>
            <a:pPr algn="ct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DEATH</a:t>
            </a:r>
            <a:r>
              <a:rPr lang="en-US" sz="6600" b="1" dirty="0" smtClean="0">
                <a:effectLst>
                  <a:outerShdw blurRad="38100" dist="38100" dir="2700000" algn="tl">
                    <a:srgbClr val="000000">
                      <a:alpha val="43137"/>
                    </a:srgbClr>
                  </a:outerShdw>
                </a:effectLst>
                <a:latin typeface="Arial Narrow" panose="020B0606020202030204" pitchFamily="34" charset="0"/>
              </a:rPr>
              <a:t>,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BURIAL</a:t>
            </a:r>
            <a:r>
              <a:rPr lang="en-US" sz="6600" b="1" dirty="0" smtClean="0">
                <a:effectLst>
                  <a:outerShdw blurRad="38100" dist="38100" dir="2700000" algn="tl">
                    <a:srgbClr val="000000">
                      <a:alpha val="43137"/>
                    </a:srgbClr>
                  </a:outerShdw>
                </a:effectLst>
                <a:latin typeface="Arial Narrow" panose="020B0606020202030204" pitchFamily="34" charset="0"/>
              </a:rPr>
              <a:t>, and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RESURRECTION</a:t>
            </a:r>
            <a:r>
              <a:rPr lang="en-US" sz="6600" b="1" dirty="0" smtClean="0">
                <a:effectLst>
                  <a:outerShdw blurRad="38100" dist="38100" dir="2700000" algn="tl">
                    <a:srgbClr val="000000">
                      <a:alpha val="43137"/>
                    </a:srgbClr>
                  </a:outerShdw>
                </a:effectLst>
                <a:latin typeface="Arial Narrow" panose="020B0606020202030204" pitchFamily="34" charset="0"/>
              </a:rPr>
              <a:t>.</a:t>
            </a:r>
            <a:endParaRPr lang="en-US" sz="6600" b="1"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31252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935893"/>
            <a:ext cx="9144000" cy="2123658"/>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latin typeface="Arial Narrow" panose="020B0606020202030204" pitchFamily="34" charset="0"/>
              </a:rPr>
              <a:t>It publicly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IDENTIFIES</a:t>
            </a:r>
            <a:r>
              <a:rPr lang="en-US" sz="6600" b="1" dirty="0" smtClean="0">
                <a:effectLst>
                  <a:outerShdw blurRad="38100" dist="38100" dir="2700000" algn="tl">
                    <a:srgbClr val="000000">
                      <a:alpha val="43137"/>
                    </a:srgbClr>
                  </a:outerShdw>
                </a:effectLst>
                <a:latin typeface="Arial Narrow" panose="020B0606020202030204" pitchFamily="34" charset="0"/>
              </a:rPr>
              <a:t> </a:t>
            </a:r>
          </a:p>
          <a:p>
            <a:pPr algn="ctr"/>
            <a:r>
              <a:rPr lang="en-US" sz="6600" b="1" dirty="0" smtClean="0">
                <a:effectLst>
                  <a:outerShdw blurRad="38100" dist="38100" dir="2700000" algn="tl">
                    <a:srgbClr val="000000">
                      <a:alpha val="43137"/>
                    </a:srgbClr>
                  </a:outerShdw>
                </a:effectLst>
                <a:latin typeface="Arial Narrow" panose="020B0606020202030204" pitchFamily="34" charset="0"/>
              </a:rPr>
              <a:t>you with Christ.</a:t>
            </a:r>
            <a:endParaRPr lang="en-US" sz="6600" b="1"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085602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46205" y="2183028"/>
            <a:ext cx="7092778" cy="2123658"/>
          </a:xfrm>
          <a:prstGeom prst="rect">
            <a:avLst/>
          </a:prstGeom>
          <a:noFill/>
        </p:spPr>
        <p:txBody>
          <a:bodyPr wrap="square" rtlCol="0">
            <a:spAutoFit/>
          </a:bodyPr>
          <a:lstStyle/>
          <a:p>
            <a:pPr algn="ctr"/>
            <a:r>
              <a:rPr lang="en-US" sz="6600" b="1" dirty="0">
                <a:effectLst>
                  <a:outerShdw blurRad="38100" dist="38100" dir="2700000" algn="tl">
                    <a:srgbClr val="000000">
                      <a:alpha val="43137"/>
                    </a:srgbClr>
                  </a:outerShdw>
                </a:effectLst>
                <a:latin typeface="Arial Narrow" panose="020B0606020202030204" pitchFamily="34" charset="0"/>
              </a:rPr>
              <a:t>Baptism is the first step of </a:t>
            </a:r>
            <a:r>
              <a:rPr lang="en-US" sz="6600" b="1" u="sng" dirty="0">
                <a:solidFill>
                  <a:srgbClr val="FFFF00"/>
                </a:solidFill>
                <a:effectLst>
                  <a:outerShdw blurRad="38100" dist="38100" dir="2700000" algn="tl">
                    <a:srgbClr val="000000">
                      <a:alpha val="43137"/>
                    </a:srgbClr>
                  </a:outerShdw>
                </a:effectLst>
                <a:latin typeface="Arial Narrow" panose="020B0606020202030204" pitchFamily="34" charset="0"/>
              </a:rPr>
              <a:t>OBEDIENCE</a:t>
            </a:r>
            <a:r>
              <a:rPr lang="en-US" sz="6600" b="1" dirty="0">
                <a:effectLst>
                  <a:outerShdw blurRad="38100" dist="38100" dir="2700000" algn="tl">
                    <a:srgbClr val="000000">
                      <a:alpha val="43137"/>
                    </a:srgbClr>
                  </a:outerShdw>
                </a:effectLst>
                <a:latin typeface="Arial Narrow" panose="020B0606020202030204" pitchFamily="34" charset="0"/>
              </a:rPr>
              <a:t>.</a:t>
            </a:r>
          </a:p>
        </p:txBody>
      </p:sp>
    </p:spTree>
    <p:extLst>
      <p:ext uri="{BB962C8B-B14F-4D97-AF65-F5344CB8AC3E}">
        <p14:creationId xmlns:p14="http://schemas.microsoft.com/office/powerpoint/2010/main" val="1935671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935893"/>
            <a:ext cx="9144000" cy="3139321"/>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latin typeface="Arial Narrow" panose="020B0606020202030204" pitchFamily="34" charset="0"/>
              </a:rPr>
              <a:t>Baptism is an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OUTWARD</a:t>
            </a:r>
            <a:r>
              <a:rPr lang="en-US" sz="6600" b="1" dirty="0" smtClean="0">
                <a:effectLst>
                  <a:outerShdw blurRad="38100" dist="38100" dir="2700000" algn="tl">
                    <a:srgbClr val="000000">
                      <a:alpha val="43137"/>
                    </a:srgbClr>
                  </a:outerShdw>
                </a:effectLst>
                <a:latin typeface="Arial Narrow" panose="020B0606020202030204" pitchFamily="34" charset="0"/>
              </a:rPr>
              <a:t> picture of an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INWARD</a:t>
            </a:r>
            <a:r>
              <a:rPr lang="en-US" sz="6600" b="1" dirty="0" smtClean="0">
                <a:effectLst>
                  <a:outerShdw blurRad="38100" dist="38100" dir="2700000" algn="tl">
                    <a:srgbClr val="000000">
                      <a:alpha val="43137"/>
                    </a:srgbClr>
                  </a:outerShdw>
                </a:effectLst>
                <a:latin typeface="Arial Narrow" panose="020B0606020202030204" pitchFamily="34" charset="0"/>
              </a:rPr>
              <a:t> spiritual truth.</a:t>
            </a:r>
            <a:endParaRPr lang="en-US" sz="6600" b="1"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450365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31805"/>
            <a:ext cx="8756822" cy="3600986"/>
          </a:xfrm>
          <a:prstGeom prst="rect">
            <a:avLst/>
          </a:prstGeom>
          <a:noFill/>
        </p:spPr>
        <p:txBody>
          <a:bodyPr wrap="square" rtlCol="0">
            <a:spAutoFit/>
          </a:bodyPr>
          <a:lstStyle/>
          <a:p>
            <a:r>
              <a:rPr lang="en-US" sz="5400" b="1" u="sng" dirty="0" smtClean="0">
                <a:solidFill>
                  <a:srgbClr val="FFFF00"/>
                </a:solidFill>
                <a:latin typeface="Arial Narrow" panose="020B0606020202030204" pitchFamily="34" charset="0"/>
              </a:rPr>
              <a:t>Romans 6:1</a:t>
            </a:r>
          </a:p>
          <a:p>
            <a:endParaRPr lang="en-US" sz="1200" b="1" dirty="0" smtClean="0">
              <a:latin typeface="Arial Narrow" panose="020B0606020202030204" pitchFamily="34" charset="0"/>
            </a:endParaRPr>
          </a:p>
          <a:p>
            <a:r>
              <a:rPr lang="en-US" sz="5400" b="1" dirty="0" smtClean="0">
                <a:latin typeface="Arial Narrow" panose="020B0606020202030204" pitchFamily="34" charset="0"/>
              </a:rPr>
              <a:t>What shall we say then? Shall we continue in sin that grace may abound? </a:t>
            </a:r>
            <a:endParaRPr lang="en-US" sz="5400" b="1" u="sng"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3778591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31805"/>
            <a:ext cx="8756822" cy="3600986"/>
          </a:xfrm>
          <a:prstGeom prst="rect">
            <a:avLst/>
          </a:prstGeom>
          <a:noFill/>
        </p:spPr>
        <p:txBody>
          <a:bodyPr wrap="square" rtlCol="0">
            <a:spAutoFit/>
          </a:bodyPr>
          <a:lstStyle/>
          <a:p>
            <a:r>
              <a:rPr lang="en-US" sz="5400" b="1" u="sng" dirty="0" smtClean="0">
                <a:solidFill>
                  <a:srgbClr val="FFFF00"/>
                </a:solidFill>
                <a:latin typeface="Arial Narrow" panose="020B0606020202030204" pitchFamily="34" charset="0"/>
              </a:rPr>
              <a:t>Romans 6:2</a:t>
            </a:r>
          </a:p>
          <a:p>
            <a:endParaRPr lang="en-US" sz="1200" b="1" dirty="0" smtClean="0">
              <a:latin typeface="Arial Narrow" panose="020B0606020202030204" pitchFamily="34" charset="0"/>
            </a:endParaRPr>
          </a:p>
          <a:p>
            <a:r>
              <a:rPr lang="en-US" sz="5400" b="1" dirty="0" smtClean="0">
                <a:latin typeface="Arial Narrow" panose="020B0606020202030204" pitchFamily="34" charset="0"/>
              </a:rPr>
              <a:t>Certainly not! How shall we who died to sin live any longer in it? </a:t>
            </a:r>
            <a:endParaRPr lang="en-US" sz="5400" b="1" u="sng"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2610375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31805"/>
            <a:ext cx="8756822" cy="4431983"/>
          </a:xfrm>
          <a:prstGeom prst="rect">
            <a:avLst/>
          </a:prstGeom>
          <a:noFill/>
        </p:spPr>
        <p:txBody>
          <a:bodyPr wrap="square" rtlCol="0">
            <a:spAutoFit/>
          </a:bodyPr>
          <a:lstStyle/>
          <a:p>
            <a:r>
              <a:rPr lang="en-US" sz="5400" b="1" u="sng" dirty="0" smtClean="0">
                <a:solidFill>
                  <a:srgbClr val="FFFF00"/>
                </a:solidFill>
                <a:latin typeface="Arial Narrow" panose="020B0606020202030204" pitchFamily="34" charset="0"/>
              </a:rPr>
              <a:t>Romans 6:3</a:t>
            </a:r>
          </a:p>
          <a:p>
            <a:endParaRPr lang="en-US" sz="1200" b="1" dirty="0" smtClean="0">
              <a:latin typeface="Arial Narrow" panose="020B0606020202030204" pitchFamily="34" charset="0"/>
            </a:endParaRPr>
          </a:p>
          <a:p>
            <a:r>
              <a:rPr lang="en-US" sz="5400" b="1" dirty="0" smtClean="0">
                <a:latin typeface="Arial Narrow" panose="020B0606020202030204" pitchFamily="34" charset="0"/>
              </a:rPr>
              <a:t>Or do you not know that as many of us as were baptized into Christ Jesus were baptized into His death? </a:t>
            </a:r>
            <a:endParaRPr lang="en-US" sz="5400" b="1" u="sng"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35758700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31805"/>
            <a:ext cx="8756822" cy="5724644"/>
          </a:xfrm>
          <a:prstGeom prst="rect">
            <a:avLst/>
          </a:prstGeom>
          <a:noFill/>
        </p:spPr>
        <p:txBody>
          <a:bodyPr wrap="square" rtlCol="0">
            <a:spAutoFit/>
          </a:bodyPr>
          <a:lstStyle/>
          <a:p>
            <a:r>
              <a:rPr lang="en-US" sz="5400" b="1" u="sng" dirty="0" smtClean="0">
                <a:solidFill>
                  <a:srgbClr val="FFFF00"/>
                </a:solidFill>
                <a:latin typeface="Arial Narrow" panose="020B0606020202030204" pitchFamily="34" charset="0"/>
              </a:rPr>
              <a:t>Romans 6:4</a:t>
            </a:r>
          </a:p>
          <a:p>
            <a:endParaRPr lang="en-US" sz="1200" b="1" dirty="0" smtClean="0">
              <a:latin typeface="Arial Narrow" panose="020B0606020202030204" pitchFamily="34" charset="0"/>
            </a:endParaRPr>
          </a:p>
          <a:p>
            <a:r>
              <a:rPr lang="en-US" sz="5000" b="1" dirty="0" smtClean="0">
                <a:latin typeface="Arial Narrow" panose="020B0606020202030204" pitchFamily="34" charset="0"/>
              </a:rPr>
              <a:t>Therefore we were buried with Him through baptism into death, that just as Christ was raised from the dead by the glory of the Father, even so we also should walk in newness of life. </a:t>
            </a:r>
            <a:endParaRPr lang="en-US" sz="5000" b="1" u="sng"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4046910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31805"/>
            <a:ext cx="8756822" cy="5262979"/>
          </a:xfrm>
          <a:prstGeom prst="rect">
            <a:avLst/>
          </a:prstGeom>
          <a:noFill/>
        </p:spPr>
        <p:txBody>
          <a:bodyPr wrap="square" rtlCol="0">
            <a:spAutoFit/>
          </a:bodyPr>
          <a:lstStyle/>
          <a:p>
            <a:r>
              <a:rPr lang="en-US" sz="5400" b="1" u="sng" dirty="0" smtClean="0">
                <a:solidFill>
                  <a:srgbClr val="FFFF00"/>
                </a:solidFill>
                <a:latin typeface="Arial Narrow" panose="020B0606020202030204" pitchFamily="34" charset="0"/>
              </a:rPr>
              <a:t>Romans 6:5</a:t>
            </a:r>
          </a:p>
          <a:p>
            <a:endParaRPr lang="en-US" sz="1200" b="1" dirty="0" smtClean="0">
              <a:latin typeface="Arial Narrow" panose="020B0606020202030204" pitchFamily="34" charset="0"/>
            </a:endParaRPr>
          </a:p>
          <a:p>
            <a:r>
              <a:rPr lang="en-US" sz="5400" b="1" dirty="0" smtClean="0">
                <a:latin typeface="Arial Narrow" panose="020B0606020202030204" pitchFamily="34" charset="0"/>
              </a:rPr>
              <a:t>For if we have been united together in the likeness of His death, certainly we also shall be in the likeness of His resurrection, </a:t>
            </a:r>
            <a:endParaRPr lang="en-US" sz="5400" b="1" u="sng"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1381786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31805"/>
            <a:ext cx="8756822" cy="5262979"/>
          </a:xfrm>
          <a:prstGeom prst="rect">
            <a:avLst/>
          </a:prstGeom>
          <a:noFill/>
        </p:spPr>
        <p:txBody>
          <a:bodyPr wrap="square" rtlCol="0">
            <a:spAutoFit/>
          </a:bodyPr>
          <a:lstStyle/>
          <a:p>
            <a:r>
              <a:rPr lang="en-US" sz="5400" b="1" u="sng" dirty="0" smtClean="0">
                <a:solidFill>
                  <a:srgbClr val="FFFF00"/>
                </a:solidFill>
                <a:latin typeface="Arial Narrow" panose="020B0606020202030204" pitchFamily="34" charset="0"/>
              </a:rPr>
              <a:t>Romans 6:6</a:t>
            </a:r>
          </a:p>
          <a:p>
            <a:endParaRPr lang="en-US" sz="1200" b="1" dirty="0" smtClean="0">
              <a:latin typeface="Arial Narrow" panose="020B0606020202030204" pitchFamily="34" charset="0"/>
            </a:endParaRPr>
          </a:p>
          <a:p>
            <a:r>
              <a:rPr lang="en-US" sz="5400" b="1" dirty="0" smtClean="0">
                <a:latin typeface="Arial Narrow" panose="020B0606020202030204" pitchFamily="34" charset="0"/>
              </a:rPr>
              <a:t>knowing this, that our old man was crucified with Him, that the body of sin might be done away with, that we should no longer be slaves of sin. </a:t>
            </a:r>
            <a:endParaRPr lang="en-US" sz="5400" b="1" u="sng"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2608594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31805"/>
            <a:ext cx="8756822" cy="2769989"/>
          </a:xfrm>
          <a:prstGeom prst="rect">
            <a:avLst/>
          </a:prstGeom>
          <a:noFill/>
        </p:spPr>
        <p:txBody>
          <a:bodyPr wrap="square" rtlCol="0">
            <a:spAutoFit/>
          </a:bodyPr>
          <a:lstStyle/>
          <a:p>
            <a:r>
              <a:rPr lang="en-US" sz="5400" b="1" u="sng" dirty="0" smtClean="0">
                <a:solidFill>
                  <a:srgbClr val="FFFF00"/>
                </a:solidFill>
                <a:latin typeface="Arial Narrow" panose="020B0606020202030204" pitchFamily="34" charset="0"/>
              </a:rPr>
              <a:t>Romans 6:7</a:t>
            </a:r>
          </a:p>
          <a:p>
            <a:endParaRPr lang="en-US" sz="1200" b="1" dirty="0" smtClean="0">
              <a:latin typeface="Arial Narrow" panose="020B0606020202030204" pitchFamily="34" charset="0"/>
            </a:endParaRPr>
          </a:p>
          <a:p>
            <a:r>
              <a:rPr lang="en-US" sz="5400" b="1" dirty="0" smtClean="0">
                <a:latin typeface="Arial Narrow" panose="020B0606020202030204" pitchFamily="34" charset="0"/>
              </a:rPr>
              <a:t>For he who has died has been freed from sin.</a:t>
            </a:r>
            <a:endParaRPr lang="en-US" sz="5400" b="1" u="sng"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385004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31805"/>
            <a:ext cx="8756822" cy="5262979"/>
          </a:xfrm>
          <a:prstGeom prst="rect">
            <a:avLst/>
          </a:prstGeom>
          <a:noFill/>
        </p:spPr>
        <p:txBody>
          <a:bodyPr wrap="square" rtlCol="0">
            <a:spAutoFit/>
          </a:bodyPr>
          <a:lstStyle/>
          <a:p>
            <a:r>
              <a:rPr lang="en-US" sz="5400" b="1" u="sng" dirty="0" smtClean="0">
                <a:solidFill>
                  <a:srgbClr val="FFFF00"/>
                </a:solidFill>
                <a:latin typeface="Arial Narrow" panose="020B0606020202030204" pitchFamily="34" charset="0"/>
              </a:rPr>
              <a:t>Romans 10:9</a:t>
            </a:r>
          </a:p>
          <a:p>
            <a:endParaRPr lang="en-US" sz="1200" b="1" dirty="0" smtClean="0">
              <a:latin typeface="Arial Narrow" panose="020B0606020202030204" pitchFamily="34" charset="0"/>
            </a:endParaRPr>
          </a:p>
          <a:p>
            <a:r>
              <a:rPr lang="en-US" sz="5400" b="1" dirty="0" smtClean="0">
                <a:latin typeface="Arial Narrow" panose="020B0606020202030204" pitchFamily="34" charset="0"/>
              </a:rPr>
              <a:t>that if you confess with your mouth the Lord Jesus and believe in your heart that God has raised Him from the dead, you will be saved. </a:t>
            </a:r>
            <a:endParaRPr lang="en-US" sz="5400" b="1" u="sng"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24687312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31805"/>
            <a:ext cx="8756822" cy="4431983"/>
          </a:xfrm>
          <a:prstGeom prst="rect">
            <a:avLst/>
          </a:prstGeom>
          <a:noFill/>
        </p:spPr>
        <p:txBody>
          <a:bodyPr wrap="square" rtlCol="0">
            <a:spAutoFit/>
          </a:bodyPr>
          <a:lstStyle/>
          <a:p>
            <a:r>
              <a:rPr lang="en-US" sz="5400" b="1" u="sng" dirty="0" smtClean="0">
                <a:solidFill>
                  <a:srgbClr val="FFFF00"/>
                </a:solidFill>
                <a:latin typeface="Arial Narrow" panose="020B0606020202030204" pitchFamily="34" charset="0"/>
              </a:rPr>
              <a:t>Romans 10:10</a:t>
            </a:r>
          </a:p>
          <a:p>
            <a:endParaRPr lang="en-US" sz="1200" b="1" dirty="0" smtClean="0">
              <a:latin typeface="Arial Narrow" panose="020B0606020202030204" pitchFamily="34" charset="0"/>
            </a:endParaRPr>
          </a:p>
          <a:p>
            <a:r>
              <a:rPr lang="en-US" sz="5400" b="1" dirty="0" smtClean="0">
                <a:latin typeface="Arial Narrow" panose="020B0606020202030204" pitchFamily="34" charset="0"/>
              </a:rPr>
              <a:t>For with the heart one believes unto righteousness, and with the mouth confession is made unto salvation.</a:t>
            </a:r>
            <a:endParaRPr lang="en-US" sz="5400" b="1" u="sng"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744094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15545" y="2215979"/>
            <a:ext cx="7652952" cy="2123658"/>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latin typeface="Arial Narrow" panose="020B0606020202030204" pitchFamily="34" charset="0"/>
              </a:rPr>
              <a:t>Baptism is an act of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SUBMISSION</a:t>
            </a:r>
            <a:r>
              <a:rPr lang="en-US" sz="6600" b="1" dirty="0" smtClean="0">
                <a:effectLst>
                  <a:outerShdw blurRad="38100" dist="38100" dir="2700000" algn="tl">
                    <a:srgbClr val="000000">
                      <a:alpha val="43137"/>
                    </a:srgbClr>
                  </a:outerShdw>
                </a:effectLst>
                <a:latin typeface="Arial Narrow" panose="020B0606020202030204" pitchFamily="34" charset="0"/>
              </a:rPr>
              <a:t> to God.</a:t>
            </a:r>
            <a:endParaRPr lang="en-US" sz="6600" b="1"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8249742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935893"/>
            <a:ext cx="9144000" cy="2123658"/>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latin typeface="Arial Narrow" panose="020B0606020202030204" pitchFamily="34" charset="0"/>
              </a:rPr>
              <a:t>Only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BELIEVERS</a:t>
            </a:r>
            <a:r>
              <a:rPr lang="en-US" sz="6600" b="1" dirty="0" smtClean="0">
                <a:effectLst>
                  <a:outerShdw blurRad="38100" dist="38100" dir="2700000" algn="tl">
                    <a:srgbClr val="000000">
                      <a:alpha val="43137"/>
                    </a:srgbClr>
                  </a:outerShdw>
                </a:effectLst>
                <a:latin typeface="Arial Narrow" panose="020B0606020202030204" pitchFamily="34" charset="0"/>
              </a:rPr>
              <a:t> </a:t>
            </a:r>
          </a:p>
          <a:p>
            <a:pPr algn="ctr"/>
            <a:r>
              <a:rPr lang="en-US" sz="6600" b="1" dirty="0" smtClean="0">
                <a:effectLst>
                  <a:outerShdw blurRad="38100" dist="38100" dir="2700000" algn="tl">
                    <a:srgbClr val="000000">
                      <a:alpha val="43137"/>
                    </a:srgbClr>
                  </a:outerShdw>
                </a:effectLst>
                <a:latin typeface="Arial Narrow" panose="020B0606020202030204" pitchFamily="34" charset="0"/>
              </a:rPr>
              <a:t>are baptized.</a:t>
            </a:r>
            <a:endParaRPr lang="en-US" sz="6600" b="1"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912689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935893"/>
            <a:ext cx="9144000" cy="2123658"/>
          </a:xfrm>
          <a:prstGeom prst="rect">
            <a:avLst/>
          </a:prstGeom>
          <a:noFill/>
        </p:spPr>
        <p:txBody>
          <a:bodyPr wrap="square" rtlCol="0">
            <a:spAutoFit/>
          </a:bodyPr>
          <a:lstStyle/>
          <a:p>
            <a:pPr algn="ct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IMMERSION</a:t>
            </a:r>
            <a:r>
              <a:rPr lang="en-US" sz="6600" b="1" dirty="0" smtClean="0">
                <a:effectLst>
                  <a:outerShdw blurRad="38100" dist="38100" dir="2700000" algn="tl">
                    <a:srgbClr val="000000">
                      <a:alpha val="43137"/>
                    </a:srgbClr>
                  </a:outerShdw>
                </a:effectLst>
                <a:latin typeface="Arial Narrow" panose="020B0606020202030204" pitchFamily="34" charset="0"/>
              </a:rPr>
              <a:t> is the </a:t>
            </a:r>
          </a:p>
          <a:p>
            <a:pPr algn="ctr"/>
            <a:r>
              <a:rPr lang="en-US" sz="6600" b="1" dirty="0" smtClean="0">
                <a:effectLst>
                  <a:outerShdw blurRad="38100" dist="38100" dir="2700000" algn="tl">
                    <a:srgbClr val="000000">
                      <a:alpha val="43137"/>
                    </a:srgbClr>
                  </a:outerShdw>
                </a:effectLst>
                <a:latin typeface="Arial Narrow" panose="020B0606020202030204" pitchFamily="34" charset="0"/>
              </a:rPr>
              <a:t>method in Scripture.</a:t>
            </a:r>
            <a:endParaRPr lang="en-US" sz="6600" b="1"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257739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935893"/>
            <a:ext cx="9144000" cy="2123658"/>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latin typeface="Arial Narrow" panose="020B0606020202030204" pitchFamily="34" charset="0"/>
              </a:rPr>
              <a:t>It is NOT essential </a:t>
            </a:r>
          </a:p>
          <a:p>
            <a:pPr algn="ctr"/>
            <a:r>
              <a:rPr lang="en-US" sz="6600" b="1" dirty="0" smtClean="0">
                <a:effectLst>
                  <a:outerShdw blurRad="38100" dist="38100" dir="2700000" algn="tl">
                    <a:srgbClr val="000000">
                      <a:alpha val="43137"/>
                    </a:srgbClr>
                  </a:outerShdw>
                </a:effectLst>
                <a:latin typeface="Arial Narrow" panose="020B0606020202030204" pitchFamily="34" charset="0"/>
              </a:rPr>
              <a:t>for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SALVATION</a:t>
            </a:r>
            <a:r>
              <a:rPr lang="en-US" sz="6600" b="1" dirty="0" smtClean="0">
                <a:effectLst>
                  <a:outerShdw blurRad="38100" dist="38100" dir="2700000" algn="tl">
                    <a:srgbClr val="000000">
                      <a:alpha val="43137"/>
                    </a:srgbClr>
                  </a:outerShdw>
                </a:effectLst>
                <a:latin typeface="Arial Narrow" panose="020B0606020202030204" pitchFamily="34" charset="0"/>
              </a:rPr>
              <a:t>.</a:t>
            </a:r>
            <a:endParaRPr lang="en-US" sz="6600" b="1"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6141284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935893"/>
            <a:ext cx="9144000" cy="2123658"/>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latin typeface="Arial Narrow" panose="020B0606020202030204" pitchFamily="34" charset="0"/>
              </a:rPr>
              <a:t>It is essential </a:t>
            </a:r>
          </a:p>
          <a:p>
            <a:pPr algn="ctr"/>
            <a:r>
              <a:rPr lang="en-US" sz="6600" b="1" dirty="0" smtClean="0">
                <a:effectLst>
                  <a:outerShdw blurRad="38100" dist="38100" dir="2700000" algn="tl">
                    <a:srgbClr val="000000">
                      <a:alpha val="43137"/>
                    </a:srgbClr>
                  </a:outerShdw>
                </a:effectLst>
                <a:latin typeface="Arial Narrow" panose="020B0606020202030204" pitchFamily="34" charset="0"/>
              </a:rPr>
              <a:t>for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SERVICE</a:t>
            </a:r>
            <a:r>
              <a:rPr lang="en-US" sz="6600" b="1" dirty="0" smtClean="0">
                <a:effectLst>
                  <a:outerShdw blurRad="38100" dist="38100" dir="2700000" algn="tl">
                    <a:srgbClr val="000000">
                      <a:alpha val="43137"/>
                    </a:srgbClr>
                  </a:outerShdw>
                </a:effectLst>
                <a:latin typeface="Arial Narrow" panose="020B0606020202030204" pitchFamily="34" charset="0"/>
              </a:rPr>
              <a:t>.</a:t>
            </a:r>
            <a:endParaRPr lang="en-US" sz="6600" b="1"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1412338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31805"/>
            <a:ext cx="8756822" cy="5262979"/>
          </a:xfrm>
          <a:prstGeom prst="rect">
            <a:avLst/>
          </a:prstGeom>
          <a:noFill/>
        </p:spPr>
        <p:txBody>
          <a:bodyPr wrap="square" rtlCol="0">
            <a:spAutoFit/>
          </a:bodyPr>
          <a:lstStyle/>
          <a:p>
            <a:r>
              <a:rPr lang="en-US" sz="5400" b="1" u="sng" dirty="0" smtClean="0">
                <a:solidFill>
                  <a:srgbClr val="FFFF00"/>
                </a:solidFill>
                <a:latin typeface="Arial Narrow" panose="020B0606020202030204" pitchFamily="34" charset="0"/>
              </a:rPr>
              <a:t>Matthew 28:19</a:t>
            </a:r>
          </a:p>
          <a:p>
            <a:endParaRPr lang="en-US" sz="1200" b="1" dirty="0" smtClean="0">
              <a:latin typeface="Arial Narrow" panose="020B0606020202030204" pitchFamily="34" charset="0"/>
            </a:endParaRPr>
          </a:p>
          <a:p>
            <a:r>
              <a:rPr lang="en-US" sz="5400" b="1" dirty="0" smtClean="0">
                <a:latin typeface="Arial Narrow" panose="020B0606020202030204" pitchFamily="34" charset="0"/>
              </a:rPr>
              <a:t>Go therefore and make disciples of all the nations, baptizing them in the name of the Father and of the Son and of the Holy Spirit, </a:t>
            </a:r>
            <a:endParaRPr lang="en-US" sz="5400" b="1" u="sng"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11675503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31805"/>
            <a:ext cx="8756822" cy="5262979"/>
          </a:xfrm>
          <a:prstGeom prst="rect">
            <a:avLst/>
          </a:prstGeom>
          <a:noFill/>
        </p:spPr>
        <p:txBody>
          <a:bodyPr wrap="square" rtlCol="0">
            <a:spAutoFit/>
          </a:bodyPr>
          <a:lstStyle/>
          <a:p>
            <a:r>
              <a:rPr lang="en-US" sz="5400" b="1" u="sng" dirty="0" smtClean="0">
                <a:solidFill>
                  <a:srgbClr val="FFFF00"/>
                </a:solidFill>
                <a:latin typeface="Arial Narrow" panose="020B0606020202030204" pitchFamily="34" charset="0"/>
              </a:rPr>
              <a:t>Matthew 28:20</a:t>
            </a:r>
          </a:p>
          <a:p>
            <a:endParaRPr lang="en-US" sz="1200" b="1" dirty="0" smtClean="0">
              <a:latin typeface="Arial Narrow" panose="020B0606020202030204" pitchFamily="34" charset="0"/>
            </a:endParaRPr>
          </a:p>
          <a:p>
            <a:r>
              <a:rPr lang="en-US" sz="5400" b="1" dirty="0" smtClean="0">
                <a:latin typeface="Arial Narrow" panose="020B0606020202030204" pitchFamily="34" charset="0"/>
              </a:rPr>
              <a:t>teaching them to observe all things that I have commanded you; and lo, I am with you always, even to the end of the age.” Amen.</a:t>
            </a:r>
            <a:endParaRPr lang="en-US" sz="5400" b="1" u="sng"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28339713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935893"/>
            <a:ext cx="9144000" cy="3139321"/>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latin typeface="Arial Narrow" panose="020B0606020202030204" pitchFamily="34" charset="0"/>
              </a:rPr>
              <a:t>Willingness to be </a:t>
            </a:r>
          </a:p>
          <a:p>
            <a:pPr algn="ctr"/>
            <a:r>
              <a:rPr lang="en-US" sz="6600" b="1" dirty="0" smtClean="0">
                <a:effectLst>
                  <a:outerShdw blurRad="38100" dist="38100" dir="2700000" algn="tl">
                    <a:srgbClr val="000000">
                      <a:alpha val="43137"/>
                    </a:srgbClr>
                  </a:outerShdw>
                </a:effectLst>
                <a:latin typeface="Arial Narrow" panose="020B0606020202030204" pitchFamily="34" charset="0"/>
              </a:rPr>
              <a:t>taught begins with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SUBMISSION</a:t>
            </a:r>
            <a:r>
              <a:rPr lang="en-US" sz="6600" b="1" dirty="0" smtClean="0">
                <a:effectLst>
                  <a:outerShdw blurRad="38100" dist="38100" dir="2700000" algn="tl">
                    <a:srgbClr val="000000">
                      <a:alpha val="43137"/>
                    </a:srgbClr>
                  </a:outerShdw>
                </a:effectLst>
                <a:latin typeface="Arial Narrow" panose="020B0606020202030204" pitchFamily="34" charset="0"/>
              </a:rPr>
              <a:t>.</a:t>
            </a:r>
            <a:endParaRPr lang="en-US" sz="6600" b="1"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7108501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31805"/>
            <a:ext cx="8756822" cy="3600986"/>
          </a:xfrm>
          <a:prstGeom prst="rect">
            <a:avLst/>
          </a:prstGeom>
          <a:noFill/>
        </p:spPr>
        <p:txBody>
          <a:bodyPr wrap="square" rtlCol="0">
            <a:spAutoFit/>
          </a:bodyPr>
          <a:lstStyle/>
          <a:p>
            <a:r>
              <a:rPr lang="en-US" sz="5400" b="1" u="sng" dirty="0" smtClean="0">
                <a:solidFill>
                  <a:srgbClr val="FFFF00"/>
                </a:solidFill>
                <a:latin typeface="Arial Narrow" panose="020B0606020202030204" pitchFamily="34" charset="0"/>
              </a:rPr>
              <a:t>Galatians 3:27</a:t>
            </a:r>
          </a:p>
          <a:p>
            <a:endParaRPr lang="en-US" sz="1200" b="1" dirty="0" smtClean="0">
              <a:latin typeface="Arial Narrow" panose="020B0606020202030204" pitchFamily="34" charset="0"/>
            </a:endParaRPr>
          </a:p>
          <a:p>
            <a:r>
              <a:rPr lang="en-US" sz="5400" b="1" dirty="0" smtClean="0">
                <a:latin typeface="Arial Narrow" panose="020B0606020202030204" pitchFamily="34" charset="0"/>
              </a:rPr>
              <a:t>For as many of you as were baptized into Christ have put on Christ.</a:t>
            </a:r>
            <a:endParaRPr lang="en-US" sz="5400" b="1" u="sng"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29067320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964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31805"/>
            <a:ext cx="8756822" cy="6186309"/>
          </a:xfrm>
          <a:prstGeom prst="rect">
            <a:avLst/>
          </a:prstGeom>
          <a:noFill/>
        </p:spPr>
        <p:txBody>
          <a:bodyPr wrap="square" rtlCol="0">
            <a:spAutoFit/>
          </a:bodyPr>
          <a:lstStyle/>
          <a:p>
            <a:r>
              <a:rPr lang="en-US" sz="5400" b="1" u="sng" dirty="0" smtClean="0">
                <a:solidFill>
                  <a:srgbClr val="FFFF00"/>
                </a:solidFill>
                <a:latin typeface="Arial Narrow" panose="020B0606020202030204" pitchFamily="34" charset="0"/>
              </a:rPr>
              <a:t>Acts 8:36</a:t>
            </a:r>
          </a:p>
          <a:p>
            <a:endParaRPr lang="en-US" sz="1200" b="1" dirty="0" smtClean="0">
              <a:latin typeface="Arial Narrow" panose="020B0606020202030204" pitchFamily="34" charset="0"/>
            </a:endParaRPr>
          </a:p>
          <a:p>
            <a:r>
              <a:rPr lang="en-US" sz="5400" b="1" dirty="0" smtClean="0">
                <a:latin typeface="Arial Narrow" panose="020B0606020202030204" pitchFamily="34" charset="0"/>
              </a:rPr>
              <a:t>Now </a:t>
            </a:r>
            <a:r>
              <a:rPr lang="en-US" sz="5400" b="1" dirty="0">
                <a:latin typeface="Arial Narrow" panose="020B0606020202030204" pitchFamily="34" charset="0"/>
              </a:rPr>
              <a:t>as they went down the road, they came to some water. And the eunuch said, “See, here is water. What hinders me from being baptized?” </a:t>
            </a:r>
          </a:p>
          <a:p>
            <a:pPr algn="ctr"/>
            <a:endParaRPr lang="en-US" sz="5400" b="1" u="sng"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3472912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31805"/>
            <a:ext cx="8756822" cy="5262979"/>
          </a:xfrm>
          <a:prstGeom prst="rect">
            <a:avLst/>
          </a:prstGeom>
          <a:noFill/>
        </p:spPr>
        <p:txBody>
          <a:bodyPr wrap="square" rtlCol="0">
            <a:spAutoFit/>
          </a:bodyPr>
          <a:lstStyle/>
          <a:p>
            <a:r>
              <a:rPr lang="en-US" sz="5400" b="1" u="sng" dirty="0" smtClean="0">
                <a:solidFill>
                  <a:srgbClr val="FFFF00"/>
                </a:solidFill>
                <a:latin typeface="Arial Narrow" panose="020B0606020202030204" pitchFamily="34" charset="0"/>
              </a:rPr>
              <a:t>Acts 8:37</a:t>
            </a:r>
          </a:p>
          <a:p>
            <a:endParaRPr lang="en-US" sz="1200" b="1" dirty="0" smtClean="0">
              <a:latin typeface="Arial Narrow" panose="020B0606020202030204" pitchFamily="34" charset="0"/>
            </a:endParaRPr>
          </a:p>
          <a:p>
            <a:r>
              <a:rPr lang="en-US" sz="5400" b="1" dirty="0" smtClean="0">
                <a:latin typeface="Arial Narrow" panose="020B0606020202030204" pitchFamily="34" charset="0"/>
              </a:rPr>
              <a:t>Then Philip said, “If you believe with all your heart, you may.” And he answered and said, “I believe that Jesus Christ is the Son of God.” </a:t>
            </a:r>
            <a:endParaRPr lang="en-US" sz="5400" b="1" u="sng"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2139736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31805"/>
            <a:ext cx="8756822" cy="4431983"/>
          </a:xfrm>
          <a:prstGeom prst="rect">
            <a:avLst/>
          </a:prstGeom>
          <a:noFill/>
        </p:spPr>
        <p:txBody>
          <a:bodyPr wrap="square" rtlCol="0">
            <a:spAutoFit/>
          </a:bodyPr>
          <a:lstStyle/>
          <a:p>
            <a:r>
              <a:rPr lang="en-US" sz="5400" b="1" u="sng" dirty="0" smtClean="0">
                <a:solidFill>
                  <a:srgbClr val="FFFF00"/>
                </a:solidFill>
                <a:latin typeface="Arial Narrow" panose="020B0606020202030204" pitchFamily="34" charset="0"/>
              </a:rPr>
              <a:t>Acts 8:38</a:t>
            </a:r>
          </a:p>
          <a:p>
            <a:endParaRPr lang="en-US" sz="1200" b="1" dirty="0" smtClean="0">
              <a:latin typeface="Arial Narrow" panose="020B0606020202030204" pitchFamily="34" charset="0"/>
            </a:endParaRPr>
          </a:p>
          <a:p>
            <a:r>
              <a:rPr lang="en-US" sz="5400" b="1" dirty="0" smtClean="0">
                <a:latin typeface="Arial Narrow" panose="020B0606020202030204" pitchFamily="34" charset="0"/>
              </a:rPr>
              <a:t>So he commanded the chariot to stand still. And both Philip and the eunuch went down into the water, and he baptized him. </a:t>
            </a:r>
            <a:endParaRPr lang="en-US" sz="5400" b="1" u="sng"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3541864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31805"/>
            <a:ext cx="8756822" cy="5262979"/>
          </a:xfrm>
          <a:prstGeom prst="rect">
            <a:avLst/>
          </a:prstGeom>
          <a:noFill/>
        </p:spPr>
        <p:txBody>
          <a:bodyPr wrap="square" rtlCol="0">
            <a:spAutoFit/>
          </a:bodyPr>
          <a:lstStyle/>
          <a:p>
            <a:r>
              <a:rPr lang="en-US" sz="5400" b="1" u="sng" dirty="0" smtClean="0">
                <a:solidFill>
                  <a:srgbClr val="FFFF00"/>
                </a:solidFill>
                <a:latin typeface="Arial Narrow" panose="020B0606020202030204" pitchFamily="34" charset="0"/>
              </a:rPr>
              <a:t>Acts 8:39</a:t>
            </a:r>
          </a:p>
          <a:p>
            <a:endParaRPr lang="en-US" sz="1200" b="1" dirty="0" smtClean="0">
              <a:latin typeface="Arial Narrow" panose="020B0606020202030204" pitchFamily="34" charset="0"/>
            </a:endParaRPr>
          </a:p>
          <a:p>
            <a:r>
              <a:rPr lang="en-US" sz="5400" b="1" dirty="0" smtClean="0">
                <a:latin typeface="Arial Narrow" panose="020B0606020202030204" pitchFamily="34" charset="0"/>
              </a:rPr>
              <a:t>Now when they came up out of the water, the Spirit of the Lord caught Philip away, so that the eunuch saw him no more; and he went on his way rejoicing.</a:t>
            </a:r>
            <a:endParaRPr lang="en-US" sz="5400" b="1" u="sng"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1562943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31805"/>
            <a:ext cx="8756822" cy="4431983"/>
          </a:xfrm>
          <a:prstGeom prst="rect">
            <a:avLst/>
          </a:prstGeom>
          <a:noFill/>
        </p:spPr>
        <p:txBody>
          <a:bodyPr wrap="square" rtlCol="0">
            <a:spAutoFit/>
          </a:bodyPr>
          <a:lstStyle/>
          <a:p>
            <a:r>
              <a:rPr lang="en-US" sz="5400" b="1" u="sng" dirty="0" smtClean="0">
                <a:solidFill>
                  <a:srgbClr val="FFFF00"/>
                </a:solidFill>
                <a:latin typeface="Arial Narrow" panose="020B0606020202030204" pitchFamily="34" charset="0"/>
              </a:rPr>
              <a:t>Acts 9:18</a:t>
            </a:r>
          </a:p>
          <a:p>
            <a:endParaRPr lang="en-US" sz="1200" b="1" dirty="0" smtClean="0">
              <a:latin typeface="Arial Narrow" panose="020B0606020202030204" pitchFamily="34" charset="0"/>
            </a:endParaRPr>
          </a:p>
          <a:p>
            <a:r>
              <a:rPr lang="en-US" sz="5400" b="1" dirty="0" smtClean="0">
                <a:latin typeface="Arial Narrow" panose="020B0606020202030204" pitchFamily="34" charset="0"/>
              </a:rPr>
              <a:t>Immediately there fell from his eyes something like scales, and he received his sight at once; and he arose and was baptized.</a:t>
            </a:r>
            <a:endParaRPr lang="en-US" sz="5400" b="1" u="sng"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2236601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31805"/>
            <a:ext cx="8756822" cy="5262979"/>
          </a:xfrm>
          <a:prstGeom prst="rect">
            <a:avLst/>
          </a:prstGeom>
          <a:noFill/>
        </p:spPr>
        <p:txBody>
          <a:bodyPr wrap="square" rtlCol="0">
            <a:spAutoFit/>
          </a:bodyPr>
          <a:lstStyle/>
          <a:p>
            <a:r>
              <a:rPr lang="en-US" sz="5400" b="1" u="sng" dirty="0" smtClean="0">
                <a:solidFill>
                  <a:srgbClr val="FFFF00"/>
                </a:solidFill>
                <a:latin typeface="Arial Narrow" panose="020B0606020202030204" pitchFamily="34" charset="0"/>
              </a:rPr>
              <a:t>Acts 16:25</a:t>
            </a:r>
          </a:p>
          <a:p>
            <a:endParaRPr lang="en-US" sz="1200" b="1" dirty="0" smtClean="0">
              <a:latin typeface="Arial Narrow" panose="020B0606020202030204" pitchFamily="34" charset="0"/>
            </a:endParaRPr>
          </a:p>
          <a:p>
            <a:r>
              <a:rPr lang="en-US" sz="5400" b="1" dirty="0" smtClean="0">
                <a:latin typeface="Arial Narrow" panose="020B0606020202030204" pitchFamily="34" charset="0"/>
              </a:rPr>
              <a:t>But at midnight Paul and Silas were praying and singing hymns to God, and the prisoners were listening </a:t>
            </a:r>
          </a:p>
          <a:p>
            <a:r>
              <a:rPr lang="en-US" sz="5400" b="1" dirty="0" smtClean="0">
                <a:latin typeface="Arial Narrow" panose="020B0606020202030204" pitchFamily="34" charset="0"/>
              </a:rPr>
              <a:t>to them. </a:t>
            </a:r>
            <a:endParaRPr lang="en-US" sz="5400" b="1" u="sng"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447655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TotalTime>
  <Words>780</Words>
  <Application>Microsoft Office PowerPoint</Application>
  <PresentationFormat>On-screen Show (4:3)</PresentationFormat>
  <Paragraphs>96</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4</cp:revision>
  <dcterms:created xsi:type="dcterms:W3CDTF">2018-11-02T14:07:18Z</dcterms:created>
  <dcterms:modified xsi:type="dcterms:W3CDTF">2018-11-02T15:35:31Z</dcterms:modified>
</cp:coreProperties>
</file>