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72"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3"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C4A1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6" d="100"/>
          <a:sy n="116" d="100"/>
        </p:scale>
        <p:origin x="1446"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0B576F19-3CF8-4F3E-AF83-B1B87FAE00BF}" type="datetimeFigureOut">
              <a:rPr lang="en-US" smtClean="0"/>
              <a:t>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0E36739-B77B-4486-B8AE-F338B13B374C}" type="slidenum">
              <a:rPr lang="en-US" smtClean="0"/>
              <a:t>‹#›</a:t>
            </a:fld>
            <a:endParaRPr lang="en-US"/>
          </a:p>
        </p:txBody>
      </p:sp>
    </p:spTree>
    <p:extLst>
      <p:ext uri="{BB962C8B-B14F-4D97-AF65-F5344CB8AC3E}">
        <p14:creationId xmlns:p14="http://schemas.microsoft.com/office/powerpoint/2010/main" val="11711722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0B576F19-3CF8-4F3E-AF83-B1B87FAE00BF}" type="datetimeFigureOut">
              <a:rPr lang="en-US" smtClean="0"/>
              <a:t>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0E36739-B77B-4486-B8AE-F338B13B374C}" type="slidenum">
              <a:rPr lang="en-US" smtClean="0"/>
              <a:t>‹#›</a:t>
            </a:fld>
            <a:endParaRPr lang="en-US"/>
          </a:p>
        </p:txBody>
      </p:sp>
    </p:spTree>
    <p:extLst>
      <p:ext uri="{BB962C8B-B14F-4D97-AF65-F5344CB8AC3E}">
        <p14:creationId xmlns:p14="http://schemas.microsoft.com/office/powerpoint/2010/main" val="4139648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0B576F19-3CF8-4F3E-AF83-B1B87FAE00BF}" type="datetimeFigureOut">
              <a:rPr lang="en-US" smtClean="0"/>
              <a:t>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0E36739-B77B-4486-B8AE-F338B13B374C}" type="slidenum">
              <a:rPr lang="en-US" smtClean="0"/>
              <a:t>‹#›</a:t>
            </a:fld>
            <a:endParaRPr lang="en-US"/>
          </a:p>
        </p:txBody>
      </p:sp>
    </p:spTree>
    <p:extLst>
      <p:ext uri="{BB962C8B-B14F-4D97-AF65-F5344CB8AC3E}">
        <p14:creationId xmlns:p14="http://schemas.microsoft.com/office/powerpoint/2010/main" val="13275015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0B576F19-3CF8-4F3E-AF83-B1B87FAE00BF}" type="datetimeFigureOut">
              <a:rPr lang="en-US" smtClean="0"/>
              <a:t>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0E36739-B77B-4486-B8AE-F338B13B374C}" type="slidenum">
              <a:rPr lang="en-US" smtClean="0"/>
              <a:t>‹#›</a:t>
            </a:fld>
            <a:endParaRPr lang="en-US"/>
          </a:p>
        </p:txBody>
      </p:sp>
    </p:spTree>
    <p:extLst>
      <p:ext uri="{BB962C8B-B14F-4D97-AF65-F5344CB8AC3E}">
        <p14:creationId xmlns:p14="http://schemas.microsoft.com/office/powerpoint/2010/main" val="23678834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B576F19-3CF8-4F3E-AF83-B1B87FAE00BF}" type="datetimeFigureOut">
              <a:rPr lang="en-US" smtClean="0"/>
              <a:t>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0E36739-B77B-4486-B8AE-F338B13B374C}" type="slidenum">
              <a:rPr lang="en-US" smtClean="0"/>
              <a:t>‹#›</a:t>
            </a:fld>
            <a:endParaRPr lang="en-US"/>
          </a:p>
        </p:txBody>
      </p:sp>
    </p:spTree>
    <p:extLst>
      <p:ext uri="{BB962C8B-B14F-4D97-AF65-F5344CB8AC3E}">
        <p14:creationId xmlns:p14="http://schemas.microsoft.com/office/powerpoint/2010/main" val="38931660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0B576F19-3CF8-4F3E-AF83-B1B87FAE00BF}" type="datetimeFigureOut">
              <a:rPr lang="en-US" smtClean="0"/>
              <a:t>11/9/2018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0E36739-B77B-4486-B8AE-F338B13B374C}" type="slidenum">
              <a:rPr lang="en-US" smtClean="0"/>
              <a:t>‹#›</a:t>
            </a:fld>
            <a:endParaRPr lang="en-US"/>
          </a:p>
        </p:txBody>
      </p:sp>
    </p:spTree>
    <p:extLst>
      <p:ext uri="{BB962C8B-B14F-4D97-AF65-F5344CB8AC3E}">
        <p14:creationId xmlns:p14="http://schemas.microsoft.com/office/powerpoint/2010/main" val="30227266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0B576F19-3CF8-4F3E-AF83-B1B87FAE00BF}" type="datetimeFigureOut">
              <a:rPr lang="en-US" smtClean="0"/>
              <a:t>11/9/2018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0E36739-B77B-4486-B8AE-F338B13B374C}" type="slidenum">
              <a:rPr lang="en-US" smtClean="0"/>
              <a:t>‹#›</a:t>
            </a:fld>
            <a:endParaRPr lang="en-US"/>
          </a:p>
        </p:txBody>
      </p:sp>
    </p:spTree>
    <p:extLst>
      <p:ext uri="{BB962C8B-B14F-4D97-AF65-F5344CB8AC3E}">
        <p14:creationId xmlns:p14="http://schemas.microsoft.com/office/powerpoint/2010/main" val="5995142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0B576F19-3CF8-4F3E-AF83-B1B87FAE00BF}" type="datetimeFigureOut">
              <a:rPr lang="en-US" smtClean="0"/>
              <a:t>11/9/2018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0E36739-B77B-4486-B8AE-F338B13B374C}" type="slidenum">
              <a:rPr lang="en-US" smtClean="0"/>
              <a:t>‹#›</a:t>
            </a:fld>
            <a:endParaRPr lang="en-US"/>
          </a:p>
        </p:txBody>
      </p:sp>
    </p:spTree>
    <p:extLst>
      <p:ext uri="{BB962C8B-B14F-4D97-AF65-F5344CB8AC3E}">
        <p14:creationId xmlns:p14="http://schemas.microsoft.com/office/powerpoint/2010/main" val="12667721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B576F19-3CF8-4F3E-AF83-B1B87FAE00BF}" type="datetimeFigureOut">
              <a:rPr lang="en-US" smtClean="0"/>
              <a:t>11/9/2018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0E36739-B77B-4486-B8AE-F338B13B374C}" type="slidenum">
              <a:rPr lang="en-US" smtClean="0"/>
              <a:t>‹#›</a:t>
            </a:fld>
            <a:endParaRPr lang="en-US"/>
          </a:p>
        </p:txBody>
      </p:sp>
    </p:spTree>
    <p:extLst>
      <p:ext uri="{BB962C8B-B14F-4D97-AF65-F5344CB8AC3E}">
        <p14:creationId xmlns:p14="http://schemas.microsoft.com/office/powerpoint/2010/main" val="21564982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B576F19-3CF8-4F3E-AF83-B1B87FAE00BF}" type="datetimeFigureOut">
              <a:rPr lang="en-US" smtClean="0"/>
              <a:t>11/9/2018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0E36739-B77B-4486-B8AE-F338B13B374C}" type="slidenum">
              <a:rPr lang="en-US" smtClean="0"/>
              <a:t>‹#›</a:t>
            </a:fld>
            <a:endParaRPr lang="en-US"/>
          </a:p>
        </p:txBody>
      </p:sp>
    </p:spTree>
    <p:extLst>
      <p:ext uri="{BB962C8B-B14F-4D97-AF65-F5344CB8AC3E}">
        <p14:creationId xmlns:p14="http://schemas.microsoft.com/office/powerpoint/2010/main" val="5506201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B576F19-3CF8-4F3E-AF83-B1B87FAE00BF}" type="datetimeFigureOut">
              <a:rPr lang="en-US" smtClean="0"/>
              <a:t>11/9/2018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0E36739-B77B-4486-B8AE-F338B13B374C}" type="slidenum">
              <a:rPr lang="en-US" smtClean="0"/>
              <a:t>‹#›</a:t>
            </a:fld>
            <a:endParaRPr lang="en-US"/>
          </a:p>
        </p:txBody>
      </p:sp>
    </p:spTree>
    <p:extLst>
      <p:ext uri="{BB962C8B-B14F-4D97-AF65-F5344CB8AC3E}">
        <p14:creationId xmlns:p14="http://schemas.microsoft.com/office/powerpoint/2010/main" val="42368432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B576F19-3CF8-4F3E-AF83-B1B87FAE00BF}" type="datetimeFigureOut">
              <a:rPr lang="en-US" smtClean="0"/>
              <a:t>11/9/2018</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0E36739-B77B-4486-B8AE-F338B13B374C}" type="slidenum">
              <a:rPr lang="en-US" smtClean="0"/>
              <a:t>‹#›</a:t>
            </a:fld>
            <a:endParaRPr lang="en-US"/>
          </a:p>
        </p:txBody>
      </p:sp>
    </p:spTree>
    <p:extLst>
      <p:ext uri="{BB962C8B-B14F-4D97-AF65-F5344CB8AC3E}">
        <p14:creationId xmlns:p14="http://schemas.microsoft.com/office/powerpoint/2010/main" val="119753654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1529080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510745" y="247135"/>
            <a:ext cx="7504671" cy="3416320"/>
          </a:xfrm>
          <a:prstGeom prst="rect">
            <a:avLst/>
          </a:prstGeom>
          <a:noFill/>
        </p:spPr>
        <p:txBody>
          <a:bodyPr wrap="square" rtlCol="0">
            <a:spAutoFit/>
          </a:bodyPr>
          <a:lstStyle/>
          <a:p>
            <a:r>
              <a:rPr lang="en-US" sz="7200" dirty="0" smtClean="0">
                <a:latin typeface="Gill Sans MT" panose="020B0502020104020203" pitchFamily="34" charset="0"/>
              </a:rPr>
              <a:t>We should come ready to </a:t>
            </a:r>
            <a:r>
              <a:rPr lang="en-US" sz="7200" b="1" u="sng" dirty="0" smtClean="0">
                <a:solidFill>
                  <a:srgbClr val="EC4A1B"/>
                </a:solidFill>
                <a:latin typeface="Gill Sans MT" panose="020B0502020104020203" pitchFamily="34" charset="0"/>
              </a:rPr>
              <a:t>RESPOND</a:t>
            </a:r>
            <a:r>
              <a:rPr lang="en-US" sz="7200" dirty="0" smtClean="0">
                <a:latin typeface="Gill Sans MT" panose="020B0502020104020203" pitchFamily="34" charset="0"/>
              </a:rPr>
              <a:t>.</a:t>
            </a:r>
            <a:endParaRPr lang="en-US" sz="7200" dirty="0">
              <a:latin typeface="Gill Sans MT" panose="020B0502020104020203" pitchFamily="34" charset="0"/>
            </a:endParaRPr>
          </a:p>
        </p:txBody>
      </p:sp>
    </p:spTree>
    <p:extLst>
      <p:ext uri="{BB962C8B-B14F-4D97-AF65-F5344CB8AC3E}">
        <p14:creationId xmlns:p14="http://schemas.microsoft.com/office/powerpoint/2010/main" val="429409584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0" y="0"/>
            <a:ext cx="9144000" cy="3970318"/>
          </a:xfrm>
          <a:prstGeom prst="rect">
            <a:avLst/>
          </a:prstGeom>
          <a:noFill/>
        </p:spPr>
        <p:txBody>
          <a:bodyPr wrap="square" rtlCol="0">
            <a:spAutoFit/>
          </a:bodyPr>
          <a:lstStyle/>
          <a:p>
            <a:pPr algn="ctr"/>
            <a:r>
              <a:rPr lang="en-US" sz="4800" u="sng" dirty="0" smtClean="0">
                <a:solidFill>
                  <a:srgbClr val="EC4A1B"/>
                </a:solidFill>
                <a:effectLst>
                  <a:outerShdw blurRad="38100" dist="38100" dir="2700000" algn="tl">
                    <a:srgbClr val="000000">
                      <a:alpha val="43137"/>
                    </a:srgbClr>
                  </a:outerShdw>
                </a:effectLst>
                <a:latin typeface="Gill Sans MT" panose="020B0502020104020203" pitchFamily="34" charset="0"/>
              </a:rPr>
              <a:t>ISAIAH 6:8</a:t>
            </a:r>
          </a:p>
          <a:p>
            <a:pPr algn="ctr"/>
            <a:endParaRPr lang="en-US" sz="1200" dirty="0" smtClean="0">
              <a:latin typeface="Gill Sans MT" panose="020B0502020104020203" pitchFamily="34" charset="0"/>
            </a:endParaRPr>
          </a:p>
          <a:p>
            <a:pPr algn="ctr"/>
            <a:r>
              <a:rPr lang="en-US" sz="4800" dirty="0" smtClean="0">
                <a:latin typeface="Arial Narrow" panose="020B0606020202030204" pitchFamily="34" charset="0"/>
              </a:rPr>
              <a:t>Also I heard the voice of the Lord, saying: “Whom shall I send, And who will go for Us?” Then I said, “Here am I! Send me.”</a:t>
            </a:r>
            <a:endParaRPr lang="en-US" sz="4800" dirty="0">
              <a:latin typeface="Arial Narrow" panose="020B0606020202030204" pitchFamily="34" charset="0"/>
            </a:endParaRPr>
          </a:p>
        </p:txBody>
      </p:sp>
    </p:spTree>
    <p:extLst>
      <p:ext uri="{BB962C8B-B14F-4D97-AF65-F5344CB8AC3E}">
        <p14:creationId xmlns:p14="http://schemas.microsoft.com/office/powerpoint/2010/main" val="232713775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510745" y="247135"/>
            <a:ext cx="7669428" cy="3416320"/>
          </a:xfrm>
          <a:prstGeom prst="rect">
            <a:avLst/>
          </a:prstGeom>
          <a:noFill/>
        </p:spPr>
        <p:txBody>
          <a:bodyPr wrap="square" rtlCol="0">
            <a:spAutoFit/>
          </a:bodyPr>
          <a:lstStyle/>
          <a:p>
            <a:r>
              <a:rPr lang="en-US" sz="7200" dirty="0" smtClean="0">
                <a:latin typeface="Gill Sans MT" panose="020B0502020104020203" pitchFamily="34" charset="0"/>
              </a:rPr>
              <a:t>We should come prepared to </a:t>
            </a:r>
            <a:r>
              <a:rPr lang="en-US" sz="7200" b="1" u="sng" dirty="0" smtClean="0">
                <a:solidFill>
                  <a:srgbClr val="EC4A1B"/>
                </a:solidFill>
                <a:latin typeface="Gill Sans MT" panose="020B0502020104020203" pitchFamily="34" charset="0"/>
              </a:rPr>
              <a:t>EDIFY</a:t>
            </a:r>
            <a:r>
              <a:rPr lang="en-US" sz="7200" dirty="0" smtClean="0">
                <a:latin typeface="Gill Sans MT" panose="020B0502020104020203" pitchFamily="34" charset="0"/>
              </a:rPr>
              <a:t> </a:t>
            </a:r>
            <a:r>
              <a:rPr lang="en-US" sz="7200" b="1" u="sng" dirty="0" smtClean="0">
                <a:solidFill>
                  <a:srgbClr val="EC4A1B"/>
                </a:solidFill>
                <a:latin typeface="Gill Sans MT" panose="020B0502020104020203" pitchFamily="34" charset="0"/>
              </a:rPr>
              <a:t>OTHERS</a:t>
            </a:r>
            <a:r>
              <a:rPr lang="en-US" sz="7200" dirty="0" smtClean="0">
                <a:latin typeface="Gill Sans MT" panose="020B0502020104020203" pitchFamily="34" charset="0"/>
              </a:rPr>
              <a:t>.</a:t>
            </a:r>
            <a:endParaRPr lang="en-US" sz="7200" dirty="0">
              <a:latin typeface="Gill Sans MT" panose="020B0502020104020203" pitchFamily="34" charset="0"/>
            </a:endParaRPr>
          </a:p>
        </p:txBody>
      </p:sp>
    </p:spTree>
    <p:extLst>
      <p:ext uri="{BB962C8B-B14F-4D97-AF65-F5344CB8AC3E}">
        <p14:creationId xmlns:p14="http://schemas.microsoft.com/office/powerpoint/2010/main" val="387249718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0" y="0"/>
            <a:ext cx="9144000" cy="2492990"/>
          </a:xfrm>
          <a:prstGeom prst="rect">
            <a:avLst/>
          </a:prstGeom>
          <a:noFill/>
        </p:spPr>
        <p:txBody>
          <a:bodyPr wrap="square" rtlCol="0">
            <a:spAutoFit/>
          </a:bodyPr>
          <a:lstStyle/>
          <a:p>
            <a:pPr algn="ctr"/>
            <a:r>
              <a:rPr lang="en-US" sz="4800" u="sng" dirty="0" smtClean="0">
                <a:solidFill>
                  <a:srgbClr val="EC4A1B"/>
                </a:solidFill>
                <a:effectLst>
                  <a:outerShdw blurRad="38100" dist="38100" dir="2700000" algn="tl">
                    <a:srgbClr val="000000">
                      <a:alpha val="43137"/>
                    </a:srgbClr>
                  </a:outerShdw>
                </a:effectLst>
                <a:latin typeface="Gill Sans MT" panose="020B0502020104020203" pitchFamily="34" charset="0"/>
              </a:rPr>
              <a:t>HEBREWS 10:24</a:t>
            </a:r>
          </a:p>
          <a:p>
            <a:pPr algn="ctr"/>
            <a:endParaRPr lang="en-US" sz="1200" dirty="0" smtClean="0">
              <a:latin typeface="Gill Sans MT" panose="020B0502020104020203" pitchFamily="34" charset="0"/>
            </a:endParaRPr>
          </a:p>
          <a:p>
            <a:pPr algn="ctr"/>
            <a:r>
              <a:rPr lang="en-US" sz="4800" dirty="0" smtClean="0">
                <a:latin typeface="Arial Narrow" panose="020B0606020202030204" pitchFamily="34" charset="0"/>
              </a:rPr>
              <a:t>And let us consider one another in order to stir up love and good works, </a:t>
            </a:r>
            <a:endParaRPr lang="en-US" sz="4800" dirty="0">
              <a:latin typeface="Arial Narrow" panose="020B0606020202030204" pitchFamily="34" charset="0"/>
            </a:endParaRPr>
          </a:p>
        </p:txBody>
      </p:sp>
    </p:spTree>
    <p:extLst>
      <p:ext uri="{BB962C8B-B14F-4D97-AF65-F5344CB8AC3E}">
        <p14:creationId xmlns:p14="http://schemas.microsoft.com/office/powerpoint/2010/main" val="176067388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0" y="0"/>
            <a:ext cx="9144000" cy="4708981"/>
          </a:xfrm>
          <a:prstGeom prst="rect">
            <a:avLst/>
          </a:prstGeom>
          <a:noFill/>
        </p:spPr>
        <p:txBody>
          <a:bodyPr wrap="square" rtlCol="0">
            <a:spAutoFit/>
          </a:bodyPr>
          <a:lstStyle/>
          <a:p>
            <a:pPr algn="ctr"/>
            <a:r>
              <a:rPr lang="en-US" sz="4800" u="sng" dirty="0" smtClean="0">
                <a:solidFill>
                  <a:srgbClr val="EC4A1B"/>
                </a:solidFill>
                <a:effectLst>
                  <a:outerShdw blurRad="38100" dist="38100" dir="2700000" algn="tl">
                    <a:srgbClr val="000000">
                      <a:alpha val="43137"/>
                    </a:srgbClr>
                  </a:outerShdw>
                </a:effectLst>
                <a:latin typeface="Gill Sans MT" panose="020B0502020104020203" pitchFamily="34" charset="0"/>
              </a:rPr>
              <a:t>HEBREWS 10:25</a:t>
            </a:r>
          </a:p>
          <a:p>
            <a:pPr algn="ctr"/>
            <a:endParaRPr lang="en-US" sz="1200" dirty="0" smtClean="0">
              <a:latin typeface="Gill Sans MT" panose="020B0502020104020203" pitchFamily="34" charset="0"/>
            </a:endParaRPr>
          </a:p>
          <a:p>
            <a:pPr algn="ctr"/>
            <a:r>
              <a:rPr lang="en-US" sz="4800" dirty="0" smtClean="0">
                <a:latin typeface="Arial Narrow" panose="020B0606020202030204" pitchFamily="34" charset="0"/>
              </a:rPr>
              <a:t>not forsaking the assembling of ourselves together, as is the manner of some, but exhorting one another, and so much the more as you see the Day approaching.</a:t>
            </a:r>
            <a:endParaRPr lang="en-US" sz="4800" dirty="0">
              <a:latin typeface="Arial Narrow" panose="020B0606020202030204" pitchFamily="34" charset="0"/>
            </a:endParaRPr>
          </a:p>
        </p:txBody>
      </p:sp>
    </p:spTree>
    <p:extLst>
      <p:ext uri="{BB962C8B-B14F-4D97-AF65-F5344CB8AC3E}">
        <p14:creationId xmlns:p14="http://schemas.microsoft.com/office/powerpoint/2010/main" val="355994009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0" y="0"/>
            <a:ext cx="9144000" cy="4708981"/>
          </a:xfrm>
          <a:prstGeom prst="rect">
            <a:avLst/>
          </a:prstGeom>
          <a:noFill/>
        </p:spPr>
        <p:txBody>
          <a:bodyPr wrap="square" rtlCol="0">
            <a:spAutoFit/>
          </a:bodyPr>
          <a:lstStyle/>
          <a:p>
            <a:pPr algn="ctr"/>
            <a:r>
              <a:rPr lang="en-US" sz="4800" u="sng" dirty="0" smtClean="0">
                <a:solidFill>
                  <a:srgbClr val="EC4A1B"/>
                </a:solidFill>
                <a:effectLst>
                  <a:outerShdw blurRad="38100" dist="38100" dir="2700000" algn="tl">
                    <a:srgbClr val="000000">
                      <a:alpha val="43137"/>
                    </a:srgbClr>
                  </a:outerShdw>
                </a:effectLst>
                <a:latin typeface="Gill Sans MT" panose="020B0502020104020203" pitchFamily="34" charset="0"/>
              </a:rPr>
              <a:t>1 CORINTHIANS 14:26</a:t>
            </a:r>
          </a:p>
          <a:p>
            <a:pPr algn="ctr"/>
            <a:endParaRPr lang="en-US" sz="1200" dirty="0" smtClean="0">
              <a:latin typeface="Gill Sans MT" panose="020B0502020104020203" pitchFamily="34" charset="0"/>
            </a:endParaRPr>
          </a:p>
          <a:p>
            <a:pPr algn="ctr"/>
            <a:r>
              <a:rPr lang="en-US" sz="4800" dirty="0" smtClean="0">
                <a:latin typeface="Arial Narrow" panose="020B0606020202030204" pitchFamily="34" charset="0"/>
              </a:rPr>
              <a:t>How is it then, brethren? Whenever you come together, each of you has a psalm, has a teaching, has a tongue, has a revelation, has an interpretation. Let all things be done for edification.</a:t>
            </a:r>
            <a:endParaRPr lang="en-US" sz="4800" dirty="0">
              <a:latin typeface="Arial Narrow" panose="020B0606020202030204" pitchFamily="34" charset="0"/>
            </a:endParaRPr>
          </a:p>
        </p:txBody>
      </p:sp>
    </p:spTree>
    <p:extLst>
      <p:ext uri="{BB962C8B-B14F-4D97-AF65-F5344CB8AC3E}">
        <p14:creationId xmlns:p14="http://schemas.microsoft.com/office/powerpoint/2010/main" val="198116643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0016777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535458" y="494270"/>
            <a:ext cx="7504671" cy="2308324"/>
          </a:xfrm>
          <a:prstGeom prst="rect">
            <a:avLst/>
          </a:prstGeom>
          <a:noFill/>
        </p:spPr>
        <p:txBody>
          <a:bodyPr wrap="square" rtlCol="0">
            <a:spAutoFit/>
          </a:bodyPr>
          <a:lstStyle/>
          <a:p>
            <a:r>
              <a:rPr lang="en-US" sz="7200" dirty="0">
                <a:latin typeface="Gill Sans MT" panose="020B0502020104020203" pitchFamily="34" charset="0"/>
              </a:rPr>
              <a:t>Do we prepare as </a:t>
            </a:r>
            <a:r>
              <a:rPr lang="en-US" sz="7200" b="1" u="sng" dirty="0">
                <a:solidFill>
                  <a:srgbClr val="EC4A1B"/>
                </a:solidFill>
                <a:latin typeface="Gill Sans MT" panose="020B0502020104020203" pitchFamily="34" charset="0"/>
              </a:rPr>
              <a:t>SPECTATORS</a:t>
            </a:r>
            <a:r>
              <a:rPr lang="en-US" sz="7200" dirty="0">
                <a:latin typeface="Gill Sans MT" panose="020B0502020104020203" pitchFamily="34" charset="0"/>
              </a:rPr>
              <a:t>?</a:t>
            </a:r>
          </a:p>
        </p:txBody>
      </p:sp>
    </p:spTree>
    <p:extLst>
      <p:ext uri="{BB962C8B-B14F-4D97-AF65-F5344CB8AC3E}">
        <p14:creationId xmlns:p14="http://schemas.microsoft.com/office/powerpoint/2010/main" val="220655605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510745" y="247135"/>
            <a:ext cx="7504671" cy="3416320"/>
          </a:xfrm>
          <a:prstGeom prst="rect">
            <a:avLst/>
          </a:prstGeom>
          <a:noFill/>
        </p:spPr>
        <p:txBody>
          <a:bodyPr wrap="square" rtlCol="0">
            <a:spAutoFit/>
          </a:bodyPr>
          <a:lstStyle/>
          <a:p>
            <a:r>
              <a:rPr lang="en-US" sz="7200" dirty="0" smtClean="0">
                <a:latin typeface="Gill Sans MT" panose="020B0502020104020203" pitchFamily="34" charset="0"/>
              </a:rPr>
              <a:t>Others prepare </a:t>
            </a:r>
          </a:p>
          <a:p>
            <a:r>
              <a:rPr lang="en-US" sz="7200" dirty="0" smtClean="0">
                <a:latin typeface="Gill Sans MT" panose="020B0502020104020203" pitchFamily="34" charset="0"/>
              </a:rPr>
              <a:t>for Sunday as </a:t>
            </a:r>
            <a:r>
              <a:rPr lang="en-US" sz="7200" b="1" u="sng" dirty="0" smtClean="0">
                <a:solidFill>
                  <a:srgbClr val="EC4A1B"/>
                </a:solidFill>
                <a:latin typeface="Gill Sans MT" panose="020B0502020104020203" pitchFamily="34" charset="0"/>
              </a:rPr>
              <a:t>WORKERS</a:t>
            </a:r>
            <a:r>
              <a:rPr lang="en-US" sz="7200" dirty="0" smtClean="0">
                <a:latin typeface="Gill Sans MT" panose="020B0502020104020203" pitchFamily="34" charset="0"/>
              </a:rPr>
              <a:t>.</a:t>
            </a:r>
            <a:endParaRPr lang="en-US" sz="7200" dirty="0">
              <a:latin typeface="Gill Sans MT" panose="020B0502020104020203" pitchFamily="34" charset="0"/>
            </a:endParaRPr>
          </a:p>
        </p:txBody>
      </p:sp>
    </p:spTree>
    <p:extLst>
      <p:ext uri="{BB962C8B-B14F-4D97-AF65-F5344CB8AC3E}">
        <p14:creationId xmlns:p14="http://schemas.microsoft.com/office/powerpoint/2010/main" val="411798779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510745" y="247135"/>
            <a:ext cx="7504671" cy="3416320"/>
          </a:xfrm>
          <a:prstGeom prst="rect">
            <a:avLst/>
          </a:prstGeom>
          <a:noFill/>
        </p:spPr>
        <p:txBody>
          <a:bodyPr wrap="square" rtlCol="0">
            <a:spAutoFit/>
          </a:bodyPr>
          <a:lstStyle/>
          <a:p>
            <a:r>
              <a:rPr lang="en-US" sz="7200" dirty="0" smtClean="0">
                <a:latin typeface="Gill Sans MT" panose="020B0502020104020203" pitchFamily="34" charset="0"/>
              </a:rPr>
              <a:t>We should come prepared to </a:t>
            </a:r>
            <a:r>
              <a:rPr lang="en-US" sz="7200" b="1" u="sng" dirty="0" smtClean="0">
                <a:solidFill>
                  <a:srgbClr val="EC4A1B"/>
                </a:solidFill>
                <a:latin typeface="Gill Sans MT" panose="020B0502020104020203" pitchFamily="34" charset="0"/>
              </a:rPr>
              <a:t>RECEIVE</a:t>
            </a:r>
            <a:r>
              <a:rPr lang="en-US" sz="7200" dirty="0" smtClean="0">
                <a:latin typeface="Gill Sans MT" panose="020B0502020104020203" pitchFamily="34" charset="0"/>
              </a:rPr>
              <a:t>.</a:t>
            </a:r>
            <a:endParaRPr lang="en-US" sz="7200" dirty="0">
              <a:latin typeface="Gill Sans MT" panose="020B0502020104020203" pitchFamily="34" charset="0"/>
            </a:endParaRPr>
          </a:p>
        </p:txBody>
      </p:sp>
    </p:spTree>
    <p:extLst>
      <p:ext uri="{BB962C8B-B14F-4D97-AF65-F5344CB8AC3E}">
        <p14:creationId xmlns:p14="http://schemas.microsoft.com/office/powerpoint/2010/main" val="37939896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0" y="0"/>
            <a:ext cx="9144000" cy="4708981"/>
          </a:xfrm>
          <a:prstGeom prst="rect">
            <a:avLst/>
          </a:prstGeom>
          <a:noFill/>
        </p:spPr>
        <p:txBody>
          <a:bodyPr wrap="square" rtlCol="0">
            <a:spAutoFit/>
          </a:bodyPr>
          <a:lstStyle/>
          <a:p>
            <a:pPr algn="ctr"/>
            <a:r>
              <a:rPr lang="en-US" sz="4800" u="sng" dirty="0" smtClean="0">
                <a:solidFill>
                  <a:srgbClr val="EC4A1B"/>
                </a:solidFill>
                <a:effectLst>
                  <a:outerShdw blurRad="38100" dist="38100" dir="2700000" algn="tl">
                    <a:srgbClr val="000000">
                      <a:alpha val="43137"/>
                    </a:srgbClr>
                  </a:outerShdw>
                </a:effectLst>
                <a:latin typeface="Gill Sans MT" panose="020B0502020104020203" pitchFamily="34" charset="0"/>
              </a:rPr>
              <a:t>ISAIAH 55:7</a:t>
            </a:r>
          </a:p>
          <a:p>
            <a:pPr algn="ctr"/>
            <a:endParaRPr lang="en-US" sz="1200" dirty="0" smtClean="0">
              <a:latin typeface="Gill Sans MT" panose="020B0502020104020203" pitchFamily="34" charset="0"/>
            </a:endParaRPr>
          </a:p>
          <a:p>
            <a:pPr algn="ctr"/>
            <a:r>
              <a:rPr lang="en-US" sz="4800" dirty="0" smtClean="0">
                <a:latin typeface="Arial Narrow" panose="020B0606020202030204" pitchFamily="34" charset="0"/>
              </a:rPr>
              <a:t>Let the wicked forsake his way, And the unrighteous man his thoughts; Let him return to the Lord, And He will have mercy on him; And to our God, For He will abundantly pardon. </a:t>
            </a:r>
            <a:endParaRPr lang="en-US" sz="4800" dirty="0">
              <a:latin typeface="Arial Narrow" panose="020B0606020202030204" pitchFamily="34" charset="0"/>
            </a:endParaRPr>
          </a:p>
        </p:txBody>
      </p:sp>
    </p:spTree>
    <p:extLst>
      <p:ext uri="{BB962C8B-B14F-4D97-AF65-F5344CB8AC3E}">
        <p14:creationId xmlns:p14="http://schemas.microsoft.com/office/powerpoint/2010/main" val="209354450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0" y="0"/>
            <a:ext cx="9144000" cy="3231654"/>
          </a:xfrm>
          <a:prstGeom prst="rect">
            <a:avLst/>
          </a:prstGeom>
          <a:noFill/>
        </p:spPr>
        <p:txBody>
          <a:bodyPr wrap="square" rtlCol="0">
            <a:spAutoFit/>
          </a:bodyPr>
          <a:lstStyle/>
          <a:p>
            <a:pPr algn="ctr"/>
            <a:r>
              <a:rPr lang="en-US" sz="4800" u="sng" dirty="0" smtClean="0">
                <a:solidFill>
                  <a:srgbClr val="EC4A1B"/>
                </a:solidFill>
                <a:effectLst>
                  <a:outerShdw blurRad="38100" dist="38100" dir="2700000" algn="tl">
                    <a:srgbClr val="000000">
                      <a:alpha val="43137"/>
                    </a:srgbClr>
                  </a:outerShdw>
                </a:effectLst>
                <a:latin typeface="Gill Sans MT" panose="020B0502020104020203" pitchFamily="34" charset="0"/>
              </a:rPr>
              <a:t>ISAIAH 55:8</a:t>
            </a:r>
          </a:p>
          <a:p>
            <a:pPr algn="ctr"/>
            <a:endParaRPr lang="en-US" sz="1200" dirty="0" smtClean="0">
              <a:latin typeface="Gill Sans MT" panose="020B0502020104020203" pitchFamily="34" charset="0"/>
            </a:endParaRPr>
          </a:p>
          <a:p>
            <a:pPr algn="ctr"/>
            <a:r>
              <a:rPr lang="en-US" sz="4800" dirty="0" smtClean="0">
                <a:latin typeface="Arial Narrow" panose="020B0606020202030204" pitchFamily="34" charset="0"/>
              </a:rPr>
              <a:t>“For My thoughts are not your thoughts, Nor are your ways My ways,” </a:t>
            </a:r>
          </a:p>
          <a:p>
            <a:pPr algn="ctr"/>
            <a:r>
              <a:rPr lang="en-US" sz="4800" dirty="0" smtClean="0">
                <a:latin typeface="Arial Narrow" panose="020B0606020202030204" pitchFamily="34" charset="0"/>
              </a:rPr>
              <a:t>says the Lord. </a:t>
            </a:r>
            <a:endParaRPr lang="en-US" sz="4800" dirty="0">
              <a:latin typeface="Arial Narrow" panose="020B0606020202030204" pitchFamily="34" charset="0"/>
            </a:endParaRPr>
          </a:p>
        </p:txBody>
      </p:sp>
    </p:spTree>
    <p:extLst>
      <p:ext uri="{BB962C8B-B14F-4D97-AF65-F5344CB8AC3E}">
        <p14:creationId xmlns:p14="http://schemas.microsoft.com/office/powerpoint/2010/main" val="190785740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0" y="0"/>
            <a:ext cx="9144000" cy="3970318"/>
          </a:xfrm>
          <a:prstGeom prst="rect">
            <a:avLst/>
          </a:prstGeom>
          <a:noFill/>
        </p:spPr>
        <p:txBody>
          <a:bodyPr wrap="square" rtlCol="0">
            <a:spAutoFit/>
          </a:bodyPr>
          <a:lstStyle/>
          <a:p>
            <a:pPr algn="ctr"/>
            <a:r>
              <a:rPr lang="en-US" sz="4800" u="sng" dirty="0" smtClean="0">
                <a:solidFill>
                  <a:srgbClr val="EC4A1B"/>
                </a:solidFill>
                <a:effectLst>
                  <a:outerShdw blurRad="38100" dist="38100" dir="2700000" algn="tl">
                    <a:srgbClr val="000000">
                      <a:alpha val="43137"/>
                    </a:srgbClr>
                  </a:outerShdw>
                </a:effectLst>
                <a:latin typeface="Gill Sans MT" panose="020B0502020104020203" pitchFamily="34" charset="0"/>
              </a:rPr>
              <a:t>ISAIAH 55:9</a:t>
            </a:r>
          </a:p>
          <a:p>
            <a:pPr algn="ctr"/>
            <a:endParaRPr lang="en-US" sz="1200" dirty="0" smtClean="0">
              <a:latin typeface="Gill Sans MT" panose="020B0502020104020203" pitchFamily="34" charset="0"/>
            </a:endParaRPr>
          </a:p>
          <a:p>
            <a:pPr algn="ctr"/>
            <a:r>
              <a:rPr lang="en-US" sz="4800" dirty="0" smtClean="0">
                <a:latin typeface="Arial Narrow" panose="020B0606020202030204" pitchFamily="34" charset="0"/>
              </a:rPr>
              <a:t>“For as the heavens are higher than </a:t>
            </a:r>
          </a:p>
          <a:p>
            <a:pPr algn="ctr"/>
            <a:r>
              <a:rPr lang="en-US" sz="4800" dirty="0" smtClean="0">
                <a:latin typeface="Arial Narrow" panose="020B0606020202030204" pitchFamily="34" charset="0"/>
              </a:rPr>
              <a:t>the earth, So are My ways higher than </a:t>
            </a:r>
          </a:p>
          <a:p>
            <a:pPr algn="ctr"/>
            <a:r>
              <a:rPr lang="en-US" sz="4800" dirty="0" smtClean="0">
                <a:latin typeface="Arial Narrow" panose="020B0606020202030204" pitchFamily="34" charset="0"/>
              </a:rPr>
              <a:t>your ways, And My thoughts than </a:t>
            </a:r>
          </a:p>
          <a:p>
            <a:pPr algn="ctr"/>
            <a:r>
              <a:rPr lang="en-US" sz="4800" dirty="0" smtClean="0">
                <a:latin typeface="Arial Narrow" panose="020B0606020202030204" pitchFamily="34" charset="0"/>
              </a:rPr>
              <a:t>your thoughts. </a:t>
            </a:r>
            <a:endParaRPr lang="en-US" sz="4800" dirty="0">
              <a:latin typeface="Arial Narrow" panose="020B0606020202030204" pitchFamily="34" charset="0"/>
            </a:endParaRPr>
          </a:p>
        </p:txBody>
      </p:sp>
    </p:spTree>
    <p:extLst>
      <p:ext uri="{BB962C8B-B14F-4D97-AF65-F5344CB8AC3E}">
        <p14:creationId xmlns:p14="http://schemas.microsoft.com/office/powerpoint/2010/main" val="74268647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0" y="0"/>
            <a:ext cx="9144000" cy="4555093"/>
          </a:xfrm>
          <a:prstGeom prst="rect">
            <a:avLst/>
          </a:prstGeom>
          <a:noFill/>
        </p:spPr>
        <p:txBody>
          <a:bodyPr wrap="square" rtlCol="0">
            <a:spAutoFit/>
          </a:bodyPr>
          <a:lstStyle/>
          <a:p>
            <a:pPr algn="ctr"/>
            <a:r>
              <a:rPr lang="en-US" sz="4800" u="sng" dirty="0" smtClean="0">
                <a:solidFill>
                  <a:srgbClr val="EC4A1B"/>
                </a:solidFill>
                <a:effectLst>
                  <a:outerShdw blurRad="38100" dist="38100" dir="2700000" algn="tl">
                    <a:srgbClr val="000000">
                      <a:alpha val="43137"/>
                    </a:srgbClr>
                  </a:outerShdw>
                </a:effectLst>
                <a:latin typeface="Gill Sans MT" panose="020B0502020104020203" pitchFamily="34" charset="0"/>
              </a:rPr>
              <a:t>ISAIAH 55:10</a:t>
            </a:r>
          </a:p>
          <a:p>
            <a:pPr algn="ctr"/>
            <a:endParaRPr lang="en-US" sz="1200" dirty="0" smtClean="0">
              <a:latin typeface="Gill Sans MT" panose="020B0502020104020203" pitchFamily="34" charset="0"/>
            </a:endParaRPr>
          </a:p>
          <a:p>
            <a:pPr algn="ctr"/>
            <a:r>
              <a:rPr lang="en-US" sz="4600" dirty="0" smtClean="0">
                <a:latin typeface="Arial Narrow" panose="020B0606020202030204" pitchFamily="34" charset="0"/>
              </a:rPr>
              <a:t>“For as the rain comes down, and the snow from heaven, And do not return there, But water the earth, And make it bring forth and bud, That it may give seed to the sower And bread to the eater, </a:t>
            </a:r>
            <a:endParaRPr lang="en-US" sz="4600" dirty="0">
              <a:latin typeface="Arial Narrow" panose="020B0606020202030204" pitchFamily="34" charset="0"/>
            </a:endParaRPr>
          </a:p>
        </p:txBody>
      </p:sp>
    </p:spTree>
    <p:extLst>
      <p:ext uri="{BB962C8B-B14F-4D97-AF65-F5344CB8AC3E}">
        <p14:creationId xmlns:p14="http://schemas.microsoft.com/office/powerpoint/2010/main" val="196476471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0" y="0"/>
            <a:ext cx="9144000" cy="4708981"/>
          </a:xfrm>
          <a:prstGeom prst="rect">
            <a:avLst/>
          </a:prstGeom>
          <a:noFill/>
        </p:spPr>
        <p:txBody>
          <a:bodyPr wrap="square" rtlCol="0">
            <a:spAutoFit/>
          </a:bodyPr>
          <a:lstStyle/>
          <a:p>
            <a:pPr algn="ctr"/>
            <a:r>
              <a:rPr lang="en-US" sz="4800" u="sng" dirty="0" smtClean="0">
                <a:solidFill>
                  <a:srgbClr val="EC4A1B"/>
                </a:solidFill>
                <a:effectLst>
                  <a:outerShdw blurRad="38100" dist="38100" dir="2700000" algn="tl">
                    <a:srgbClr val="000000">
                      <a:alpha val="43137"/>
                    </a:srgbClr>
                  </a:outerShdw>
                </a:effectLst>
                <a:latin typeface="Gill Sans MT" panose="020B0502020104020203" pitchFamily="34" charset="0"/>
              </a:rPr>
              <a:t>ISAIAH 55:11</a:t>
            </a:r>
          </a:p>
          <a:p>
            <a:pPr algn="ctr"/>
            <a:endParaRPr lang="en-US" sz="1200" dirty="0" smtClean="0">
              <a:latin typeface="Gill Sans MT" panose="020B0502020104020203" pitchFamily="34" charset="0"/>
            </a:endParaRPr>
          </a:p>
          <a:p>
            <a:pPr algn="ctr"/>
            <a:r>
              <a:rPr lang="en-US" sz="4800" dirty="0" smtClean="0">
                <a:latin typeface="Arial Narrow" panose="020B0606020202030204" pitchFamily="34" charset="0"/>
              </a:rPr>
              <a:t>So shall My word be that goes forth from My mouth; It shall not return to Me void, But it shall accomplish what I please, And it shall prosper in the thing for which I sent it.</a:t>
            </a:r>
            <a:endParaRPr lang="en-US" sz="4800" dirty="0">
              <a:latin typeface="Arial Narrow" panose="020B0606020202030204" pitchFamily="34" charset="0"/>
            </a:endParaRPr>
          </a:p>
        </p:txBody>
      </p:sp>
    </p:spTree>
    <p:extLst>
      <p:ext uri="{BB962C8B-B14F-4D97-AF65-F5344CB8AC3E}">
        <p14:creationId xmlns:p14="http://schemas.microsoft.com/office/powerpoint/2010/main" val="293711341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28</TotalTime>
  <Words>356</Words>
  <Application>Microsoft Office PowerPoint</Application>
  <PresentationFormat>On-screen Show (4:3)</PresentationFormat>
  <Paragraphs>37</Paragraphs>
  <Slides>16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16</vt:i4>
      </vt:variant>
    </vt:vector>
  </HeadingPairs>
  <TitlesOfParts>
    <vt:vector size="22" baseType="lpstr">
      <vt:lpstr>Arial</vt:lpstr>
      <vt:lpstr>Arial Narrow</vt:lpstr>
      <vt:lpstr>Calibri</vt:lpstr>
      <vt:lpstr>Calibri Light</vt:lpstr>
      <vt:lpstr>Gill Sans MT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Heather Seifert</dc:creator>
  <cp:lastModifiedBy>Heather Seifert</cp:lastModifiedBy>
  <cp:revision>5</cp:revision>
  <dcterms:created xsi:type="dcterms:W3CDTF">2018-11-09T15:37:46Z</dcterms:created>
  <dcterms:modified xsi:type="dcterms:W3CDTF">2018-11-09T19:07:55Z</dcterms:modified>
</cp:coreProperties>
</file>