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234"/>
    <a:srgbClr val="E7C1B8"/>
    <a:srgbClr val="1C1036"/>
    <a:srgbClr val="C8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9962A1-2501-4DA9-B455-1B6649C4485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206484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962A1-2501-4DA9-B455-1B6649C4485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193836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962A1-2501-4DA9-B455-1B6649C4485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182325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962A1-2501-4DA9-B455-1B6649C4485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18330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62A1-2501-4DA9-B455-1B6649C4485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64794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9962A1-2501-4DA9-B455-1B6649C44859}"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282698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962A1-2501-4DA9-B455-1B6649C44859}"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220490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9962A1-2501-4DA9-B455-1B6649C44859}"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394618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962A1-2501-4DA9-B455-1B6649C44859}"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272644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962A1-2501-4DA9-B455-1B6649C44859}"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150095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962A1-2501-4DA9-B455-1B6649C44859}"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AFBEA-7CD8-46C0-8421-EE8EBE7AED52}" type="slidenum">
              <a:rPr lang="en-US" smtClean="0"/>
              <a:t>‹#›</a:t>
            </a:fld>
            <a:endParaRPr lang="en-US"/>
          </a:p>
        </p:txBody>
      </p:sp>
    </p:spTree>
    <p:extLst>
      <p:ext uri="{BB962C8B-B14F-4D97-AF65-F5344CB8AC3E}">
        <p14:creationId xmlns:p14="http://schemas.microsoft.com/office/powerpoint/2010/main" val="350959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962A1-2501-4DA9-B455-1B6649C44859}" type="datetimeFigureOut">
              <a:rPr lang="en-US" smtClean="0"/>
              <a:t>10/19/2018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AFBEA-7CD8-46C0-8421-EE8EBE7AED52}" type="slidenum">
              <a:rPr lang="en-US" smtClean="0"/>
              <a:t>‹#›</a:t>
            </a:fld>
            <a:endParaRPr lang="en-US"/>
          </a:p>
        </p:txBody>
      </p:sp>
    </p:spTree>
    <p:extLst>
      <p:ext uri="{BB962C8B-B14F-4D97-AF65-F5344CB8AC3E}">
        <p14:creationId xmlns:p14="http://schemas.microsoft.com/office/powerpoint/2010/main" val="51993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23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11:21</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in eating, each one takes his own supper ahead of others; and one is hungry and another is drunk.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649467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5459" y="2183027"/>
            <a:ext cx="8031892" cy="2862322"/>
          </a:xfrm>
          <a:prstGeom prst="rect">
            <a:avLst/>
          </a:prstGeom>
          <a:noFill/>
        </p:spPr>
        <p:txBody>
          <a:bodyPr wrap="square" rtlCol="0">
            <a:spAutoFit/>
          </a:bodyPr>
          <a:lstStyle/>
          <a:p>
            <a:pPr algn="ctr"/>
            <a:r>
              <a:rPr lang="en-US" sz="6000" dirty="0" smtClean="0">
                <a:solidFill>
                  <a:schemeClr val="bg1"/>
                </a:solidFill>
                <a:latin typeface="Bahnschrift Light SemiCondensed" panose="020B0502040204020203" pitchFamily="34" charset="0"/>
              </a:rPr>
              <a:t>We must be very careful not to be an </a:t>
            </a:r>
            <a:r>
              <a:rPr lang="en-US" sz="6000" b="1" u="sng" dirty="0" smtClean="0">
                <a:solidFill>
                  <a:srgbClr val="FFFF00"/>
                </a:solidFill>
                <a:latin typeface="Bahnschrift Light SemiCondensed" panose="020B0502040204020203" pitchFamily="34" charset="0"/>
              </a:rPr>
              <a:t>OFFENSE</a:t>
            </a:r>
            <a:r>
              <a:rPr lang="en-US" sz="6000" dirty="0" smtClean="0">
                <a:solidFill>
                  <a:schemeClr val="bg1"/>
                </a:solidFill>
                <a:latin typeface="Bahnschrift Light SemiCondensed" panose="020B0502040204020203" pitchFamily="34" charset="0"/>
              </a:rPr>
              <a:t> to the church.</a:t>
            </a:r>
            <a:endParaRPr lang="en-US" sz="6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58753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3631763"/>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10:32</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Give no offense, either to the Jews or to the Greeks or to the church of God,</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40113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755422"/>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11:22</a:t>
            </a:r>
          </a:p>
          <a:p>
            <a:pPr algn="ctr"/>
            <a:endParaRPr lang="en-US" sz="1400" dirty="0" smtClean="0">
              <a:solidFill>
                <a:schemeClr val="bg1"/>
              </a:solidFill>
              <a:latin typeface="Bahnschrift Light SemiCondensed" panose="020B0502040204020203" pitchFamily="34" charset="0"/>
            </a:endParaRPr>
          </a:p>
          <a:p>
            <a:pPr algn="ctr"/>
            <a:r>
              <a:rPr lang="en-US" sz="5000" dirty="0" smtClean="0">
                <a:solidFill>
                  <a:schemeClr val="bg1"/>
                </a:solidFill>
                <a:latin typeface="Bahnschrift Light SemiCondensed" panose="020B0502040204020203" pitchFamily="34" charset="0"/>
              </a:rPr>
              <a:t>What! Do you not have houses to eat and drink in? Or do you despise the church of God and shame those who have nothing? What shall I say to you? Shall I praise you in this? I do not praise you. </a:t>
            </a:r>
            <a:endParaRPr lang="en-US" sz="5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853428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5459" y="2183027"/>
            <a:ext cx="8031892" cy="2862322"/>
          </a:xfrm>
          <a:prstGeom prst="rect">
            <a:avLst/>
          </a:prstGeom>
          <a:noFill/>
        </p:spPr>
        <p:txBody>
          <a:bodyPr wrap="square" rtlCol="0">
            <a:spAutoFit/>
          </a:bodyPr>
          <a:lstStyle/>
          <a:p>
            <a:pPr algn="ctr"/>
            <a:r>
              <a:rPr lang="en-US" sz="6000" dirty="0" smtClean="0">
                <a:solidFill>
                  <a:schemeClr val="bg1"/>
                </a:solidFill>
                <a:latin typeface="Bahnschrift Light SemiCondensed" panose="020B0502040204020203" pitchFamily="34" charset="0"/>
              </a:rPr>
              <a:t>Communion is a </a:t>
            </a:r>
            <a:r>
              <a:rPr lang="en-US" sz="6000" b="1" u="sng" dirty="0" smtClean="0">
                <a:solidFill>
                  <a:srgbClr val="FFFF00"/>
                </a:solidFill>
                <a:latin typeface="Bahnschrift Light SemiCondensed" panose="020B0502040204020203" pitchFamily="34" charset="0"/>
              </a:rPr>
              <a:t>MEMORIAL</a:t>
            </a:r>
            <a:r>
              <a:rPr lang="en-US" sz="6000" dirty="0" smtClean="0">
                <a:solidFill>
                  <a:schemeClr val="bg1"/>
                </a:solidFill>
                <a:latin typeface="Bahnschrift Light SemiCondensed" panose="020B0502040204020203" pitchFamily="34" charset="0"/>
              </a:rPr>
              <a:t> and proclaims a </a:t>
            </a:r>
            <a:r>
              <a:rPr lang="en-US" sz="6000" b="1" u="sng" dirty="0" smtClean="0">
                <a:solidFill>
                  <a:srgbClr val="FFFF00"/>
                </a:solidFill>
                <a:latin typeface="Bahnschrift Light SemiCondensed" panose="020B0502040204020203" pitchFamily="34" charset="0"/>
              </a:rPr>
              <a:t>PROMISE</a:t>
            </a:r>
            <a:r>
              <a:rPr lang="en-US" sz="6000" dirty="0" smtClean="0">
                <a:solidFill>
                  <a:schemeClr val="bg1"/>
                </a:solidFill>
                <a:latin typeface="Bahnschrift Light SemiCondensed" panose="020B0502040204020203" pitchFamily="34" charset="0"/>
              </a:rPr>
              <a:t>.</a:t>
            </a:r>
            <a:endParaRPr lang="en-US" sz="6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401457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29375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11:23</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I received from the Lord that which I also delivered to you: that the Lord Jesus on the same night in which He was betrayed took bread;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430892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29375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11:24</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and when He had given thanks, He broke it and said, “Take, eat; this is My body which is broken for you; do this in remembrance of Me.”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880241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29375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11:25</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In the same manner He also took the cup after supper, saying, “This cup is the new covenant in My blood. This do, as often as you drink it, in remembrance of Me.”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131212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11:26</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as often as you eat this bread and drink this cup, you proclaim the Lord’s death till </a:t>
            </a:r>
          </a:p>
          <a:p>
            <a:pPr algn="ctr"/>
            <a:r>
              <a:rPr lang="en-US" sz="5400" dirty="0" smtClean="0">
                <a:solidFill>
                  <a:schemeClr val="bg1"/>
                </a:solidFill>
                <a:latin typeface="Bahnschrift Light SemiCondensed" panose="020B0502040204020203" pitchFamily="34" charset="0"/>
              </a:rPr>
              <a:t>He comes.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1298853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7221" y="2875006"/>
            <a:ext cx="8031892" cy="1015663"/>
          </a:xfrm>
          <a:prstGeom prst="rect">
            <a:avLst/>
          </a:prstGeom>
          <a:noFill/>
        </p:spPr>
        <p:txBody>
          <a:bodyPr wrap="square" rtlCol="0">
            <a:spAutoFit/>
          </a:bodyPr>
          <a:lstStyle/>
          <a:p>
            <a:pPr algn="ctr"/>
            <a:r>
              <a:rPr lang="en-US" sz="6000" dirty="0" smtClean="0">
                <a:solidFill>
                  <a:schemeClr val="bg1"/>
                </a:solidFill>
                <a:latin typeface="Bahnschrift Light SemiCondensed" panose="020B0502040204020203" pitchFamily="34" charset="0"/>
              </a:rPr>
              <a:t>Self evaluation is a </a:t>
            </a:r>
            <a:r>
              <a:rPr lang="en-US" sz="6000" b="1" u="sng" dirty="0" smtClean="0">
                <a:solidFill>
                  <a:srgbClr val="FFFF00"/>
                </a:solidFill>
                <a:latin typeface="Bahnschrift Light SemiCondensed" panose="020B0502040204020203" pitchFamily="34" charset="0"/>
              </a:rPr>
              <a:t>MUST</a:t>
            </a:r>
            <a:r>
              <a:rPr lang="en-US" sz="6000" dirty="0" smtClean="0">
                <a:solidFill>
                  <a:schemeClr val="bg1"/>
                </a:solidFill>
                <a:latin typeface="Bahnschrift Light SemiCondensed" panose="020B0502040204020203" pitchFamily="34" charset="0"/>
              </a:rPr>
              <a:t>.</a:t>
            </a:r>
            <a:endParaRPr lang="en-US" sz="6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163118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35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29375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11:27</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Therefore whoever eats this bread or drinks this cup of the Lord in an unworthy manner will be guilty of the body and blood of the Lord.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1818977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3631763"/>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11:28</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But let a man examine himself, and so let him eat of the bread and drink of the cup.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70621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11:29</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he who eats and drinks in an unworthy manner eats and drinks judgment to himself, not discerning the Lord’s body.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871058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3631763"/>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11:30</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this reason many are weak and sick among you, and many sleep.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194444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280076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11:31</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if we would judge ourselves, we would not be judged.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078356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43697" y="2133600"/>
            <a:ext cx="8031892" cy="2862322"/>
          </a:xfrm>
          <a:prstGeom prst="rect">
            <a:avLst/>
          </a:prstGeom>
          <a:noFill/>
        </p:spPr>
        <p:txBody>
          <a:bodyPr wrap="square" rtlCol="0">
            <a:spAutoFit/>
          </a:bodyPr>
          <a:lstStyle/>
          <a:p>
            <a:pPr algn="ctr"/>
            <a:r>
              <a:rPr lang="en-US" sz="6000" dirty="0" smtClean="0">
                <a:solidFill>
                  <a:schemeClr val="bg1"/>
                </a:solidFill>
                <a:latin typeface="Bahnschrift Light SemiCondensed" panose="020B0502040204020203" pitchFamily="34" charset="0"/>
              </a:rPr>
              <a:t>The Lord </a:t>
            </a:r>
            <a:r>
              <a:rPr lang="en-US" sz="6000" b="1" u="sng" dirty="0" smtClean="0">
                <a:solidFill>
                  <a:srgbClr val="FFFF00"/>
                </a:solidFill>
                <a:latin typeface="Bahnschrift Light SemiCondensed" panose="020B0502040204020203" pitchFamily="34" charset="0"/>
              </a:rPr>
              <a:t>CHASTENS</a:t>
            </a:r>
            <a:r>
              <a:rPr lang="en-US" sz="6000" dirty="0" smtClean="0">
                <a:solidFill>
                  <a:schemeClr val="bg1"/>
                </a:solidFill>
                <a:latin typeface="Bahnschrift Light SemiCondensed" panose="020B0502040204020203" pitchFamily="34" charset="0"/>
              </a:rPr>
              <a:t> those who take communion unworthily.</a:t>
            </a:r>
            <a:endParaRPr lang="en-US" sz="6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963315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11:32</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But when we are judged, we are chastened by the Lord, that we may not be condemned with the world.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165480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3631763"/>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Revelation 3:19</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As many as I love, I rebuke and chasten. Therefore be zealous and repent.</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749923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43697" y="2133600"/>
            <a:ext cx="8031892" cy="1938992"/>
          </a:xfrm>
          <a:prstGeom prst="rect">
            <a:avLst/>
          </a:prstGeom>
          <a:noFill/>
        </p:spPr>
        <p:txBody>
          <a:bodyPr wrap="square" rtlCol="0">
            <a:spAutoFit/>
          </a:bodyPr>
          <a:lstStyle/>
          <a:p>
            <a:pPr algn="ctr"/>
            <a:r>
              <a:rPr lang="en-US" sz="6000" dirty="0" smtClean="0">
                <a:solidFill>
                  <a:schemeClr val="bg1"/>
                </a:solidFill>
                <a:latin typeface="Bahnschrift Light SemiCondensed" panose="020B0502040204020203" pitchFamily="34" charset="0"/>
              </a:rPr>
              <a:t>Communion is observed </a:t>
            </a:r>
          </a:p>
          <a:p>
            <a:pPr algn="ctr"/>
            <a:r>
              <a:rPr lang="en-US" sz="6000" dirty="0" smtClean="0">
                <a:solidFill>
                  <a:schemeClr val="bg1"/>
                </a:solidFill>
                <a:latin typeface="Bahnschrift Light SemiCondensed" panose="020B0502040204020203" pitchFamily="34" charset="0"/>
              </a:rPr>
              <a:t>to </a:t>
            </a:r>
            <a:r>
              <a:rPr lang="en-US" sz="6000" b="1" u="sng" dirty="0" smtClean="0">
                <a:solidFill>
                  <a:srgbClr val="FFFF00"/>
                </a:solidFill>
                <a:latin typeface="Bahnschrift Light SemiCondensed" panose="020B0502040204020203" pitchFamily="34" charset="0"/>
              </a:rPr>
              <a:t>EDIFY</a:t>
            </a:r>
            <a:r>
              <a:rPr lang="en-US" sz="6000" dirty="0" smtClean="0">
                <a:solidFill>
                  <a:schemeClr val="bg1"/>
                </a:solidFill>
                <a:latin typeface="Bahnschrift Light SemiCondensed" panose="020B0502040204020203" pitchFamily="34" charset="0"/>
              </a:rPr>
              <a:t>.</a:t>
            </a:r>
            <a:endParaRPr lang="en-US" sz="60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314967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3631763"/>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11:33</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Therefore, my brethren, when you come together to eat, wait for one another.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017626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11:17</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Now in giving these instructions I do not praise you, since you come together not for the better but for the worse.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2426234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29375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11:34</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But if anyone is hungry, let him eat at home, lest you come together for judgment. And the rest I will set in order when I come.</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045319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307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11:18</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first of all, when you come together as a church, I hear that there are divisions among you, and in part I believe it.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915632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76648" y="2397211"/>
            <a:ext cx="8031892" cy="1938992"/>
          </a:xfrm>
          <a:prstGeom prst="rect">
            <a:avLst/>
          </a:prstGeom>
          <a:noFill/>
        </p:spPr>
        <p:txBody>
          <a:bodyPr wrap="square" rtlCol="0">
            <a:spAutoFit/>
          </a:bodyPr>
          <a:lstStyle/>
          <a:p>
            <a:pPr algn="ctr"/>
            <a:r>
              <a:rPr lang="en-US" sz="6000" dirty="0">
                <a:solidFill>
                  <a:schemeClr val="bg1"/>
                </a:solidFill>
                <a:latin typeface="Bahnschrift Light SemiCondensed" panose="020B0502040204020203" pitchFamily="34" charset="0"/>
              </a:rPr>
              <a:t>The church body must not be </a:t>
            </a:r>
            <a:r>
              <a:rPr lang="en-US" sz="6000" b="1" u="sng" dirty="0">
                <a:solidFill>
                  <a:srgbClr val="FFFF00"/>
                </a:solidFill>
                <a:latin typeface="Bahnschrift Light SemiCondensed" panose="020B0502040204020203" pitchFamily="34" charset="0"/>
              </a:rPr>
              <a:t>DYSFUNCTIONAL</a:t>
            </a:r>
            <a:r>
              <a:rPr lang="en-US" sz="6000" dirty="0">
                <a:solidFill>
                  <a:schemeClr val="bg1"/>
                </a:solidFill>
                <a:latin typeface="Bahnschrift Light SemiCondensed" panose="020B0502040204020203" pitchFamily="34" charset="0"/>
              </a:rPr>
              <a:t>.</a:t>
            </a:r>
          </a:p>
        </p:txBody>
      </p:sp>
    </p:spTree>
    <p:extLst>
      <p:ext uri="{BB962C8B-B14F-4D97-AF65-F5344CB8AC3E}">
        <p14:creationId xmlns:p14="http://schemas.microsoft.com/office/powerpoint/2010/main" val="80740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11:19</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For there must also be factions among you, that those who are approved may be recognized among you.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841893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5293757"/>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9:27</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But I discipline my body and bring it into subjection, lest, when I have preached to others, I myself should become disqualified.</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862235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4462760"/>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Luke 17:1</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Then He said to the disciples, “It is impossible that no offenses should come, but woe to him through whom they do come!</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265558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82234"/>
        </a:solidFill>
        <a:effectLst/>
      </p:bgPr>
    </p:bg>
    <p:spTree>
      <p:nvGrpSpPr>
        <p:cNvPr id="1" name=""/>
        <p:cNvGrpSpPr/>
        <p:nvPr/>
      </p:nvGrpSpPr>
      <p:grpSpPr>
        <a:xfrm>
          <a:off x="0" y="0"/>
          <a:ext cx="0" cy="0"/>
          <a:chOff x="0" y="0"/>
          <a:chExt cx="0" cy="0"/>
        </a:xfrm>
      </p:grpSpPr>
      <p:sp>
        <p:nvSpPr>
          <p:cNvPr id="2" name="TextBox 1"/>
          <p:cNvSpPr txBox="1"/>
          <p:nvPr/>
        </p:nvSpPr>
        <p:spPr>
          <a:xfrm>
            <a:off x="189470" y="222422"/>
            <a:ext cx="8723871" cy="3631763"/>
          </a:xfrm>
          <a:prstGeom prst="rect">
            <a:avLst/>
          </a:prstGeom>
          <a:noFill/>
        </p:spPr>
        <p:txBody>
          <a:bodyPr wrap="square" rtlCol="0">
            <a:spAutoFit/>
          </a:bodyPr>
          <a:lstStyle/>
          <a:p>
            <a:pPr algn="ctr"/>
            <a:r>
              <a:rPr lang="en-US" sz="5400" b="1" u="sng" dirty="0" smtClean="0">
                <a:solidFill>
                  <a:srgbClr val="FFFF00"/>
                </a:solidFill>
                <a:latin typeface="Bahnschrift Light SemiCondensed" panose="020B0502040204020203" pitchFamily="34" charset="0"/>
              </a:rPr>
              <a:t>1 Corinthians 11:20</a:t>
            </a:r>
          </a:p>
          <a:p>
            <a:pPr algn="ctr"/>
            <a:endParaRPr lang="en-US" sz="1400" dirty="0" smtClean="0">
              <a:solidFill>
                <a:schemeClr val="bg1"/>
              </a:solidFill>
              <a:latin typeface="Bahnschrift Light SemiCondensed" panose="020B0502040204020203" pitchFamily="34" charset="0"/>
            </a:endParaRPr>
          </a:p>
          <a:p>
            <a:pPr algn="ctr"/>
            <a:r>
              <a:rPr lang="en-US" sz="5400" dirty="0" smtClean="0">
                <a:solidFill>
                  <a:schemeClr val="bg1"/>
                </a:solidFill>
                <a:latin typeface="Bahnschrift Light SemiCondensed" panose="020B0502040204020203" pitchFamily="34" charset="0"/>
              </a:rPr>
              <a:t>Therefore when you come together in one place, it is not to eat the Lord’s Supper. </a:t>
            </a:r>
            <a:endParaRPr lang="en-US" sz="5400" dirty="0">
              <a:solidFill>
                <a:schemeClr val="bg1"/>
              </a:solidFill>
              <a:latin typeface="Bahnschrift Light SemiCondensed" panose="020B0502040204020203" pitchFamily="34" charset="0"/>
            </a:endParaRPr>
          </a:p>
        </p:txBody>
      </p:sp>
    </p:spTree>
    <p:extLst>
      <p:ext uri="{BB962C8B-B14F-4D97-AF65-F5344CB8AC3E}">
        <p14:creationId xmlns:p14="http://schemas.microsoft.com/office/powerpoint/2010/main" val="3696111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665</Words>
  <Application>Microsoft Office PowerPoint</Application>
  <PresentationFormat>On-screen Show (4:3)</PresentationFormat>
  <Paragraphs>74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Bahnschrift Light SemiCondensed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2018-10-19T14:13:04Z</dcterms:created>
  <dcterms:modified xsi:type="dcterms:W3CDTF">2018-10-19T14:59:17Z</dcterms:modified>
</cp:coreProperties>
</file>