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9900"/>
    <a:srgbClr val="BC954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726" y="10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0AA8651-3E6B-4937-8B92-DBF02678DDD1}"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25180515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AA8651-3E6B-4937-8B92-DBF02678DDD1}"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638878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AA8651-3E6B-4937-8B92-DBF02678DDD1}"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13117686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0AA8651-3E6B-4937-8B92-DBF02678DDD1}"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34706079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0AA8651-3E6B-4937-8B92-DBF02678DDD1}" type="datetimeFigureOut">
              <a:rPr lang="en-US" smtClean="0"/>
              <a:t>11/2/2018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25431753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F0AA8651-3E6B-4937-8B92-DBF02678DDD1}"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23957703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F0AA8651-3E6B-4937-8B92-DBF02678DDD1}" type="datetimeFigureOut">
              <a:rPr lang="en-US" smtClean="0"/>
              <a:t>11/2/2018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36299104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0AA8651-3E6B-4937-8B92-DBF02678DDD1}" type="datetimeFigureOut">
              <a:rPr lang="en-US" smtClean="0"/>
              <a:t>11/2/2018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13939244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0AA8651-3E6B-4937-8B92-DBF02678DDD1}" type="datetimeFigureOut">
              <a:rPr lang="en-US" smtClean="0"/>
              <a:t>11/2/2018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34270482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A8651-3E6B-4937-8B92-DBF02678DDD1}"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214010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0AA8651-3E6B-4937-8B92-DBF02678DDD1}" type="datetimeFigureOut">
              <a:rPr lang="en-US" smtClean="0"/>
              <a:t>11/2/2018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F99F39C-82B5-4566-8B1D-D499ECDD3352}" type="slidenum">
              <a:rPr lang="en-US" smtClean="0"/>
              <a:t>‹#›</a:t>
            </a:fld>
            <a:endParaRPr lang="en-US"/>
          </a:p>
        </p:txBody>
      </p:sp>
    </p:spTree>
    <p:extLst>
      <p:ext uri="{BB962C8B-B14F-4D97-AF65-F5344CB8AC3E}">
        <p14:creationId xmlns:p14="http://schemas.microsoft.com/office/powerpoint/2010/main" val="1270237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0AA8651-3E6B-4937-8B92-DBF02678DDD1}" type="datetimeFigureOut">
              <a:rPr lang="en-US" smtClean="0"/>
              <a:t>11/2/2018</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F99F39C-82B5-4566-8B1D-D499ECDD3352}" type="slidenum">
              <a:rPr lang="en-US" smtClean="0"/>
              <a:t>‹#›</a:t>
            </a:fld>
            <a:endParaRPr lang="en-US"/>
          </a:p>
        </p:txBody>
      </p:sp>
    </p:spTree>
    <p:extLst>
      <p:ext uri="{BB962C8B-B14F-4D97-AF65-F5344CB8AC3E}">
        <p14:creationId xmlns:p14="http://schemas.microsoft.com/office/powerpoint/2010/main" val="205127346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97433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2585323"/>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3:8</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Therefore bear fruits worthy of repentance,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8616862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90931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3:9</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and do not think to say to yourselves, ‘We have Abraham as our father.’ For I say to you that God is able to raise up children to Abraham from these stones.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405355828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90931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3:10</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And even now the ax is laid to the root of the trees. Therefore every tree which does not bear good fruit is cut down and thrown into the fire.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449343673"/>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630942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3:11</a:t>
            </a:r>
          </a:p>
          <a:p>
            <a:pPr algn="ctr"/>
            <a:r>
              <a:rPr lang="en-US" sz="5000" dirty="0" smtClean="0">
                <a:solidFill>
                  <a:schemeClr val="bg1"/>
                </a:solidFill>
                <a:latin typeface="Ebrima" panose="02000000000000000000" pitchFamily="2" charset="0"/>
                <a:ea typeface="Ebrima" panose="02000000000000000000" pitchFamily="2" charset="0"/>
                <a:cs typeface="Ebrima" panose="02000000000000000000" pitchFamily="2" charset="0"/>
              </a:rPr>
              <a:t>I indeed baptize you with water unto repentance, but He who is coming after me is mightier than I, whose sandals I am not worthy to carry. He will baptize you with the Holy Spirit and fire. </a:t>
            </a:r>
            <a:endParaRPr lang="en-US" sz="50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75614853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539978"/>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3:12</a:t>
            </a:r>
          </a:p>
          <a:p>
            <a:pPr algn="ctr"/>
            <a:r>
              <a:rPr lang="en-US" sz="5000" dirty="0" smtClean="0">
                <a:solidFill>
                  <a:schemeClr val="bg1"/>
                </a:solidFill>
                <a:latin typeface="Ebrima" panose="02000000000000000000" pitchFamily="2" charset="0"/>
                <a:ea typeface="Ebrima" panose="02000000000000000000" pitchFamily="2" charset="0"/>
                <a:cs typeface="Ebrima" panose="02000000000000000000" pitchFamily="2" charset="0"/>
              </a:rPr>
              <a:t>His winnowing fan is in His hand, and He will thoroughly clean out His threshing floor, and gather His wheat into the barn; but He will burn up the chaff with unquenchable fire.” </a:t>
            </a:r>
            <a:endParaRPr lang="en-US" sz="50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1013422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4247317"/>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3:13</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Then Jesus came from Galilee to John at the Jordan to be baptized </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by him.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25387310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4247317"/>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3:14</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And John tried to prevent Him, saying, “I need to be baptized by You, and are You coming to me?”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68324627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90931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3:15</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But Jesus answered and said to him, “Permit it to be so now, for thus it is fitting for us to fulfill all righteousness.” Then he allowed Him.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50012541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630942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3:16</a:t>
            </a:r>
          </a:p>
          <a:p>
            <a:pPr algn="ctr"/>
            <a:r>
              <a:rPr lang="en-US" sz="5000" dirty="0" smtClean="0">
                <a:solidFill>
                  <a:schemeClr val="bg1"/>
                </a:solidFill>
                <a:latin typeface="Ebrima" panose="02000000000000000000" pitchFamily="2" charset="0"/>
                <a:ea typeface="Ebrima" panose="02000000000000000000" pitchFamily="2" charset="0"/>
                <a:cs typeface="Ebrima" panose="02000000000000000000" pitchFamily="2" charset="0"/>
              </a:rPr>
              <a:t>When He had been baptized, Jesus came up immediately from the water; and behold, the heavens were opened to Him, and He saw the Spirit of God descending like a dove and alighting upon Him. </a:t>
            </a:r>
            <a:endParaRPr lang="en-US" sz="50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39443674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4247317"/>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3:17</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And suddenly a voice came from heaven, saying, “This is My beloved Son, in whom I am well pleased.”</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07941153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078313"/>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Luke 16:16</a:t>
            </a:r>
          </a:p>
          <a:p>
            <a:pPr algn="ctr"/>
            <a:r>
              <a:rPr lang="en-US" sz="5400" dirty="0">
                <a:solidFill>
                  <a:schemeClr val="bg1"/>
                </a:solidFill>
                <a:latin typeface="Ebrima" panose="02000000000000000000" pitchFamily="2" charset="0"/>
                <a:ea typeface="Ebrima" panose="02000000000000000000" pitchFamily="2" charset="0"/>
                <a:cs typeface="Ebrima" panose="02000000000000000000" pitchFamily="2" charset="0"/>
              </a:rPr>
              <a:t>“The law and the prophets were until John. Since that time the kingdom of God has been preached, and everyone is pressing into it.</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911240683"/>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7000" r="-17000"/>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7520903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341632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3:1</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In those days John the Baptist came preaching in the wilderness of Judea,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26072681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341632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3:2</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and saying, “Repent, for </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the kingdom of heaven is </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at hand!”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3673583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539978"/>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3:3</a:t>
            </a:r>
          </a:p>
          <a:p>
            <a:pPr algn="ctr"/>
            <a:r>
              <a:rPr lang="en-US" sz="5000" dirty="0" smtClean="0">
                <a:solidFill>
                  <a:schemeClr val="bg1"/>
                </a:solidFill>
                <a:latin typeface="Ebrima" panose="02000000000000000000" pitchFamily="2" charset="0"/>
                <a:ea typeface="Ebrima" panose="02000000000000000000" pitchFamily="2" charset="0"/>
                <a:cs typeface="Ebrima" panose="02000000000000000000" pitchFamily="2" charset="0"/>
              </a:rPr>
              <a:t>For this is he who was spoken of by the prophet Isaiah, saying: “The voice of one crying in the wilderness: ‘Prepare the way of the Lord; Make His paths straight.’ ” </a:t>
            </a:r>
            <a:endParaRPr lang="en-US" sz="50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97228459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078313"/>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3:4</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Now John himself was clothed in camel’s hair, with a leather belt around his waist; and his food was locusts and wild honey.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342258091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341632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3:5</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Then Jerusalem, all Judea, and all the region around the Jordan went out to him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8824458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3416320"/>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3:6</a:t>
            </a:r>
          </a:p>
          <a:p>
            <a:pPr algn="ctr"/>
            <a:r>
              <a:rPr lang="en-US" sz="5400" dirty="0" smtClean="0">
                <a:solidFill>
                  <a:schemeClr val="bg1"/>
                </a:solidFill>
                <a:latin typeface="Ebrima" panose="02000000000000000000" pitchFamily="2" charset="0"/>
                <a:ea typeface="Ebrima" panose="02000000000000000000" pitchFamily="2" charset="0"/>
                <a:cs typeface="Ebrima" panose="02000000000000000000" pitchFamily="2" charset="0"/>
              </a:rPr>
              <a:t>and were baptized by him in the Jordan, confessing their sins. </a:t>
            </a:r>
            <a:endParaRPr lang="en-US" sz="54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131589130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TextBox 1"/>
          <p:cNvSpPr txBox="1"/>
          <p:nvPr/>
        </p:nvSpPr>
        <p:spPr>
          <a:xfrm>
            <a:off x="181232" y="189470"/>
            <a:ext cx="8748584" cy="5539978"/>
          </a:xfrm>
          <a:prstGeom prst="rect">
            <a:avLst/>
          </a:prstGeom>
          <a:noFill/>
        </p:spPr>
        <p:txBody>
          <a:bodyPr wrap="square" rtlCol="0">
            <a:spAutoFit/>
          </a:bodyPr>
          <a:lstStyle/>
          <a:p>
            <a:pPr algn="ctr"/>
            <a:r>
              <a:rPr lang="en-US" sz="5400" b="1" dirty="0" smtClean="0">
                <a:solidFill>
                  <a:srgbClr val="CC9900"/>
                </a:solidFill>
                <a:latin typeface="Ebrima" panose="02000000000000000000" pitchFamily="2" charset="0"/>
                <a:ea typeface="Ebrima" panose="02000000000000000000" pitchFamily="2" charset="0"/>
                <a:cs typeface="Ebrima" panose="02000000000000000000" pitchFamily="2" charset="0"/>
              </a:rPr>
              <a:t>Matthew 3:7</a:t>
            </a:r>
          </a:p>
          <a:p>
            <a:pPr algn="ctr"/>
            <a:r>
              <a:rPr lang="en-US" sz="5000" dirty="0" smtClean="0">
                <a:solidFill>
                  <a:schemeClr val="bg1"/>
                </a:solidFill>
                <a:latin typeface="Ebrima" panose="02000000000000000000" pitchFamily="2" charset="0"/>
                <a:ea typeface="Ebrima" panose="02000000000000000000" pitchFamily="2" charset="0"/>
                <a:cs typeface="Ebrima" panose="02000000000000000000" pitchFamily="2" charset="0"/>
              </a:rPr>
              <a:t>But when he saw many of the Pharisees and Sadducees coming to his baptism, he said to them, “Brood of vipers! Who warned you to flee from the wrath to come? </a:t>
            </a:r>
            <a:endParaRPr lang="en-US" sz="5000" b="1" dirty="0">
              <a:solidFill>
                <a:schemeClr val="bg1"/>
              </a:solidFill>
              <a:latin typeface="Ebrima" panose="02000000000000000000" pitchFamily="2" charset="0"/>
              <a:ea typeface="Ebrima" panose="02000000000000000000" pitchFamily="2" charset="0"/>
              <a:cs typeface="Ebrima" panose="02000000000000000000" pitchFamily="2" charset="0"/>
            </a:endParaRPr>
          </a:p>
        </p:txBody>
      </p:sp>
    </p:spTree>
    <p:extLst>
      <p:ext uri="{BB962C8B-B14F-4D97-AF65-F5344CB8AC3E}">
        <p14:creationId xmlns:p14="http://schemas.microsoft.com/office/powerpoint/2010/main" val="65405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38</TotalTime>
  <Words>515</Words>
  <Application>Microsoft Office PowerPoint</Application>
  <PresentationFormat>On-screen Show (4:3)</PresentationFormat>
  <Paragraphs>39</Paragraphs>
  <Slides>20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Arial</vt:lpstr>
      <vt:lpstr>Calibri</vt:lpstr>
      <vt:lpstr>Calibri Light</vt:lpstr>
      <vt:lpstr>Ebrima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Heather Seifert</dc:creator>
  <cp:lastModifiedBy>Heather Seifert</cp:lastModifiedBy>
  <cp:revision>3</cp:revision>
  <dcterms:created xsi:type="dcterms:W3CDTF">2018-11-02T15:37:09Z</dcterms:created>
  <dcterms:modified xsi:type="dcterms:W3CDTF">2018-11-02T16:15:15Z</dcterms:modified>
</cp:coreProperties>
</file>