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9" r:id="rId3"/>
    <p:sldId id="258"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4" r:id="rId27"/>
    <p:sldId id="282" r:id="rId28"/>
    <p:sldId id="283" r:id="rId29"/>
    <p:sldId id="285"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1446" y="108"/>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1ADD0A4-3A90-4F8C-ACEF-6ABCB6498663}"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85D9DB-93BF-4C3B-92C8-79F0CBA790FD}" type="slidenum">
              <a:rPr lang="en-US" smtClean="0"/>
              <a:t>‹#›</a:t>
            </a:fld>
            <a:endParaRPr lang="en-US"/>
          </a:p>
        </p:txBody>
      </p:sp>
    </p:spTree>
    <p:extLst>
      <p:ext uri="{BB962C8B-B14F-4D97-AF65-F5344CB8AC3E}">
        <p14:creationId xmlns:p14="http://schemas.microsoft.com/office/powerpoint/2010/main" val="39380914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1ADD0A4-3A90-4F8C-ACEF-6ABCB6498663}"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85D9DB-93BF-4C3B-92C8-79F0CBA790FD}" type="slidenum">
              <a:rPr lang="en-US" smtClean="0"/>
              <a:t>‹#›</a:t>
            </a:fld>
            <a:endParaRPr lang="en-US"/>
          </a:p>
        </p:txBody>
      </p:sp>
    </p:spTree>
    <p:extLst>
      <p:ext uri="{BB962C8B-B14F-4D97-AF65-F5344CB8AC3E}">
        <p14:creationId xmlns:p14="http://schemas.microsoft.com/office/powerpoint/2010/main" val="18903760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1ADD0A4-3A90-4F8C-ACEF-6ABCB6498663}"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85D9DB-93BF-4C3B-92C8-79F0CBA790FD}" type="slidenum">
              <a:rPr lang="en-US" smtClean="0"/>
              <a:t>‹#›</a:t>
            </a:fld>
            <a:endParaRPr lang="en-US"/>
          </a:p>
        </p:txBody>
      </p:sp>
    </p:spTree>
    <p:extLst>
      <p:ext uri="{BB962C8B-B14F-4D97-AF65-F5344CB8AC3E}">
        <p14:creationId xmlns:p14="http://schemas.microsoft.com/office/powerpoint/2010/main" val="9752854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1ADD0A4-3A90-4F8C-ACEF-6ABCB6498663}"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85D9DB-93BF-4C3B-92C8-79F0CBA790FD}" type="slidenum">
              <a:rPr lang="en-US" smtClean="0"/>
              <a:t>‹#›</a:t>
            </a:fld>
            <a:endParaRPr lang="en-US"/>
          </a:p>
        </p:txBody>
      </p:sp>
    </p:spTree>
    <p:extLst>
      <p:ext uri="{BB962C8B-B14F-4D97-AF65-F5344CB8AC3E}">
        <p14:creationId xmlns:p14="http://schemas.microsoft.com/office/powerpoint/2010/main" val="11023913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1ADD0A4-3A90-4F8C-ACEF-6ABCB6498663}"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85D9DB-93BF-4C3B-92C8-79F0CBA790FD}" type="slidenum">
              <a:rPr lang="en-US" smtClean="0"/>
              <a:t>‹#›</a:t>
            </a:fld>
            <a:endParaRPr lang="en-US"/>
          </a:p>
        </p:txBody>
      </p:sp>
    </p:spTree>
    <p:extLst>
      <p:ext uri="{BB962C8B-B14F-4D97-AF65-F5344CB8AC3E}">
        <p14:creationId xmlns:p14="http://schemas.microsoft.com/office/powerpoint/2010/main" val="27332843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1ADD0A4-3A90-4F8C-ACEF-6ABCB6498663}" type="datetimeFigureOut">
              <a:rPr lang="en-US" smtClean="0"/>
              <a:t>9/28/2018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85D9DB-93BF-4C3B-92C8-79F0CBA790FD}" type="slidenum">
              <a:rPr lang="en-US" smtClean="0"/>
              <a:t>‹#›</a:t>
            </a:fld>
            <a:endParaRPr lang="en-US"/>
          </a:p>
        </p:txBody>
      </p:sp>
    </p:spTree>
    <p:extLst>
      <p:ext uri="{BB962C8B-B14F-4D97-AF65-F5344CB8AC3E}">
        <p14:creationId xmlns:p14="http://schemas.microsoft.com/office/powerpoint/2010/main" val="18285143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1ADD0A4-3A90-4F8C-ACEF-6ABCB6498663}" type="datetimeFigureOut">
              <a:rPr lang="en-US" smtClean="0"/>
              <a:t>9/28/2018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85D9DB-93BF-4C3B-92C8-79F0CBA790FD}" type="slidenum">
              <a:rPr lang="en-US" smtClean="0"/>
              <a:t>‹#›</a:t>
            </a:fld>
            <a:endParaRPr lang="en-US"/>
          </a:p>
        </p:txBody>
      </p:sp>
    </p:spTree>
    <p:extLst>
      <p:ext uri="{BB962C8B-B14F-4D97-AF65-F5344CB8AC3E}">
        <p14:creationId xmlns:p14="http://schemas.microsoft.com/office/powerpoint/2010/main" val="2969794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1ADD0A4-3A90-4F8C-ACEF-6ABCB6498663}" type="datetimeFigureOut">
              <a:rPr lang="en-US" smtClean="0"/>
              <a:t>9/28/2018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85D9DB-93BF-4C3B-92C8-79F0CBA790FD}" type="slidenum">
              <a:rPr lang="en-US" smtClean="0"/>
              <a:t>‹#›</a:t>
            </a:fld>
            <a:endParaRPr lang="en-US"/>
          </a:p>
        </p:txBody>
      </p:sp>
    </p:spTree>
    <p:extLst>
      <p:ext uri="{BB962C8B-B14F-4D97-AF65-F5344CB8AC3E}">
        <p14:creationId xmlns:p14="http://schemas.microsoft.com/office/powerpoint/2010/main" val="18096295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ADD0A4-3A90-4F8C-ACEF-6ABCB6498663}" type="datetimeFigureOut">
              <a:rPr lang="en-US" smtClean="0"/>
              <a:t>9/28/2018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85D9DB-93BF-4C3B-92C8-79F0CBA790FD}" type="slidenum">
              <a:rPr lang="en-US" smtClean="0"/>
              <a:t>‹#›</a:t>
            </a:fld>
            <a:endParaRPr lang="en-US"/>
          </a:p>
        </p:txBody>
      </p:sp>
    </p:spTree>
    <p:extLst>
      <p:ext uri="{BB962C8B-B14F-4D97-AF65-F5344CB8AC3E}">
        <p14:creationId xmlns:p14="http://schemas.microsoft.com/office/powerpoint/2010/main" val="13888172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1ADD0A4-3A90-4F8C-ACEF-6ABCB6498663}" type="datetimeFigureOut">
              <a:rPr lang="en-US" smtClean="0"/>
              <a:t>9/28/2018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85D9DB-93BF-4C3B-92C8-79F0CBA790FD}" type="slidenum">
              <a:rPr lang="en-US" smtClean="0"/>
              <a:t>‹#›</a:t>
            </a:fld>
            <a:endParaRPr lang="en-US"/>
          </a:p>
        </p:txBody>
      </p:sp>
    </p:spTree>
    <p:extLst>
      <p:ext uri="{BB962C8B-B14F-4D97-AF65-F5344CB8AC3E}">
        <p14:creationId xmlns:p14="http://schemas.microsoft.com/office/powerpoint/2010/main" val="39031742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1ADD0A4-3A90-4F8C-ACEF-6ABCB6498663}" type="datetimeFigureOut">
              <a:rPr lang="en-US" smtClean="0"/>
              <a:t>9/28/2018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85D9DB-93BF-4C3B-92C8-79F0CBA790FD}" type="slidenum">
              <a:rPr lang="en-US" smtClean="0"/>
              <a:t>‹#›</a:t>
            </a:fld>
            <a:endParaRPr lang="en-US"/>
          </a:p>
        </p:txBody>
      </p:sp>
    </p:spTree>
    <p:extLst>
      <p:ext uri="{BB962C8B-B14F-4D97-AF65-F5344CB8AC3E}">
        <p14:creationId xmlns:p14="http://schemas.microsoft.com/office/powerpoint/2010/main" val="38511469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ADD0A4-3A90-4F8C-ACEF-6ABCB6498663}" type="datetimeFigureOut">
              <a:rPr lang="en-US" smtClean="0"/>
              <a:t>9/28/2018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85D9DB-93BF-4C3B-92C8-79F0CBA790FD}" type="slidenum">
              <a:rPr lang="en-US" smtClean="0"/>
              <a:t>‹#›</a:t>
            </a:fld>
            <a:endParaRPr lang="en-US"/>
          </a:p>
        </p:txBody>
      </p:sp>
    </p:spTree>
    <p:extLst>
      <p:ext uri="{BB962C8B-B14F-4D97-AF65-F5344CB8AC3E}">
        <p14:creationId xmlns:p14="http://schemas.microsoft.com/office/powerpoint/2010/main" val="32426265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2957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29514" y="238897"/>
            <a:ext cx="8410832" cy="6047809"/>
          </a:xfrm>
          <a:prstGeom prst="rect">
            <a:avLst/>
          </a:prstGeom>
          <a:noFill/>
        </p:spPr>
        <p:txBody>
          <a:bodyPr wrap="square" rtlCol="0">
            <a:spAutoFit/>
          </a:bodyPr>
          <a:lstStyle/>
          <a:p>
            <a:pPr algn="ctr"/>
            <a:r>
              <a:rPr lang="en-US" sz="5400" u="sng" dirty="0" smtClean="0">
                <a:solidFill>
                  <a:srgbClr val="FFFF00"/>
                </a:solidFill>
                <a:effectLst>
                  <a:outerShdw blurRad="38100" dist="38100" dir="2700000" algn="tl">
                    <a:srgbClr val="000000">
                      <a:alpha val="43137"/>
                    </a:srgbClr>
                  </a:outerShdw>
                </a:effectLst>
                <a:latin typeface="Calisto MT" panose="02040603050505030304" pitchFamily="18" charset="0"/>
              </a:rPr>
              <a:t>2 Thessalonians 1:5</a:t>
            </a:r>
          </a:p>
          <a:p>
            <a:pPr algn="ctr"/>
            <a:endParaRPr lang="en-US" sz="900" dirty="0" smtClean="0">
              <a:solidFill>
                <a:srgbClr val="FFFF00"/>
              </a:solidFill>
              <a:effectLst>
                <a:outerShdw blurRad="38100" dist="38100" dir="2700000" algn="tl">
                  <a:srgbClr val="000000">
                    <a:alpha val="43137"/>
                  </a:srgbClr>
                </a:outerShdw>
              </a:effectLst>
              <a:latin typeface="Calisto MT" panose="02040603050505030304" pitchFamily="18" charset="0"/>
            </a:endParaRPr>
          </a:p>
          <a:p>
            <a:pPr algn="ctr"/>
            <a:r>
              <a:rPr lang="en-US" sz="5400" dirty="0" smtClean="0">
                <a:solidFill>
                  <a:schemeClr val="bg1"/>
                </a:solidFill>
                <a:effectLst>
                  <a:outerShdw blurRad="38100" dist="38100" dir="2700000" algn="tl">
                    <a:srgbClr val="000000">
                      <a:alpha val="43137"/>
                    </a:srgbClr>
                  </a:outerShdw>
                </a:effectLst>
                <a:latin typeface="Calisto MT" panose="02040603050505030304" pitchFamily="18" charset="0"/>
              </a:rPr>
              <a:t>which is manifest evidence of the righteous judgment of God, that you may be counted worthy of the kingdom of God, for which you also suffer;</a:t>
            </a:r>
            <a:endParaRPr lang="en-US" sz="5400" dirty="0">
              <a:solidFill>
                <a:schemeClr val="bg1"/>
              </a:solidFill>
              <a:effectLst>
                <a:outerShdw blurRad="38100" dist="38100" dir="2700000" algn="tl">
                  <a:srgbClr val="000000">
                    <a:alpha val="43137"/>
                  </a:srgbClr>
                </a:outerShdw>
              </a:effectLst>
              <a:latin typeface="Calisto MT" panose="02040603050505030304" pitchFamily="18" charset="0"/>
            </a:endParaRPr>
          </a:p>
        </p:txBody>
      </p:sp>
    </p:spTree>
    <p:extLst>
      <p:ext uri="{BB962C8B-B14F-4D97-AF65-F5344CB8AC3E}">
        <p14:creationId xmlns:p14="http://schemas.microsoft.com/office/powerpoint/2010/main" val="25841147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29514" y="238897"/>
            <a:ext cx="8410832" cy="6047809"/>
          </a:xfrm>
          <a:prstGeom prst="rect">
            <a:avLst/>
          </a:prstGeom>
          <a:noFill/>
        </p:spPr>
        <p:txBody>
          <a:bodyPr wrap="square" rtlCol="0">
            <a:spAutoFit/>
          </a:bodyPr>
          <a:lstStyle/>
          <a:p>
            <a:pPr algn="ctr"/>
            <a:r>
              <a:rPr lang="en-US" sz="5400" u="sng" dirty="0" smtClean="0">
                <a:solidFill>
                  <a:srgbClr val="FFFF00"/>
                </a:solidFill>
                <a:effectLst>
                  <a:outerShdw blurRad="38100" dist="38100" dir="2700000" algn="tl">
                    <a:srgbClr val="000000">
                      <a:alpha val="43137"/>
                    </a:srgbClr>
                  </a:outerShdw>
                </a:effectLst>
                <a:latin typeface="Calisto MT" panose="02040603050505030304" pitchFamily="18" charset="0"/>
              </a:rPr>
              <a:t>Romans 8:29</a:t>
            </a:r>
          </a:p>
          <a:p>
            <a:pPr algn="ctr"/>
            <a:endParaRPr lang="en-US" sz="900" dirty="0" smtClean="0">
              <a:solidFill>
                <a:srgbClr val="FFFF00"/>
              </a:solidFill>
              <a:effectLst>
                <a:outerShdw blurRad="38100" dist="38100" dir="2700000" algn="tl">
                  <a:srgbClr val="000000">
                    <a:alpha val="43137"/>
                  </a:srgbClr>
                </a:outerShdw>
              </a:effectLst>
              <a:latin typeface="Calisto MT" panose="02040603050505030304" pitchFamily="18" charset="0"/>
            </a:endParaRPr>
          </a:p>
          <a:p>
            <a:pPr algn="ctr"/>
            <a:r>
              <a:rPr lang="en-US" sz="5400" dirty="0" smtClean="0">
                <a:solidFill>
                  <a:schemeClr val="bg1"/>
                </a:solidFill>
                <a:effectLst>
                  <a:outerShdw blurRad="38100" dist="38100" dir="2700000" algn="tl">
                    <a:srgbClr val="000000">
                      <a:alpha val="43137"/>
                    </a:srgbClr>
                  </a:outerShdw>
                </a:effectLst>
                <a:latin typeface="Calisto MT" panose="02040603050505030304" pitchFamily="18" charset="0"/>
              </a:rPr>
              <a:t>For whom He foreknew, </a:t>
            </a:r>
          </a:p>
          <a:p>
            <a:pPr algn="ctr"/>
            <a:r>
              <a:rPr lang="en-US" sz="5400" dirty="0" smtClean="0">
                <a:solidFill>
                  <a:schemeClr val="bg1"/>
                </a:solidFill>
                <a:effectLst>
                  <a:outerShdw blurRad="38100" dist="38100" dir="2700000" algn="tl">
                    <a:srgbClr val="000000">
                      <a:alpha val="43137"/>
                    </a:srgbClr>
                  </a:outerShdw>
                </a:effectLst>
                <a:latin typeface="Calisto MT" panose="02040603050505030304" pitchFamily="18" charset="0"/>
              </a:rPr>
              <a:t>He also predestined to be conformed to the image of His Son, that He might be the firstborn among many brethren.</a:t>
            </a:r>
            <a:endParaRPr lang="en-US" sz="5400" dirty="0">
              <a:solidFill>
                <a:schemeClr val="bg1"/>
              </a:solidFill>
              <a:effectLst>
                <a:outerShdw blurRad="38100" dist="38100" dir="2700000" algn="tl">
                  <a:srgbClr val="000000">
                    <a:alpha val="43137"/>
                  </a:srgbClr>
                </a:outerShdw>
              </a:effectLst>
              <a:latin typeface="Calisto MT" panose="02040603050505030304" pitchFamily="18" charset="0"/>
            </a:endParaRPr>
          </a:p>
        </p:txBody>
      </p:sp>
    </p:spTree>
    <p:extLst>
      <p:ext uri="{BB962C8B-B14F-4D97-AF65-F5344CB8AC3E}">
        <p14:creationId xmlns:p14="http://schemas.microsoft.com/office/powerpoint/2010/main" val="24014778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079158" y="2957383"/>
            <a:ext cx="7438766" cy="1107996"/>
          </a:xfrm>
          <a:prstGeom prst="rect">
            <a:avLst/>
          </a:prstGeom>
          <a:noFill/>
        </p:spPr>
        <p:txBody>
          <a:bodyPr wrap="square" rtlCol="0">
            <a:spAutoFit/>
          </a:bodyPr>
          <a:lstStyle/>
          <a:p>
            <a:pPr algn="ctr"/>
            <a:r>
              <a:rPr lang="en-US" sz="6600" dirty="0" smtClean="0">
                <a:solidFill>
                  <a:schemeClr val="bg1"/>
                </a:solidFill>
                <a:latin typeface="Calisto MT" panose="02040603050505030304" pitchFamily="18" charset="0"/>
              </a:rPr>
              <a:t>He is </a:t>
            </a:r>
            <a:r>
              <a:rPr lang="en-US" sz="6600" b="1" u="sng" dirty="0" smtClean="0">
                <a:solidFill>
                  <a:srgbClr val="FFFF00"/>
                </a:solidFill>
                <a:latin typeface="Calisto MT" panose="02040603050505030304" pitchFamily="18" charset="0"/>
              </a:rPr>
              <a:t>GLORIFIED</a:t>
            </a:r>
            <a:r>
              <a:rPr lang="en-US" sz="6600" dirty="0" smtClean="0">
                <a:solidFill>
                  <a:schemeClr val="bg1"/>
                </a:solidFill>
                <a:latin typeface="Calisto MT" panose="02040603050505030304" pitchFamily="18" charset="0"/>
              </a:rPr>
              <a:t>.</a:t>
            </a:r>
            <a:endParaRPr lang="en-US" sz="6600" dirty="0">
              <a:solidFill>
                <a:schemeClr val="bg1"/>
              </a:solidFill>
              <a:latin typeface="Calisto MT" panose="02040603050505030304" pitchFamily="18" charset="0"/>
            </a:endParaRPr>
          </a:p>
        </p:txBody>
      </p:sp>
    </p:spTree>
    <p:extLst>
      <p:ext uri="{BB962C8B-B14F-4D97-AF65-F5344CB8AC3E}">
        <p14:creationId xmlns:p14="http://schemas.microsoft.com/office/powerpoint/2010/main" val="4329129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103870" y="2430163"/>
            <a:ext cx="7405815" cy="2123658"/>
          </a:xfrm>
          <a:prstGeom prst="rect">
            <a:avLst/>
          </a:prstGeom>
          <a:noFill/>
        </p:spPr>
        <p:txBody>
          <a:bodyPr wrap="square" rtlCol="0">
            <a:spAutoFit/>
          </a:bodyPr>
          <a:lstStyle/>
          <a:p>
            <a:pPr algn="ctr"/>
            <a:r>
              <a:rPr lang="en-US" sz="6600" dirty="0" smtClean="0">
                <a:solidFill>
                  <a:schemeClr val="bg1"/>
                </a:solidFill>
                <a:latin typeface="Calisto MT" panose="02040603050505030304" pitchFamily="18" charset="0"/>
              </a:rPr>
              <a:t>His purposes </a:t>
            </a:r>
          </a:p>
          <a:p>
            <a:pPr algn="ctr"/>
            <a:r>
              <a:rPr lang="en-US" sz="6600" dirty="0" smtClean="0">
                <a:solidFill>
                  <a:schemeClr val="bg1"/>
                </a:solidFill>
                <a:latin typeface="Calisto MT" panose="02040603050505030304" pitchFamily="18" charset="0"/>
              </a:rPr>
              <a:t>are </a:t>
            </a:r>
            <a:r>
              <a:rPr lang="en-US" sz="6600" b="1" u="sng" dirty="0" smtClean="0">
                <a:solidFill>
                  <a:srgbClr val="FFFF00"/>
                </a:solidFill>
                <a:latin typeface="Calisto MT" panose="02040603050505030304" pitchFamily="18" charset="0"/>
              </a:rPr>
              <a:t>FULFILLED</a:t>
            </a:r>
            <a:r>
              <a:rPr lang="en-US" sz="6600" dirty="0" smtClean="0">
                <a:solidFill>
                  <a:schemeClr val="bg1"/>
                </a:solidFill>
                <a:latin typeface="Calisto MT" panose="02040603050505030304" pitchFamily="18" charset="0"/>
              </a:rPr>
              <a:t>.</a:t>
            </a:r>
            <a:endParaRPr lang="en-US" sz="6600" dirty="0">
              <a:solidFill>
                <a:schemeClr val="bg1"/>
              </a:solidFill>
              <a:latin typeface="Calisto MT" panose="02040603050505030304" pitchFamily="18" charset="0"/>
            </a:endParaRPr>
          </a:p>
        </p:txBody>
      </p:sp>
    </p:spTree>
    <p:extLst>
      <p:ext uri="{BB962C8B-B14F-4D97-AF65-F5344CB8AC3E}">
        <p14:creationId xmlns:p14="http://schemas.microsoft.com/office/powerpoint/2010/main" val="10175003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169774" y="2487828"/>
            <a:ext cx="7026874" cy="2123658"/>
          </a:xfrm>
          <a:prstGeom prst="rect">
            <a:avLst/>
          </a:prstGeom>
          <a:noFill/>
        </p:spPr>
        <p:txBody>
          <a:bodyPr wrap="square" rtlCol="0">
            <a:spAutoFit/>
          </a:bodyPr>
          <a:lstStyle/>
          <a:p>
            <a:pPr algn="ctr"/>
            <a:r>
              <a:rPr lang="en-US" sz="6600" dirty="0" smtClean="0">
                <a:solidFill>
                  <a:schemeClr val="bg1"/>
                </a:solidFill>
                <a:latin typeface="Calisto MT" panose="02040603050505030304" pitchFamily="18" charset="0"/>
              </a:rPr>
              <a:t>We must </a:t>
            </a:r>
            <a:r>
              <a:rPr lang="en-US" sz="6600" b="1" u="sng" dirty="0" smtClean="0">
                <a:solidFill>
                  <a:srgbClr val="FFFF00"/>
                </a:solidFill>
                <a:latin typeface="Calisto MT" panose="02040603050505030304" pitchFamily="18" charset="0"/>
              </a:rPr>
              <a:t>ORDER</a:t>
            </a:r>
            <a:r>
              <a:rPr lang="en-US" sz="6600" dirty="0" smtClean="0">
                <a:solidFill>
                  <a:schemeClr val="bg1"/>
                </a:solidFill>
                <a:latin typeface="Calisto MT" panose="02040603050505030304" pitchFamily="18" charset="0"/>
              </a:rPr>
              <a:t> our lives:</a:t>
            </a:r>
            <a:endParaRPr lang="en-US" sz="6600" dirty="0">
              <a:solidFill>
                <a:schemeClr val="bg1"/>
              </a:solidFill>
              <a:latin typeface="Calisto MT" panose="02040603050505030304" pitchFamily="18" charset="0"/>
            </a:endParaRPr>
          </a:p>
        </p:txBody>
      </p:sp>
    </p:spTree>
    <p:extLst>
      <p:ext uri="{BB962C8B-B14F-4D97-AF65-F5344CB8AC3E}">
        <p14:creationId xmlns:p14="http://schemas.microsoft.com/office/powerpoint/2010/main" val="39850126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0" y="1977082"/>
            <a:ext cx="9144000" cy="2123658"/>
          </a:xfrm>
          <a:prstGeom prst="rect">
            <a:avLst/>
          </a:prstGeom>
          <a:noFill/>
        </p:spPr>
        <p:txBody>
          <a:bodyPr wrap="square" rtlCol="0">
            <a:spAutoFit/>
          </a:bodyPr>
          <a:lstStyle/>
          <a:p>
            <a:pPr algn="ctr"/>
            <a:r>
              <a:rPr lang="en-US" sz="6600" dirty="0" smtClean="0">
                <a:solidFill>
                  <a:schemeClr val="bg1"/>
                </a:solidFill>
                <a:latin typeface="Calisto MT" panose="02040603050505030304" pitchFamily="18" charset="0"/>
              </a:rPr>
              <a:t>We must order</a:t>
            </a:r>
          </a:p>
          <a:p>
            <a:pPr algn="ctr"/>
            <a:r>
              <a:rPr lang="en-US" sz="6600" dirty="0" smtClean="0">
                <a:solidFill>
                  <a:schemeClr val="bg1"/>
                </a:solidFill>
                <a:latin typeface="Calisto MT" panose="02040603050505030304" pitchFamily="18" charset="0"/>
              </a:rPr>
              <a:t>our lives:</a:t>
            </a:r>
            <a:endParaRPr lang="en-US" sz="6600" dirty="0">
              <a:solidFill>
                <a:schemeClr val="bg1"/>
              </a:solidFill>
              <a:latin typeface="Calisto MT" panose="02040603050505030304" pitchFamily="18" charset="0"/>
            </a:endParaRPr>
          </a:p>
        </p:txBody>
      </p:sp>
      <p:sp>
        <p:nvSpPr>
          <p:cNvPr id="3" name="TextBox 2"/>
          <p:cNvSpPr txBox="1"/>
          <p:nvPr/>
        </p:nvSpPr>
        <p:spPr>
          <a:xfrm>
            <a:off x="1095633" y="4028302"/>
            <a:ext cx="7438766" cy="1107996"/>
          </a:xfrm>
          <a:prstGeom prst="rect">
            <a:avLst/>
          </a:prstGeom>
          <a:noFill/>
        </p:spPr>
        <p:txBody>
          <a:bodyPr wrap="square" rtlCol="0">
            <a:spAutoFit/>
          </a:bodyPr>
          <a:lstStyle/>
          <a:p>
            <a:pPr algn="ctr"/>
            <a:r>
              <a:rPr lang="en-US" sz="6600" dirty="0" smtClean="0">
                <a:solidFill>
                  <a:schemeClr val="bg1"/>
                </a:solidFill>
                <a:latin typeface="Calisto MT" panose="02040603050505030304" pitchFamily="18" charset="0"/>
              </a:rPr>
              <a:t>to be </a:t>
            </a:r>
            <a:r>
              <a:rPr lang="en-US" sz="6600" b="1" u="sng" dirty="0" smtClean="0">
                <a:solidFill>
                  <a:srgbClr val="FFFF00"/>
                </a:solidFill>
                <a:latin typeface="Calisto MT" panose="02040603050505030304" pitchFamily="18" charset="0"/>
              </a:rPr>
              <a:t>LIKE</a:t>
            </a:r>
            <a:r>
              <a:rPr lang="en-US" sz="6600" dirty="0" smtClean="0">
                <a:solidFill>
                  <a:schemeClr val="bg1"/>
                </a:solidFill>
                <a:latin typeface="Calisto MT" panose="02040603050505030304" pitchFamily="18" charset="0"/>
              </a:rPr>
              <a:t> Him.</a:t>
            </a:r>
            <a:endParaRPr lang="en-US" sz="6600" dirty="0">
              <a:solidFill>
                <a:schemeClr val="bg1"/>
              </a:solidFill>
              <a:latin typeface="Calisto MT" panose="02040603050505030304" pitchFamily="18" charset="0"/>
            </a:endParaRPr>
          </a:p>
        </p:txBody>
      </p:sp>
    </p:spTree>
    <p:extLst>
      <p:ext uri="{BB962C8B-B14F-4D97-AF65-F5344CB8AC3E}">
        <p14:creationId xmlns:p14="http://schemas.microsoft.com/office/powerpoint/2010/main" val="4918861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0" y="1968843"/>
            <a:ext cx="9144000" cy="2123658"/>
          </a:xfrm>
          <a:prstGeom prst="rect">
            <a:avLst/>
          </a:prstGeom>
          <a:noFill/>
        </p:spPr>
        <p:txBody>
          <a:bodyPr wrap="square" rtlCol="0">
            <a:spAutoFit/>
          </a:bodyPr>
          <a:lstStyle/>
          <a:p>
            <a:pPr algn="ctr"/>
            <a:r>
              <a:rPr lang="en-US" sz="6600" dirty="0" smtClean="0">
                <a:solidFill>
                  <a:schemeClr val="bg1"/>
                </a:solidFill>
                <a:latin typeface="Calisto MT" panose="02040603050505030304" pitchFamily="18" charset="0"/>
              </a:rPr>
              <a:t>We must order</a:t>
            </a:r>
          </a:p>
          <a:p>
            <a:pPr algn="ctr"/>
            <a:r>
              <a:rPr lang="en-US" sz="6600" dirty="0" smtClean="0">
                <a:solidFill>
                  <a:schemeClr val="bg1"/>
                </a:solidFill>
                <a:latin typeface="Calisto MT" panose="02040603050505030304" pitchFamily="18" charset="0"/>
              </a:rPr>
              <a:t>our lives:</a:t>
            </a:r>
            <a:endParaRPr lang="en-US" sz="6600" dirty="0">
              <a:solidFill>
                <a:schemeClr val="bg1"/>
              </a:solidFill>
              <a:latin typeface="Calisto MT" panose="02040603050505030304" pitchFamily="18" charset="0"/>
            </a:endParaRPr>
          </a:p>
        </p:txBody>
      </p:sp>
      <p:sp>
        <p:nvSpPr>
          <p:cNvPr id="3" name="TextBox 2"/>
          <p:cNvSpPr txBox="1"/>
          <p:nvPr/>
        </p:nvSpPr>
        <p:spPr>
          <a:xfrm>
            <a:off x="1103871" y="4011826"/>
            <a:ext cx="7438766" cy="1107996"/>
          </a:xfrm>
          <a:prstGeom prst="rect">
            <a:avLst/>
          </a:prstGeom>
          <a:noFill/>
        </p:spPr>
        <p:txBody>
          <a:bodyPr wrap="square" rtlCol="0">
            <a:spAutoFit/>
          </a:bodyPr>
          <a:lstStyle/>
          <a:p>
            <a:pPr algn="ctr"/>
            <a:r>
              <a:rPr lang="en-US" sz="6600" dirty="0" smtClean="0">
                <a:solidFill>
                  <a:schemeClr val="bg1"/>
                </a:solidFill>
                <a:latin typeface="Calisto MT" panose="02040603050505030304" pitchFamily="18" charset="0"/>
              </a:rPr>
              <a:t>to </a:t>
            </a:r>
            <a:r>
              <a:rPr lang="en-US" sz="6600" b="1" u="sng" dirty="0" smtClean="0">
                <a:solidFill>
                  <a:srgbClr val="FFFF00"/>
                </a:solidFill>
                <a:latin typeface="Calisto MT" panose="02040603050505030304" pitchFamily="18" charset="0"/>
              </a:rPr>
              <a:t>DO</a:t>
            </a:r>
            <a:r>
              <a:rPr lang="en-US" sz="6600" dirty="0" smtClean="0">
                <a:solidFill>
                  <a:schemeClr val="bg1"/>
                </a:solidFill>
                <a:latin typeface="Calisto MT" panose="02040603050505030304" pitchFamily="18" charset="0"/>
              </a:rPr>
              <a:t> His will.</a:t>
            </a:r>
            <a:endParaRPr lang="en-US" sz="6600" dirty="0">
              <a:solidFill>
                <a:schemeClr val="bg1"/>
              </a:solidFill>
              <a:latin typeface="Calisto MT" panose="02040603050505030304" pitchFamily="18" charset="0"/>
            </a:endParaRPr>
          </a:p>
        </p:txBody>
      </p:sp>
    </p:spTree>
    <p:extLst>
      <p:ext uri="{BB962C8B-B14F-4D97-AF65-F5344CB8AC3E}">
        <p14:creationId xmlns:p14="http://schemas.microsoft.com/office/powerpoint/2010/main" val="41603953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186249" y="1482811"/>
            <a:ext cx="7026874" cy="4154984"/>
          </a:xfrm>
          <a:prstGeom prst="rect">
            <a:avLst/>
          </a:prstGeom>
          <a:noFill/>
        </p:spPr>
        <p:txBody>
          <a:bodyPr wrap="square" rtlCol="0">
            <a:spAutoFit/>
          </a:bodyPr>
          <a:lstStyle/>
          <a:p>
            <a:pPr algn="ctr"/>
            <a:r>
              <a:rPr lang="en-US" sz="6600" dirty="0" smtClean="0">
                <a:solidFill>
                  <a:schemeClr val="bg1"/>
                </a:solidFill>
                <a:latin typeface="Calisto MT" panose="02040603050505030304" pitchFamily="18" charset="0"/>
              </a:rPr>
              <a:t>Should not live based on our </a:t>
            </a:r>
            <a:r>
              <a:rPr lang="en-US" sz="6600" b="1" u="sng" dirty="0" smtClean="0">
                <a:solidFill>
                  <a:srgbClr val="FFFF00"/>
                </a:solidFill>
                <a:latin typeface="Calisto MT" panose="02040603050505030304" pitchFamily="18" charset="0"/>
              </a:rPr>
              <a:t>WISDOM</a:t>
            </a:r>
            <a:r>
              <a:rPr lang="en-US" sz="6600" dirty="0" smtClean="0">
                <a:solidFill>
                  <a:schemeClr val="bg1"/>
                </a:solidFill>
                <a:latin typeface="Calisto MT" panose="02040603050505030304" pitchFamily="18" charset="0"/>
              </a:rPr>
              <a:t> or our </a:t>
            </a:r>
            <a:r>
              <a:rPr lang="en-US" sz="6600" b="1" u="sng" dirty="0" smtClean="0">
                <a:solidFill>
                  <a:srgbClr val="FFFF00"/>
                </a:solidFill>
                <a:latin typeface="Calisto MT" panose="02040603050505030304" pitchFamily="18" charset="0"/>
              </a:rPr>
              <a:t>GOALS</a:t>
            </a:r>
            <a:r>
              <a:rPr lang="en-US" sz="6600" dirty="0" smtClean="0">
                <a:solidFill>
                  <a:schemeClr val="bg1"/>
                </a:solidFill>
                <a:latin typeface="Calisto MT" panose="02040603050505030304" pitchFamily="18" charset="0"/>
              </a:rPr>
              <a:t>.</a:t>
            </a:r>
            <a:endParaRPr lang="en-US" sz="6600" dirty="0">
              <a:solidFill>
                <a:schemeClr val="bg1"/>
              </a:solidFill>
              <a:latin typeface="Calisto MT" panose="02040603050505030304" pitchFamily="18" charset="0"/>
            </a:endParaRPr>
          </a:p>
        </p:txBody>
      </p:sp>
    </p:spTree>
    <p:extLst>
      <p:ext uri="{BB962C8B-B14F-4D97-AF65-F5344CB8AC3E}">
        <p14:creationId xmlns:p14="http://schemas.microsoft.com/office/powerpoint/2010/main" val="35300340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29514" y="238897"/>
            <a:ext cx="8410832" cy="6047809"/>
          </a:xfrm>
          <a:prstGeom prst="rect">
            <a:avLst/>
          </a:prstGeom>
          <a:noFill/>
        </p:spPr>
        <p:txBody>
          <a:bodyPr wrap="square" rtlCol="0">
            <a:spAutoFit/>
          </a:bodyPr>
          <a:lstStyle/>
          <a:p>
            <a:pPr algn="ctr"/>
            <a:r>
              <a:rPr lang="en-US" sz="5400" u="sng" dirty="0" smtClean="0">
                <a:solidFill>
                  <a:srgbClr val="FFFF00"/>
                </a:solidFill>
                <a:effectLst>
                  <a:outerShdw blurRad="38100" dist="38100" dir="2700000" algn="tl">
                    <a:srgbClr val="000000">
                      <a:alpha val="43137"/>
                    </a:srgbClr>
                  </a:outerShdw>
                </a:effectLst>
                <a:latin typeface="Calisto MT" panose="02040603050505030304" pitchFamily="18" charset="0"/>
              </a:rPr>
              <a:t>1 Corinthians 2:12</a:t>
            </a:r>
          </a:p>
          <a:p>
            <a:pPr algn="ctr"/>
            <a:endParaRPr lang="en-US" sz="900" dirty="0" smtClean="0">
              <a:solidFill>
                <a:srgbClr val="FFFF00"/>
              </a:solidFill>
              <a:effectLst>
                <a:outerShdw blurRad="38100" dist="38100" dir="2700000" algn="tl">
                  <a:srgbClr val="000000">
                    <a:alpha val="43137"/>
                  </a:srgbClr>
                </a:outerShdw>
              </a:effectLst>
              <a:latin typeface="Calisto MT" panose="02040603050505030304" pitchFamily="18" charset="0"/>
            </a:endParaRPr>
          </a:p>
          <a:p>
            <a:pPr algn="ctr"/>
            <a:r>
              <a:rPr lang="en-US" sz="5400" dirty="0" smtClean="0">
                <a:solidFill>
                  <a:schemeClr val="bg1"/>
                </a:solidFill>
                <a:effectLst>
                  <a:outerShdw blurRad="38100" dist="38100" dir="2700000" algn="tl">
                    <a:srgbClr val="000000">
                      <a:alpha val="43137"/>
                    </a:srgbClr>
                  </a:outerShdw>
                </a:effectLst>
                <a:latin typeface="Calisto MT" panose="02040603050505030304" pitchFamily="18" charset="0"/>
              </a:rPr>
              <a:t>Now we have received, not the spirit of the world, but the Spirit who is from God, that we might know the things that have been freely given to us by God. </a:t>
            </a:r>
            <a:endParaRPr lang="en-US" sz="5400" dirty="0">
              <a:solidFill>
                <a:schemeClr val="bg1"/>
              </a:solidFill>
              <a:effectLst>
                <a:outerShdw blurRad="38100" dist="38100" dir="2700000" algn="tl">
                  <a:srgbClr val="000000">
                    <a:alpha val="43137"/>
                  </a:srgbClr>
                </a:outerShdw>
              </a:effectLst>
              <a:latin typeface="Calisto MT" panose="02040603050505030304" pitchFamily="18" charset="0"/>
            </a:endParaRPr>
          </a:p>
        </p:txBody>
      </p:sp>
    </p:spTree>
    <p:extLst>
      <p:ext uri="{BB962C8B-B14F-4D97-AF65-F5344CB8AC3E}">
        <p14:creationId xmlns:p14="http://schemas.microsoft.com/office/powerpoint/2010/main" val="32378751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29514" y="238897"/>
            <a:ext cx="8410832" cy="6047809"/>
          </a:xfrm>
          <a:prstGeom prst="rect">
            <a:avLst/>
          </a:prstGeom>
          <a:noFill/>
        </p:spPr>
        <p:txBody>
          <a:bodyPr wrap="square" rtlCol="0">
            <a:spAutoFit/>
          </a:bodyPr>
          <a:lstStyle/>
          <a:p>
            <a:pPr algn="ctr"/>
            <a:r>
              <a:rPr lang="en-US" sz="5400" u="sng" dirty="0" smtClean="0">
                <a:solidFill>
                  <a:srgbClr val="FFFF00"/>
                </a:solidFill>
                <a:effectLst>
                  <a:outerShdw blurRad="38100" dist="38100" dir="2700000" algn="tl">
                    <a:srgbClr val="000000">
                      <a:alpha val="43137"/>
                    </a:srgbClr>
                  </a:outerShdw>
                </a:effectLst>
                <a:latin typeface="Calisto MT" panose="02040603050505030304" pitchFamily="18" charset="0"/>
              </a:rPr>
              <a:t>1 Corinthians 2:13</a:t>
            </a:r>
          </a:p>
          <a:p>
            <a:pPr algn="ctr"/>
            <a:endParaRPr lang="en-US" sz="900" dirty="0" smtClean="0">
              <a:solidFill>
                <a:srgbClr val="FFFF00"/>
              </a:solidFill>
              <a:effectLst>
                <a:outerShdw blurRad="38100" dist="38100" dir="2700000" algn="tl">
                  <a:srgbClr val="000000">
                    <a:alpha val="43137"/>
                  </a:srgbClr>
                </a:outerShdw>
              </a:effectLst>
              <a:latin typeface="Calisto MT" panose="02040603050505030304" pitchFamily="18" charset="0"/>
            </a:endParaRPr>
          </a:p>
          <a:p>
            <a:pPr algn="ctr"/>
            <a:r>
              <a:rPr lang="en-US" sz="5400" dirty="0" smtClean="0">
                <a:solidFill>
                  <a:schemeClr val="bg1"/>
                </a:solidFill>
                <a:effectLst>
                  <a:outerShdw blurRad="38100" dist="38100" dir="2700000" algn="tl">
                    <a:srgbClr val="000000">
                      <a:alpha val="43137"/>
                    </a:srgbClr>
                  </a:outerShdw>
                </a:effectLst>
                <a:latin typeface="Calisto MT" panose="02040603050505030304" pitchFamily="18" charset="0"/>
              </a:rPr>
              <a:t>These things we also speak, not in words which man’s wisdom teaches but which the Holy Spirit teaches, comparing spiritual things with spiritual. </a:t>
            </a:r>
            <a:endParaRPr lang="en-US" sz="5400" dirty="0">
              <a:solidFill>
                <a:schemeClr val="bg1"/>
              </a:solidFill>
              <a:effectLst>
                <a:outerShdw blurRad="38100" dist="38100" dir="2700000" algn="tl">
                  <a:srgbClr val="000000">
                    <a:alpha val="43137"/>
                  </a:srgbClr>
                </a:outerShdw>
              </a:effectLst>
              <a:latin typeface="Calisto MT" panose="02040603050505030304" pitchFamily="18" charset="0"/>
            </a:endParaRPr>
          </a:p>
        </p:txBody>
      </p:sp>
    </p:spTree>
    <p:extLst>
      <p:ext uri="{BB962C8B-B14F-4D97-AF65-F5344CB8AC3E}">
        <p14:creationId xmlns:p14="http://schemas.microsoft.com/office/powerpoint/2010/main" val="2749753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0691" y="202319"/>
            <a:ext cx="4492196" cy="6559401"/>
          </a:xfrm>
          <a:prstGeom prst="rect">
            <a:avLst/>
          </a:prstGeom>
        </p:spPr>
      </p:pic>
    </p:spTree>
    <p:extLst>
      <p:ext uri="{BB962C8B-B14F-4D97-AF65-F5344CB8AC3E}">
        <p14:creationId xmlns:p14="http://schemas.microsoft.com/office/powerpoint/2010/main" val="18617506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29514" y="238897"/>
            <a:ext cx="8410832" cy="6047809"/>
          </a:xfrm>
          <a:prstGeom prst="rect">
            <a:avLst/>
          </a:prstGeom>
          <a:noFill/>
        </p:spPr>
        <p:txBody>
          <a:bodyPr wrap="square" rtlCol="0">
            <a:spAutoFit/>
          </a:bodyPr>
          <a:lstStyle/>
          <a:p>
            <a:pPr algn="ctr"/>
            <a:r>
              <a:rPr lang="en-US" sz="5400" u="sng" dirty="0" smtClean="0">
                <a:solidFill>
                  <a:srgbClr val="FFFF00"/>
                </a:solidFill>
                <a:effectLst>
                  <a:outerShdw blurRad="38100" dist="38100" dir="2700000" algn="tl">
                    <a:srgbClr val="000000">
                      <a:alpha val="43137"/>
                    </a:srgbClr>
                  </a:outerShdw>
                </a:effectLst>
                <a:latin typeface="Calisto MT" panose="02040603050505030304" pitchFamily="18" charset="0"/>
              </a:rPr>
              <a:t>1 Corinthians 2:14</a:t>
            </a:r>
          </a:p>
          <a:p>
            <a:pPr algn="ctr"/>
            <a:endParaRPr lang="en-US" sz="900" dirty="0" smtClean="0">
              <a:solidFill>
                <a:srgbClr val="FFFF00"/>
              </a:solidFill>
              <a:effectLst>
                <a:outerShdw blurRad="38100" dist="38100" dir="2700000" algn="tl">
                  <a:srgbClr val="000000">
                    <a:alpha val="43137"/>
                  </a:srgbClr>
                </a:outerShdw>
              </a:effectLst>
              <a:latin typeface="Calisto MT" panose="02040603050505030304" pitchFamily="18" charset="0"/>
            </a:endParaRPr>
          </a:p>
          <a:p>
            <a:pPr algn="ctr"/>
            <a:r>
              <a:rPr lang="en-US" sz="5400" dirty="0" smtClean="0">
                <a:solidFill>
                  <a:schemeClr val="bg1"/>
                </a:solidFill>
                <a:effectLst>
                  <a:outerShdw blurRad="38100" dist="38100" dir="2700000" algn="tl">
                    <a:srgbClr val="000000">
                      <a:alpha val="43137"/>
                    </a:srgbClr>
                  </a:outerShdw>
                </a:effectLst>
                <a:latin typeface="Calisto MT" panose="02040603050505030304" pitchFamily="18" charset="0"/>
              </a:rPr>
              <a:t>But the natural man does not receive the things of the Spirit of God, for they are foolishness to him; nor can he know them, because they are spiritually discerned. </a:t>
            </a:r>
            <a:endParaRPr lang="en-US" sz="5400" dirty="0">
              <a:solidFill>
                <a:schemeClr val="bg1"/>
              </a:solidFill>
              <a:effectLst>
                <a:outerShdw blurRad="38100" dist="38100" dir="2700000" algn="tl">
                  <a:srgbClr val="000000">
                    <a:alpha val="43137"/>
                  </a:srgbClr>
                </a:outerShdw>
              </a:effectLst>
              <a:latin typeface="Calisto MT" panose="02040603050505030304" pitchFamily="18" charset="0"/>
            </a:endParaRPr>
          </a:p>
        </p:txBody>
      </p:sp>
    </p:spTree>
    <p:extLst>
      <p:ext uri="{BB962C8B-B14F-4D97-AF65-F5344CB8AC3E}">
        <p14:creationId xmlns:p14="http://schemas.microsoft.com/office/powerpoint/2010/main" val="8057620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29514" y="238897"/>
            <a:ext cx="8410832" cy="4385816"/>
          </a:xfrm>
          <a:prstGeom prst="rect">
            <a:avLst/>
          </a:prstGeom>
          <a:noFill/>
        </p:spPr>
        <p:txBody>
          <a:bodyPr wrap="square" rtlCol="0">
            <a:spAutoFit/>
          </a:bodyPr>
          <a:lstStyle/>
          <a:p>
            <a:pPr algn="ctr"/>
            <a:r>
              <a:rPr lang="en-US" sz="5400" u="sng" dirty="0" smtClean="0">
                <a:solidFill>
                  <a:srgbClr val="FFFF00"/>
                </a:solidFill>
                <a:effectLst>
                  <a:outerShdw blurRad="38100" dist="38100" dir="2700000" algn="tl">
                    <a:srgbClr val="000000">
                      <a:alpha val="43137"/>
                    </a:srgbClr>
                  </a:outerShdw>
                </a:effectLst>
                <a:latin typeface="Calisto MT" panose="02040603050505030304" pitchFamily="18" charset="0"/>
              </a:rPr>
              <a:t>1 Corinthians 2:15</a:t>
            </a:r>
          </a:p>
          <a:p>
            <a:pPr algn="ctr"/>
            <a:endParaRPr lang="en-US" sz="900" dirty="0" smtClean="0">
              <a:solidFill>
                <a:srgbClr val="FFFF00"/>
              </a:solidFill>
              <a:effectLst>
                <a:outerShdw blurRad="38100" dist="38100" dir="2700000" algn="tl">
                  <a:srgbClr val="000000">
                    <a:alpha val="43137"/>
                  </a:srgbClr>
                </a:outerShdw>
              </a:effectLst>
              <a:latin typeface="Calisto MT" panose="02040603050505030304" pitchFamily="18" charset="0"/>
            </a:endParaRPr>
          </a:p>
          <a:p>
            <a:pPr algn="ctr"/>
            <a:r>
              <a:rPr lang="en-US" sz="5400" dirty="0" smtClean="0">
                <a:solidFill>
                  <a:schemeClr val="bg1"/>
                </a:solidFill>
                <a:effectLst>
                  <a:outerShdw blurRad="38100" dist="38100" dir="2700000" algn="tl">
                    <a:srgbClr val="000000">
                      <a:alpha val="43137"/>
                    </a:srgbClr>
                  </a:outerShdw>
                </a:effectLst>
                <a:latin typeface="Calisto MT" panose="02040603050505030304" pitchFamily="18" charset="0"/>
              </a:rPr>
              <a:t>But he who is spiritual judges all things, yet he himself is rightly judged by no one. </a:t>
            </a:r>
            <a:endParaRPr lang="en-US" sz="5400" dirty="0">
              <a:solidFill>
                <a:schemeClr val="bg1"/>
              </a:solidFill>
              <a:effectLst>
                <a:outerShdw blurRad="38100" dist="38100" dir="2700000" algn="tl">
                  <a:srgbClr val="000000">
                    <a:alpha val="43137"/>
                  </a:srgbClr>
                </a:outerShdw>
              </a:effectLst>
              <a:latin typeface="Calisto MT" panose="02040603050505030304" pitchFamily="18" charset="0"/>
            </a:endParaRPr>
          </a:p>
        </p:txBody>
      </p:sp>
    </p:spTree>
    <p:extLst>
      <p:ext uri="{BB962C8B-B14F-4D97-AF65-F5344CB8AC3E}">
        <p14:creationId xmlns:p14="http://schemas.microsoft.com/office/powerpoint/2010/main" val="193451464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29514" y="238897"/>
            <a:ext cx="8410832" cy="4385816"/>
          </a:xfrm>
          <a:prstGeom prst="rect">
            <a:avLst/>
          </a:prstGeom>
          <a:noFill/>
        </p:spPr>
        <p:txBody>
          <a:bodyPr wrap="square" rtlCol="0">
            <a:spAutoFit/>
          </a:bodyPr>
          <a:lstStyle/>
          <a:p>
            <a:pPr algn="ctr"/>
            <a:r>
              <a:rPr lang="en-US" sz="5400" u="sng" dirty="0" smtClean="0">
                <a:solidFill>
                  <a:srgbClr val="FFFF00"/>
                </a:solidFill>
                <a:effectLst>
                  <a:outerShdw blurRad="38100" dist="38100" dir="2700000" algn="tl">
                    <a:srgbClr val="000000">
                      <a:alpha val="43137"/>
                    </a:srgbClr>
                  </a:outerShdw>
                </a:effectLst>
                <a:latin typeface="Calisto MT" panose="02040603050505030304" pitchFamily="18" charset="0"/>
              </a:rPr>
              <a:t>1 Corinthians 2:16</a:t>
            </a:r>
          </a:p>
          <a:p>
            <a:pPr algn="ctr"/>
            <a:endParaRPr lang="en-US" sz="900" dirty="0" smtClean="0">
              <a:solidFill>
                <a:srgbClr val="FFFF00"/>
              </a:solidFill>
              <a:effectLst>
                <a:outerShdw blurRad="38100" dist="38100" dir="2700000" algn="tl">
                  <a:srgbClr val="000000">
                    <a:alpha val="43137"/>
                  </a:srgbClr>
                </a:outerShdw>
              </a:effectLst>
              <a:latin typeface="Calisto MT" panose="02040603050505030304" pitchFamily="18" charset="0"/>
            </a:endParaRPr>
          </a:p>
          <a:p>
            <a:pPr algn="ctr"/>
            <a:r>
              <a:rPr lang="en-US" sz="5400" dirty="0" smtClean="0">
                <a:solidFill>
                  <a:schemeClr val="bg1"/>
                </a:solidFill>
                <a:effectLst>
                  <a:outerShdw blurRad="38100" dist="38100" dir="2700000" algn="tl">
                    <a:srgbClr val="000000">
                      <a:alpha val="43137"/>
                    </a:srgbClr>
                  </a:outerShdw>
                </a:effectLst>
                <a:latin typeface="Calisto MT" panose="02040603050505030304" pitchFamily="18" charset="0"/>
              </a:rPr>
              <a:t>For “who has known the mind of the Lord that he may instruct Him?” But we have the mind of Christ.</a:t>
            </a:r>
            <a:endParaRPr lang="en-US" sz="5400" dirty="0">
              <a:solidFill>
                <a:schemeClr val="bg1"/>
              </a:solidFill>
              <a:effectLst>
                <a:outerShdw blurRad="38100" dist="38100" dir="2700000" algn="tl">
                  <a:srgbClr val="000000">
                    <a:alpha val="43137"/>
                  </a:srgbClr>
                </a:outerShdw>
              </a:effectLst>
              <a:latin typeface="Calisto MT" panose="02040603050505030304" pitchFamily="18" charset="0"/>
            </a:endParaRPr>
          </a:p>
        </p:txBody>
      </p:sp>
    </p:spTree>
    <p:extLst>
      <p:ext uri="{BB962C8B-B14F-4D97-AF65-F5344CB8AC3E}">
        <p14:creationId xmlns:p14="http://schemas.microsoft.com/office/powerpoint/2010/main" val="322436877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029731" y="1812325"/>
            <a:ext cx="7026874" cy="3631763"/>
          </a:xfrm>
          <a:prstGeom prst="rect">
            <a:avLst/>
          </a:prstGeom>
          <a:noFill/>
        </p:spPr>
        <p:txBody>
          <a:bodyPr wrap="square" rtlCol="0">
            <a:spAutoFit/>
          </a:bodyPr>
          <a:lstStyle/>
          <a:p>
            <a:pPr algn="ctr"/>
            <a:r>
              <a:rPr lang="en-US" sz="6600" dirty="0" smtClean="0">
                <a:solidFill>
                  <a:schemeClr val="bg1"/>
                </a:solidFill>
                <a:latin typeface="Calisto MT" panose="02040603050505030304" pitchFamily="18" charset="0"/>
              </a:rPr>
              <a:t>Christlikeness </a:t>
            </a:r>
          </a:p>
          <a:p>
            <a:pPr algn="ctr"/>
            <a:r>
              <a:rPr lang="en-US" sz="6600" dirty="0" smtClean="0">
                <a:solidFill>
                  <a:schemeClr val="bg1"/>
                </a:solidFill>
                <a:latin typeface="Calisto MT" panose="02040603050505030304" pitchFamily="18" charset="0"/>
              </a:rPr>
              <a:t>will bring:</a:t>
            </a:r>
          </a:p>
          <a:p>
            <a:pPr algn="ctr"/>
            <a:endParaRPr lang="en-US" sz="2800" dirty="0">
              <a:solidFill>
                <a:schemeClr val="bg1"/>
              </a:solidFill>
              <a:latin typeface="Calisto MT" panose="02040603050505030304" pitchFamily="18" charset="0"/>
            </a:endParaRPr>
          </a:p>
          <a:p>
            <a:pPr algn="ctr"/>
            <a:r>
              <a:rPr lang="en-US" sz="6600" b="1" u="sng" dirty="0" smtClean="0">
                <a:solidFill>
                  <a:srgbClr val="FFFF00"/>
                </a:solidFill>
                <a:latin typeface="Calisto MT" panose="02040603050505030304" pitchFamily="18" charset="0"/>
              </a:rPr>
              <a:t>OPPOSITION</a:t>
            </a:r>
            <a:r>
              <a:rPr lang="en-US" sz="6600" dirty="0" smtClean="0">
                <a:solidFill>
                  <a:schemeClr val="bg1"/>
                </a:solidFill>
                <a:latin typeface="Calisto MT" panose="02040603050505030304" pitchFamily="18" charset="0"/>
              </a:rPr>
              <a:t> </a:t>
            </a:r>
          </a:p>
        </p:txBody>
      </p:sp>
    </p:spTree>
    <p:extLst>
      <p:ext uri="{BB962C8B-B14F-4D97-AF65-F5344CB8AC3E}">
        <p14:creationId xmlns:p14="http://schemas.microsoft.com/office/powerpoint/2010/main" val="118475333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029731" y="1812325"/>
            <a:ext cx="7026874" cy="3631763"/>
          </a:xfrm>
          <a:prstGeom prst="rect">
            <a:avLst/>
          </a:prstGeom>
          <a:noFill/>
        </p:spPr>
        <p:txBody>
          <a:bodyPr wrap="square" rtlCol="0">
            <a:spAutoFit/>
          </a:bodyPr>
          <a:lstStyle/>
          <a:p>
            <a:pPr algn="ctr"/>
            <a:r>
              <a:rPr lang="en-US" sz="6600" dirty="0" smtClean="0">
                <a:solidFill>
                  <a:schemeClr val="bg1"/>
                </a:solidFill>
                <a:latin typeface="Calisto MT" panose="02040603050505030304" pitchFamily="18" charset="0"/>
              </a:rPr>
              <a:t>Christlikeness </a:t>
            </a:r>
          </a:p>
          <a:p>
            <a:pPr algn="ctr"/>
            <a:r>
              <a:rPr lang="en-US" sz="6600" dirty="0" smtClean="0">
                <a:solidFill>
                  <a:schemeClr val="bg1"/>
                </a:solidFill>
                <a:latin typeface="Calisto MT" panose="02040603050505030304" pitchFamily="18" charset="0"/>
              </a:rPr>
              <a:t>will bring:</a:t>
            </a:r>
          </a:p>
          <a:p>
            <a:pPr algn="ctr"/>
            <a:endParaRPr lang="en-US" sz="2800" dirty="0">
              <a:solidFill>
                <a:schemeClr val="bg1"/>
              </a:solidFill>
              <a:latin typeface="Calisto MT" panose="02040603050505030304" pitchFamily="18" charset="0"/>
            </a:endParaRPr>
          </a:p>
          <a:p>
            <a:pPr algn="ctr"/>
            <a:r>
              <a:rPr lang="en-US" sz="6600" b="1" u="sng" dirty="0" smtClean="0">
                <a:solidFill>
                  <a:srgbClr val="FFFF00"/>
                </a:solidFill>
                <a:latin typeface="Calisto MT" panose="02040603050505030304" pitchFamily="18" charset="0"/>
              </a:rPr>
              <a:t>PAIN</a:t>
            </a:r>
            <a:endParaRPr lang="en-US" sz="6600" dirty="0" smtClean="0">
              <a:solidFill>
                <a:schemeClr val="bg1"/>
              </a:solidFill>
              <a:latin typeface="Calisto MT" panose="02040603050505030304" pitchFamily="18" charset="0"/>
            </a:endParaRPr>
          </a:p>
        </p:txBody>
      </p:sp>
    </p:spTree>
    <p:extLst>
      <p:ext uri="{BB962C8B-B14F-4D97-AF65-F5344CB8AC3E}">
        <p14:creationId xmlns:p14="http://schemas.microsoft.com/office/powerpoint/2010/main" val="24545720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029731" y="1812325"/>
            <a:ext cx="7026874" cy="3631763"/>
          </a:xfrm>
          <a:prstGeom prst="rect">
            <a:avLst/>
          </a:prstGeom>
          <a:noFill/>
        </p:spPr>
        <p:txBody>
          <a:bodyPr wrap="square" rtlCol="0">
            <a:spAutoFit/>
          </a:bodyPr>
          <a:lstStyle/>
          <a:p>
            <a:pPr algn="ctr"/>
            <a:r>
              <a:rPr lang="en-US" sz="6600" dirty="0" smtClean="0">
                <a:solidFill>
                  <a:schemeClr val="bg1"/>
                </a:solidFill>
                <a:latin typeface="Calisto MT" panose="02040603050505030304" pitchFamily="18" charset="0"/>
              </a:rPr>
              <a:t>Christlikeness </a:t>
            </a:r>
          </a:p>
          <a:p>
            <a:pPr algn="ctr"/>
            <a:r>
              <a:rPr lang="en-US" sz="6600" dirty="0" smtClean="0">
                <a:solidFill>
                  <a:schemeClr val="bg1"/>
                </a:solidFill>
                <a:latin typeface="Calisto MT" panose="02040603050505030304" pitchFamily="18" charset="0"/>
              </a:rPr>
              <a:t>will bring:</a:t>
            </a:r>
          </a:p>
          <a:p>
            <a:pPr algn="ctr"/>
            <a:endParaRPr lang="en-US" sz="2800" dirty="0">
              <a:solidFill>
                <a:schemeClr val="bg1"/>
              </a:solidFill>
              <a:latin typeface="Calisto MT" panose="02040603050505030304" pitchFamily="18" charset="0"/>
            </a:endParaRPr>
          </a:p>
          <a:p>
            <a:pPr algn="ctr"/>
            <a:r>
              <a:rPr lang="en-US" sz="6600" b="1" u="sng" dirty="0" smtClean="0">
                <a:solidFill>
                  <a:srgbClr val="FFFF00"/>
                </a:solidFill>
                <a:latin typeface="Calisto MT" panose="02040603050505030304" pitchFamily="18" charset="0"/>
              </a:rPr>
              <a:t>REJECTION</a:t>
            </a:r>
            <a:endParaRPr lang="en-US" sz="6600" dirty="0" smtClean="0">
              <a:solidFill>
                <a:schemeClr val="bg1"/>
              </a:solidFill>
              <a:latin typeface="Calisto MT" panose="02040603050505030304" pitchFamily="18" charset="0"/>
            </a:endParaRPr>
          </a:p>
        </p:txBody>
      </p:sp>
    </p:spTree>
    <p:extLst>
      <p:ext uri="{BB962C8B-B14F-4D97-AF65-F5344CB8AC3E}">
        <p14:creationId xmlns:p14="http://schemas.microsoft.com/office/powerpoint/2010/main" val="180649734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161535" y="1886466"/>
            <a:ext cx="7026874" cy="3139321"/>
          </a:xfrm>
          <a:prstGeom prst="rect">
            <a:avLst/>
          </a:prstGeom>
          <a:noFill/>
        </p:spPr>
        <p:txBody>
          <a:bodyPr wrap="square" rtlCol="0">
            <a:spAutoFit/>
          </a:bodyPr>
          <a:lstStyle/>
          <a:p>
            <a:pPr algn="ctr"/>
            <a:r>
              <a:rPr lang="en-US" sz="6600" dirty="0" smtClean="0">
                <a:solidFill>
                  <a:schemeClr val="bg1"/>
                </a:solidFill>
                <a:latin typeface="Calisto MT" panose="02040603050505030304" pitchFamily="18" charset="0"/>
              </a:rPr>
              <a:t>Church is a place to </a:t>
            </a:r>
            <a:r>
              <a:rPr lang="en-US" sz="6600" b="1" u="sng" dirty="0" smtClean="0">
                <a:solidFill>
                  <a:srgbClr val="FFFF00"/>
                </a:solidFill>
                <a:latin typeface="Calisto MT" panose="02040603050505030304" pitchFamily="18" charset="0"/>
              </a:rPr>
              <a:t>GIVE</a:t>
            </a:r>
            <a:r>
              <a:rPr lang="en-US" sz="6600" dirty="0" smtClean="0">
                <a:solidFill>
                  <a:schemeClr val="bg1"/>
                </a:solidFill>
                <a:latin typeface="Calisto MT" panose="02040603050505030304" pitchFamily="18" charset="0"/>
              </a:rPr>
              <a:t> not just to </a:t>
            </a:r>
            <a:r>
              <a:rPr lang="en-US" sz="6600" b="1" u="sng" dirty="0" smtClean="0">
                <a:solidFill>
                  <a:srgbClr val="FFFF00"/>
                </a:solidFill>
                <a:latin typeface="Calisto MT" panose="02040603050505030304" pitchFamily="18" charset="0"/>
              </a:rPr>
              <a:t>GET</a:t>
            </a:r>
            <a:r>
              <a:rPr lang="en-US" sz="6600" dirty="0" smtClean="0">
                <a:solidFill>
                  <a:schemeClr val="bg1"/>
                </a:solidFill>
                <a:latin typeface="Calisto MT" panose="02040603050505030304" pitchFamily="18" charset="0"/>
              </a:rPr>
              <a:t>.</a:t>
            </a:r>
            <a:endParaRPr lang="en-US" sz="6600" dirty="0">
              <a:solidFill>
                <a:schemeClr val="bg1"/>
              </a:solidFill>
              <a:latin typeface="Calisto MT" panose="02040603050505030304" pitchFamily="18" charset="0"/>
            </a:endParaRPr>
          </a:p>
        </p:txBody>
      </p:sp>
    </p:spTree>
    <p:extLst>
      <p:ext uri="{BB962C8B-B14F-4D97-AF65-F5344CB8AC3E}">
        <p14:creationId xmlns:p14="http://schemas.microsoft.com/office/powerpoint/2010/main" val="116180384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476561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72422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53357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29514" y="238897"/>
            <a:ext cx="8410832" cy="6186309"/>
          </a:xfrm>
          <a:prstGeom prst="rect">
            <a:avLst/>
          </a:prstGeom>
          <a:noFill/>
        </p:spPr>
        <p:txBody>
          <a:bodyPr wrap="square" rtlCol="0">
            <a:spAutoFit/>
          </a:bodyPr>
          <a:lstStyle/>
          <a:p>
            <a:pPr algn="ctr"/>
            <a:r>
              <a:rPr lang="en-US" sz="5400" u="sng" dirty="0" smtClean="0">
                <a:solidFill>
                  <a:srgbClr val="FFFF00"/>
                </a:solidFill>
                <a:effectLst>
                  <a:outerShdw blurRad="38100" dist="38100" dir="2700000" algn="tl">
                    <a:srgbClr val="000000">
                      <a:alpha val="43137"/>
                    </a:srgbClr>
                  </a:outerShdw>
                </a:effectLst>
                <a:latin typeface="Calisto MT" panose="02040603050505030304" pitchFamily="18" charset="0"/>
              </a:rPr>
              <a:t>Ephesians 1:3</a:t>
            </a:r>
          </a:p>
          <a:p>
            <a:pPr algn="ctr"/>
            <a:endParaRPr lang="en-US" sz="900" dirty="0" smtClean="0">
              <a:solidFill>
                <a:srgbClr val="FFFF00"/>
              </a:solidFill>
              <a:effectLst>
                <a:outerShdw blurRad="38100" dist="38100" dir="2700000" algn="tl">
                  <a:srgbClr val="000000">
                    <a:alpha val="43137"/>
                  </a:srgbClr>
                </a:outerShdw>
              </a:effectLst>
              <a:latin typeface="Calisto MT" panose="02040603050505030304" pitchFamily="18" charset="0"/>
            </a:endParaRPr>
          </a:p>
          <a:p>
            <a:pPr algn="ctr"/>
            <a:r>
              <a:rPr lang="en-US" sz="5400" dirty="0" smtClean="0">
                <a:solidFill>
                  <a:schemeClr val="bg1"/>
                </a:solidFill>
                <a:effectLst>
                  <a:outerShdw blurRad="38100" dist="38100" dir="2700000" algn="tl">
                    <a:srgbClr val="000000">
                      <a:alpha val="43137"/>
                    </a:srgbClr>
                  </a:outerShdw>
                </a:effectLst>
                <a:latin typeface="Calisto MT" panose="02040603050505030304" pitchFamily="18" charset="0"/>
              </a:rPr>
              <a:t>Blessed be the God and Father of our Lord Jesus Christ, who has blessed us with every spiritual blessing in the heavenly places in Christ, </a:t>
            </a:r>
            <a:endParaRPr lang="en-US" sz="5400" dirty="0">
              <a:solidFill>
                <a:schemeClr val="bg1"/>
              </a:solidFill>
              <a:effectLst>
                <a:outerShdw blurRad="38100" dist="38100" dir="2700000" algn="tl">
                  <a:srgbClr val="000000">
                    <a:alpha val="43137"/>
                  </a:srgbClr>
                </a:outerShdw>
              </a:effectLst>
              <a:latin typeface="Calisto MT" panose="02040603050505030304" pitchFamily="18" charset="0"/>
            </a:endParaRPr>
          </a:p>
        </p:txBody>
      </p:sp>
    </p:spTree>
    <p:extLst>
      <p:ext uri="{BB962C8B-B14F-4D97-AF65-F5344CB8AC3E}">
        <p14:creationId xmlns:p14="http://schemas.microsoft.com/office/powerpoint/2010/main" val="18900094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29514" y="238897"/>
            <a:ext cx="8410832" cy="5216813"/>
          </a:xfrm>
          <a:prstGeom prst="rect">
            <a:avLst/>
          </a:prstGeom>
          <a:noFill/>
        </p:spPr>
        <p:txBody>
          <a:bodyPr wrap="square" rtlCol="0">
            <a:spAutoFit/>
          </a:bodyPr>
          <a:lstStyle/>
          <a:p>
            <a:pPr algn="ctr"/>
            <a:r>
              <a:rPr lang="en-US" sz="5400" u="sng" dirty="0" smtClean="0">
                <a:solidFill>
                  <a:srgbClr val="FFFF00"/>
                </a:solidFill>
                <a:effectLst>
                  <a:outerShdw blurRad="38100" dist="38100" dir="2700000" algn="tl">
                    <a:srgbClr val="000000">
                      <a:alpha val="43137"/>
                    </a:srgbClr>
                  </a:outerShdw>
                </a:effectLst>
                <a:latin typeface="Calisto MT" panose="02040603050505030304" pitchFamily="18" charset="0"/>
              </a:rPr>
              <a:t>Ephesians 1:4</a:t>
            </a:r>
          </a:p>
          <a:p>
            <a:pPr algn="ctr"/>
            <a:endParaRPr lang="en-US" sz="900" dirty="0" smtClean="0">
              <a:solidFill>
                <a:srgbClr val="FFFF00"/>
              </a:solidFill>
              <a:effectLst>
                <a:outerShdw blurRad="38100" dist="38100" dir="2700000" algn="tl">
                  <a:srgbClr val="000000">
                    <a:alpha val="43137"/>
                  </a:srgbClr>
                </a:outerShdw>
              </a:effectLst>
              <a:latin typeface="Calisto MT" panose="02040603050505030304" pitchFamily="18" charset="0"/>
            </a:endParaRPr>
          </a:p>
          <a:p>
            <a:pPr algn="ctr"/>
            <a:r>
              <a:rPr lang="en-US" sz="5400" dirty="0" smtClean="0">
                <a:solidFill>
                  <a:schemeClr val="bg1"/>
                </a:solidFill>
                <a:effectLst>
                  <a:outerShdw blurRad="38100" dist="38100" dir="2700000" algn="tl">
                    <a:srgbClr val="000000">
                      <a:alpha val="43137"/>
                    </a:srgbClr>
                  </a:outerShdw>
                </a:effectLst>
                <a:latin typeface="Calisto MT" panose="02040603050505030304" pitchFamily="18" charset="0"/>
              </a:rPr>
              <a:t>just as He chose us in Him before the foundation of the world, that we should be holy and without blame before Him in love, </a:t>
            </a:r>
            <a:endParaRPr lang="en-US" sz="5400" dirty="0">
              <a:solidFill>
                <a:schemeClr val="bg1"/>
              </a:solidFill>
              <a:effectLst>
                <a:outerShdw blurRad="38100" dist="38100" dir="2700000" algn="tl">
                  <a:srgbClr val="000000">
                    <a:alpha val="43137"/>
                  </a:srgbClr>
                </a:outerShdw>
              </a:effectLst>
              <a:latin typeface="Calisto MT" panose="02040603050505030304" pitchFamily="18" charset="0"/>
            </a:endParaRPr>
          </a:p>
        </p:txBody>
      </p:sp>
    </p:spTree>
    <p:extLst>
      <p:ext uri="{BB962C8B-B14F-4D97-AF65-F5344CB8AC3E}">
        <p14:creationId xmlns:p14="http://schemas.microsoft.com/office/powerpoint/2010/main" val="31982277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29514" y="238897"/>
            <a:ext cx="8410832" cy="5216813"/>
          </a:xfrm>
          <a:prstGeom prst="rect">
            <a:avLst/>
          </a:prstGeom>
          <a:noFill/>
        </p:spPr>
        <p:txBody>
          <a:bodyPr wrap="square" rtlCol="0">
            <a:spAutoFit/>
          </a:bodyPr>
          <a:lstStyle/>
          <a:p>
            <a:pPr algn="ctr"/>
            <a:r>
              <a:rPr lang="en-US" sz="5400" u="sng" dirty="0" smtClean="0">
                <a:solidFill>
                  <a:srgbClr val="FFFF00"/>
                </a:solidFill>
                <a:effectLst>
                  <a:outerShdw blurRad="38100" dist="38100" dir="2700000" algn="tl">
                    <a:srgbClr val="000000">
                      <a:alpha val="43137"/>
                    </a:srgbClr>
                  </a:outerShdw>
                </a:effectLst>
                <a:latin typeface="Calisto MT" panose="02040603050505030304" pitchFamily="18" charset="0"/>
              </a:rPr>
              <a:t>Ephesians 1:5</a:t>
            </a:r>
          </a:p>
          <a:p>
            <a:pPr algn="ctr"/>
            <a:endParaRPr lang="en-US" sz="900" dirty="0" smtClean="0">
              <a:solidFill>
                <a:srgbClr val="FFFF00"/>
              </a:solidFill>
              <a:effectLst>
                <a:outerShdw blurRad="38100" dist="38100" dir="2700000" algn="tl">
                  <a:srgbClr val="000000">
                    <a:alpha val="43137"/>
                  </a:srgbClr>
                </a:outerShdw>
              </a:effectLst>
              <a:latin typeface="Calisto MT" panose="02040603050505030304" pitchFamily="18" charset="0"/>
            </a:endParaRPr>
          </a:p>
          <a:p>
            <a:pPr algn="ctr"/>
            <a:r>
              <a:rPr lang="en-US" sz="5400" dirty="0" smtClean="0">
                <a:solidFill>
                  <a:schemeClr val="bg1"/>
                </a:solidFill>
                <a:effectLst>
                  <a:outerShdw blurRad="38100" dist="38100" dir="2700000" algn="tl">
                    <a:srgbClr val="000000">
                      <a:alpha val="43137"/>
                    </a:srgbClr>
                  </a:outerShdw>
                </a:effectLst>
                <a:latin typeface="Calisto MT" panose="02040603050505030304" pitchFamily="18" charset="0"/>
              </a:rPr>
              <a:t>having predestined us to adoption as sons by Jesus Christ to Himself, according to the good pleasure of His will, </a:t>
            </a:r>
            <a:endParaRPr lang="en-US" sz="5400" dirty="0">
              <a:solidFill>
                <a:schemeClr val="bg1"/>
              </a:solidFill>
              <a:effectLst>
                <a:outerShdw blurRad="38100" dist="38100" dir="2700000" algn="tl">
                  <a:srgbClr val="000000">
                    <a:alpha val="43137"/>
                  </a:srgbClr>
                </a:outerShdw>
              </a:effectLst>
              <a:latin typeface="Calisto MT" panose="02040603050505030304" pitchFamily="18" charset="0"/>
            </a:endParaRPr>
          </a:p>
        </p:txBody>
      </p:sp>
    </p:spTree>
    <p:extLst>
      <p:ext uri="{BB962C8B-B14F-4D97-AF65-F5344CB8AC3E}">
        <p14:creationId xmlns:p14="http://schemas.microsoft.com/office/powerpoint/2010/main" val="31786734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29514" y="238897"/>
            <a:ext cx="8410832" cy="4385816"/>
          </a:xfrm>
          <a:prstGeom prst="rect">
            <a:avLst/>
          </a:prstGeom>
          <a:noFill/>
        </p:spPr>
        <p:txBody>
          <a:bodyPr wrap="square" rtlCol="0">
            <a:spAutoFit/>
          </a:bodyPr>
          <a:lstStyle/>
          <a:p>
            <a:pPr algn="ctr"/>
            <a:r>
              <a:rPr lang="en-US" sz="5400" u="sng" dirty="0" smtClean="0">
                <a:solidFill>
                  <a:srgbClr val="FFFF00"/>
                </a:solidFill>
                <a:effectLst>
                  <a:outerShdw blurRad="38100" dist="38100" dir="2700000" algn="tl">
                    <a:srgbClr val="000000">
                      <a:alpha val="43137"/>
                    </a:srgbClr>
                  </a:outerShdw>
                </a:effectLst>
                <a:latin typeface="Calisto MT" panose="02040603050505030304" pitchFamily="18" charset="0"/>
              </a:rPr>
              <a:t>Ephesians 1:6</a:t>
            </a:r>
          </a:p>
          <a:p>
            <a:pPr algn="ctr"/>
            <a:endParaRPr lang="en-US" sz="900" dirty="0" smtClean="0">
              <a:solidFill>
                <a:srgbClr val="FFFF00"/>
              </a:solidFill>
              <a:effectLst>
                <a:outerShdw blurRad="38100" dist="38100" dir="2700000" algn="tl">
                  <a:srgbClr val="000000">
                    <a:alpha val="43137"/>
                  </a:srgbClr>
                </a:outerShdw>
              </a:effectLst>
              <a:latin typeface="Calisto MT" panose="02040603050505030304" pitchFamily="18" charset="0"/>
            </a:endParaRPr>
          </a:p>
          <a:p>
            <a:pPr algn="ctr"/>
            <a:r>
              <a:rPr lang="en-US" sz="5400" dirty="0" smtClean="0">
                <a:solidFill>
                  <a:schemeClr val="bg1"/>
                </a:solidFill>
                <a:effectLst>
                  <a:outerShdw blurRad="38100" dist="38100" dir="2700000" algn="tl">
                    <a:srgbClr val="000000">
                      <a:alpha val="43137"/>
                    </a:srgbClr>
                  </a:outerShdw>
                </a:effectLst>
                <a:latin typeface="Calisto MT" panose="02040603050505030304" pitchFamily="18" charset="0"/>
              </a:rPr>
              <a:t>to the praise of the glory of His grace, by which He made us accepted in the Beloved.</a:t>
            </a:r>
            <a:endParaRPr lang="en-US" sz="5400" dirty="0">
              <a:solidFill>
                <a:schemeClr val="bg1"/>
              </a:solidFill>
              <a:effectLst>
                <a:outerShdw blurRad="38100" dist="38100" dir="2700000" algn="tl">
                  <a:srgbClr val="000000">
                    <a:alpha val="43137"/>
                  </a:srgbClr>
                </a:outerShdw>
              </a:effectLst>
              <a:latin typeface="Calisto MT" panose="02040603050505030304" pitchFamily="18" charset="0"/>
            </a:endParaRPr>
          </a:p>
        </p:txBody>
      </p:sp>
    </p:spTree>
    <p:extLst>
      <p:ext uri="{BB962C8B-B14F-4D97-AF65-F5344CB8AC3E}">
        <p14:creationId xmlns:p14="http://schemas.microsoft.com/office/powerpoint/2010/main" val="12784501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29514" y="238897"/>
            <a:ext cx="8410832" cy="5216813"/>
          </a:xfrm>
          <a:prstGeom prst="rect">
            <a:avLst/>
          </a:prstGeom>
          <a:noFill/>
        </p:spPr>
        <p:txBody>
          <a:bodyPr wrap="square" rtlCol="0">
            <a:spAutoFit/>
          </a:bodyPr>
          <a:lstStyle/>
          <a:p>
            <a:pPr algn="ctr"/>
            <a:r>
              <a:rPr lang="en-US" sz="5400" u="sng" dirty="0" smtClean="0">
                <a:solidFill>
                  <a:srgbClr val="FFFF00"/>
                </a:solidFill>
                <a:effectLst>
                  <a:outerShdw blurRad="38100" dist="38100" dir="2700000" algn="tl">
                    <a:srgbClr val="000000">
                      <a:alpha val="43137"/>
                    </a:srgbClr>
                  </a:outerShdw>
                </a:effectLst>
                <a:latin typeface="Calisto MT" panose="02040603050505030304" pitchFamily="18" charset="0"/>
              </a:rPr>
              <a:t>Ephesians 1:9</a:t>
            </a:r>
          </a:p>
          <a:p>
            <a:pPr algn="ctr"/>
            <a:endParaRPr lang="en-US" sz="900" dirty="0" smtClean="0">
              <a:solidFill>
                <a:srgbClr val="FFFF00"/>
              </a:solidFill>
              <a:effectLst>
                <a:outerShdw blurRad="38100" dist="38100" dir="2700000" algn="tl">
                  <a:srgbClr val="000000">
                    <a:alpha val="43137"/>
                  </a:srgbClr>
                </a:outerShdw>
              </a:effectLst>
              <a:latin typeface="Calisto MT" panose="02040603050505030304" pitchFamily="18" charset="0"/>
            </a:endParaRPr>
          </a:p>
          <a:p>
            <a:pPr algn="ctr"/>
            <a:r>
              <a:rPr lang="en-US" sz="5400" dirty="0" smtClean="0">
                <a:solidFill>
                  <a:schemeClr val="bg1"/>
                </a:solidFill>
                <a:effectLst>
                  <a:outerShdw blurRad="38100" dist="38100" dir="2700000" algn="tl">
                    <a:srgbClr val="000000">
                      <a:alpha val="43137"/>
                    </a:srgbClr>
                  </a:outerShdw>
                </a:effectLst>
                <a:latin typeface="Calisto MT" panose="02040603050505030304" pitchFamily="18" charset="0"/>
              </a:rPr>
              <a:t>having made known to us the mystery of His will, according to His good pleasure which He purposed in Himself,</a:t>
            </a:r>
            <a:endParaRPr lang="en-US" sz="5400" dirty="0">
              <a:solidFill>
                <a:schemeClr val="bg1"/>
              </a:solidFill>
              <a:effectLst>
                <a:outerShdw blurRad="38100" dist="38100" dir="2700000" algn="tl">
                  <a:srgbClr val="000000">
                    <a:alpha val="43137"/>
                  </a:srgbClr>
                </a:outerShdw>
              </a:effectLst>
              <a:latin typeface="Calisto MT" panose="02040603050505030304" pitchFamily="18" charset="0"/>
            </a:endParaRPr>
          </a:p>
        </p:txBody>
      </p:sp>
    </p:spTree>
    <p:extLst>
      <p:ext uri="{BB962C8B-B14F-4D97-AF65-F5344CB8AC3E}">
        <p14:creationId xmlns:p14="http://schemas.microsoft.com/office/powerpoint/2010/main" val="2333991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29514" y="238897"/>
            <a:ext cx="8410832" cy="6047809"/>
          </a:xfrm>
          <a:prstGeom prst="rect">
            <a:avLst/>
          </a:prstGeom>
          <a:noFill/>
        </p:spPr>
        <p:txBody>
          <a:bodyPr wrap="square" rtlCol="0">
            <a:spAutoFit/>
          </a:bodyPr>
          <a:lstStyle/>
          <a:p>
            <a:pPr algn="ctr"/>
            <a:r>
              <a:rPr lang="en-US" sz="5400" u="sng" dirty="0" smtClean="0">
                <a:solidFill>
                  <a:srgbClr val="FFFF00"/>
                </a:solidFill>
                <a:effectLst>
                  <a:outerShdw blurRad="38100" dist="38100" dir="2700000" algn="tl">
                    <a:srgbClr val="000000">
                      <a:alpha val="43137"/>
                    </a:srgbClr>
                  </a:outerShdw>
                </a:effectLst>
                <a:latin typeface="Calisto MT" panose="02040603050505030304" pitchFamily="18" charset="0"/>
              </a:rPr>
              <a:t>Colossians 1:27</a:t>
            </a:r>
          </a:p>
          <a:p>
            <a:pPr algn="ctr"/>
            <a:endParaRPr lang="en-US" sz="900" dirty="0" smtClean="0">
              <a:solidFill>
                <a:srgbClr val="FFFF00"/>
              </a:solidFill>
              <a:effectLst>
                <a:outerShdw blurRad="38100" dist="38100" dir="2700000" algn="tl">
                  <a:srgbClr val="000000">
                    <a:alpha val="43137"/>
                  </a:srgbClr>
                </a:outerShdw>
              </a:effectLst>
              <a:latin typeface="Calisto MT" panose="02040603050505030304" pitchFamily="18" charset="0"/>
            </a:endParaRPr>
          </a:p>
          <a:p>
            <a:pPr algn="ctr"/>
            <a:r>
              <a:rPr lang="en-US" sz="5400" dirty="0" smtClean="0">
                <a:solidFill>
                  <a:schemeClr val="bg1"/>
                </a:solidFill>
                <a:effectLst>
                  <a:outerShdw blurRad="38100" dist="38100" dir="2700000" algn="tl">
                    <a:srgbClr val="000000">
                      <a:alpha val="43137"/>
                    </a:srgbClr>
                  </a:outerShdw>
                </a:effectLst>
                <a:latin typeface="Calisto MT" panose="02040603050505030304" pitchFamily="18" charset="0"/>
              </a:rPr>
              <a:t>To them God willed to make known what are the riches of the glory of this mystery among the Gentiles: which is Christ in you, the hope of glory.</a:t>
            </a:r>
            <a:endParaRPr lang="en-US" sz="5400" dirty="0">
              <a:solidFill>
                <a:schemeClr val="bg1"/>
              </a:solidFill>
              <a:effectLst>
                <a:outerShdw blurRad="38100" dist="38100" dir="2700000" algn="tl">
                  <a:srgbClr val="000000">
                    <a:alpha val="43137"/>
                  </a:srgbClr>
                </a:outerShdw>
              </a:effectLst>
              <a:latin typeface="Calisto MT" panose="02040603050505030304" pitchFamily="18" charset="0"/>
            </a:endParaRPr>
          </a:p>
        </p:txBody>
      </p:sp>
    </p:spTree>
    <p:extLst>
      <p:ext uri="{BB962C8B-B14F-4D97-AF65-F5344CB8AC3E}">
        <p14:creationId xmlns:p14="http://schemas.microsoft.com/office/powerpoint/2010/main" val="33672771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47136" y="1968844"/>
            <a:ext cx="8814486" cy="3139321"/>
          </a:xfrm>
          <a:prstGeom prst="rect">
            <a:avLst/>
          </a:prstGeom>
          <a:noFill/>
        </p:spPr>
        <p:txBody>
          <a:bodyPr wrap="square" rtlCol="0">
            <a:spAutoFit/>
          </a:bodyPr>
          <a:lstStyle/>
          <a:p>
            <a:pPr algn="ctr"/>
            <a:r>
              <a:rPr lang="en-US" sz="6600" dirty="0">
                <a:solidFill>
                  <a:schemeClr val="bg1"/>
                </a:solidFill>
                <a:latin typeface="Calisto MT" panose="02040603050505030304" pitchFamily="18" charset="0"/>
              </a:rPr>
              <a:t>God’s goal for </a:t>
            </a:r>
            <a:endParaRPr lang="en-US" sz="6600" dirty="0" smtClean="0">
              <a:solidFill>
                <a:schemeClr val="bg1"/>
              </a:solidFill>
              <a:latin typeface="Calisto MT" panose="02040603050505030304" pitchFamily="18" charset="0"/>
            </a:endParaRPr>
          </a:p>
          <a:p>
            <a:pPr algn="ctr"/>
            <a:r>
              <a:rPr lang="en-US" sz="6600" dirty="0" smtClean="0">
                <a:solidFill>
                  <a:schemeClr val="bg1"/>
                </a:solidFill>
                <a:latin typeface="Calisto MT" panose="02040603050505030304" pitchFamily="18" charset="0"/>
              </a:rPr>
              <a:t>the </a:t>
            </a:r>
            <a:r>
              <a:rPr lang="en-US" sz="6600" dirty="0">
                <a:solidFill>
                  <a:schemeClr val="bg1"/>
                </a:solidFill>
                <a:latin typeface="Calisto MT" panose="02040603050505030304" pitchFamily="18" charset="0"/>
              </a:rPr>
              <a:t>church is </a:t>
            </a:r>
            <a:r>
              <a:rPr lang="en-US" sz="6600" dirty="0" smtClean="0">
                <a:solidFill>
                  <a:schemeClr val="bg1"/>
                </a:solidFill>
                <a:latin typeface="Calisto MT" panose="02040603050505030304" pitchFamily="18" charset="0"/>
              </a:rPr>
              <a:t>“</a:t>
            </a:r>
            <a:r>
              <a:rPr lang="en-US" sz="6600" b="1" u="sng" dirty="0" smtClean="0">
                <a:solidFill>
                  <a:srgbClr val="FFFF00"/>
                </a:solidFill>
                <a:latin typeface="Calisto MT" panose="02040603050505030304" pitchFamily="18" charset="0"/>
              </a:rPr>
              <a:t>CHRISTLIKENESS</a:t>
            </a:r>
            <a:r>
              <a:rPr lang="en-US" sz="6600" dirty="0" smtClean="0">
                <a:solidFill>
                  <a:schemeClr val="bg1"/>
                </a:solidFill>
                <a:latin typeface="Calisto MT" panose="02040603050505030304" pitchFamily="18" charset="0"/>
              </a:rPr>
              <a:t>”.</a:t>
            </a:r>
            <a:endParaRPr lang="en-US" sz="6600" dirty="0">
              <a:solidFill>
                <a:schemeClr val="bg1"/>
              </a:solidFill>
              <a:latin typeface="Calisto MT" panose="02040603050505030304" pitchFamily="18" charset="0"/>
            </a:endParaRPr>
          </a:p>
        </p:txBody>
      </p:sp>
    </p:spTree>
    <p:extLst>
      <p:ext uri="{BB962C8B-B14F-4D97-AF65-F5344CB8AC3E}">
        <p14:creationId xmlns:p14="http://schemas.microsoft.com/office/powerpoint/2010/main" val="337572763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229</TotalTime>
  <Words>461</Words>
  <Application>Microsoft Office PowerPoint</Application>
  <PresentationFormat>On-screen Show (4:3)</PresentationFormat>
  <Paragraphs>66</Paragraphs>
  <Slides>29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Calibri</vt:lpstr>
      <vt:lpstr>Calibri Light</vt:lpstr>
      <vt:lpstr>Calisto MT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Heather Seifert</dc:creator>
  <cp:lastModifiedBy>Heather Seifert</cp:lastModifiedBy>
  <cp:revision>8</cp:revision>
  <dcterms:created xsi:type="dcterms:W3CDTF">2018-09-27T15:24:17Z</dcterms:created>
  <dcterms:modified xsi:type="dcterms:W3CDTF">2018-09-28T13:53:23Z</dcterms:modified>
</cp:coreProperties>
</file>