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58"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AB8"/>
    <a:srgbClr val="FFDE00"/>
    <a:srgbClr val="710086"/>
    <a:srgbClr val="FF4B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72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FE5C191-DC93-46F9-A3A9-22168A41381A}" type="datetimeFigureOut">
              <a:rPr lang="en-US" smtClean="0"/>
              <a:t>9/4/2018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49334F-083B-4E70-841A-75AE1E6F1EB5}" type="slidenum">
              <a:rPr lang="en-US" smtClean="0"/>
              <a:t>‹#›</a:t>
            </a:fld>
            <a:endParaRPr lang="en-US"/>
          </a:p>
        </p:txBody>
      </p:sp>
    </p:spTree>
    <p:extLst>
      <p:ext uri="{BB962C8B-B14F-4D97-AF65-F5344CB8AC3E}">
        <p14:creationId xmlns:p14="http://schemas.microsoft.com/office/powerpoint/2010/main" val="3036378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E5C191-DC93-46F9-A3A9-22168A41381A}" type="datetimeFigureOut">
              <a:rPr lang="en-US" smtClean="0"/>
              <a:t>9/4/2018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49334F-083B-4E70-841A-75AE1E6F1EB5}" type="slidenum">
              <a:rPr lang="en-US" smtClean="0"/>
              <a:t>‹#›</a:t>
            </a:fld>
            <a:endParaRPr lang="en-US"/>
          </a:p>
        </p:txBody>
      </p:sp>
    </p:spTree>
    <p:extLst>
      <p:ext uri="{BB962C8B-B14F-4D97-AF65-F5344CB8AC3E}">
        <p14:creationId xmlns:p14="http://schemas.microsoft.com/office/powerpoint/2010/main" val="3547815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E5C191-DC93-46F9-A3A9-22168A41381A}" type="datetimeFigureOut">
              <a:rPr lang="en-US" smtClean="0"/>
              <a:t>9/4/2018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49334F-083B-4E70-841A-75AE1E6F1EB5}" type="slidenum">
              <a:rPr lang="en-US" smtClean="0"/>
              <a:t>‹#›</a:t>
            </a:fld>
            <a:endParaRPr lang="en-US"/>
          </a:p>
        </p:txBody>
      </p:sp>
    </p:spTree>
    <p:extLst>
      <p:ext uri="{BB962C8B-B14F-4D97-AF65-F5344CB8AC3E}">
        <p14:creationId xmlns:p14="http://schemas.microsoft.com/office/powerpoint/2010/main" val="467222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E5C191-DC93-46F9-A3A9-22168A41381A}" type="datetimeFigureOut">
              <a:rPr lang="en-US" smtClean="0"/>
              <a:t>9/4/2018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49334F-083B-4E70-841A-75AE1E6F1EB5}" type="slidenum">
              <a:rPr lang="en-US" smtClean="0"/>
              <a:t>‹#›</a:t>
            </a:fld>
            <a:endParaRPr lang="en-US"/>
          </a:p>
        </p:txBody>
      </p:sp>
    </p:spTree>
    <p:extLst>
      <p:ext uri="{BB962C8B-B14F-4D97-AF65-F5344CB8AC3E}">
        <p14:creationId xmlns:p14="http://schemas.microsoft.com/office/powerpoint/2010/main" val="2766415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E5C191-DC93-46F9-A3A9-22168A41381A}" type="datetimeFigureOut">
              <a:rPr lang="en-US" smtClean="0"/>
              <a:t>9/4/2018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49334F-083B-4E70-841A-75AE1E6F1EB5}" type="slidenum">
              <a:rPr lang="en-US" smtClean="0"/>
              <a:t>‹#›</a:t>
            </a:fld>
            <a:endParaRPr lang="en-US"/>
          </a:p>
        </p:txBody>
      </p:sp>
    </p:spTree>
    <p:extLst>
      <p:ext uri="{BB962C8B-B14F-4D97-AF65-F5344CB8AC3E}">
        <p14:creationId xmlns:p14="http://schemas.microsoft.com/office/powerpoint/2010/main" val="716602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FE5C191-DC93-46F9-A3A9-22168A41381A}" type="datetimeFigureOut">
              <a:rPr lang="en-US" smtClean="0"/>
              <a:t>9/4/2018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49334F-083B-4E70-841A-75AE1E6F1EB5}" type="slidenum">
              <a:rPr lang="en-US" smtClean="0"/>
              <a:t>‹#›</a:t>
            </a:fld>
            <a:endParaRPr lang="en-US"/>
          </a:p>
        </p:txBody>
      </p:sp>
    </p:spTree>
    <p:extLst>
      <p:ext uri="{BB962C8B-B14F-4D97-AF65-F5344CB8AC3E}">
        <p14:creationId xmlns:p14="http://schemas.microsoft.com/office/powerpoint/2010/main" val="4188495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FE5C191-DC93-46F9-A3A9-22168A41381A}" type="datetimeFigureOut">
              <a:rPr lang="en-US" smtClean="0"/>
              <a:t>9/4/2018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49334F-083B-4E70-841A-75AE1E6F1EB5}" type="slidenum">
              <a:rPr lang="en-US" smtClean="0"/>
              <a:t>‹#›</a:t>
            </a:fld>
            <a:endParaRPr lang="en-US"/>
          </a:p>
        </p:txBody>
      </p:sp>
    </p:spTree>
    <p:extLst>
      <p:ext uri="{BB962C8B-B14F-4D97-AF65-F5344CB8AC3E}">
        <p14:creationId xmlns:p14="http://schemas.microsoft.com/office/powerpoint/2010/main" val="304872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FE5C191-DC93-46F9-A3A9-22168A41381A}" type="datetimeFigureOut">
              <a:rPr lang="en-US" smtClean="0"/>
              <a:t>9/4/2018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49334F-083B-4E70-841A-75AE1E6F1EB5}" type="slidenum">
              <a:rPr lang="en-US" smtClean="0"/>
              <a:t>‹#›</a:t>
            </a:fld>
            <a:endParaRPr lang="en-US"/>
          </a:p>
        </p:txBody>
      </p:sp>
    </p:spTree>
    <p:extLst>
      <p:ext uri="{BB962C8B-B14F-4D97-AF65-F5344CB8AC3E}">
        <p14:creationId xmlns:p14="http://schemas.microsoft.com/office/powerpoint/2010/main" val="2099827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E5C191-DC93-46F9-A3A9-22168A41381A}" type="datetimeFigureOut">
              <a:rPr lang="en-US" smtClean="0"/>
              <a:t>9/4/2018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49334F-083B-4E70-841A-75AE1E6F1EB5}" type="slidenum">
              <a:rPr lang="en-US" smtClean="0"/>
              <a:t>‹#›</a:t>
            </a:fld>
            <a:endParaRPr lang="en-US"/>
          </a:p>
        </p:txBody>
      </p:sp>
    </p:spTree>
    <p:extLst>
      <p:ext uri="{BB962C8B-B14F-4D97-AF65-F5344CB8AC3E}">
        <p14:creationId xmlns:p14="http://schemas.microsoft.com/office/powerpoint/2010/main" val="388251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E5C191-DC93-46F9-A3A9-22168A41381A}" type="datetimeFigureOut">
              <a:rPr lang="en-US" smtClean="0"/>
              <a:t>9/4/2018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49334F-083B-4E70-841A-75AE1E6F1EB5}" type="slidenum">
              <a:rPr lang="en-US" smtClean="0"/>
              <a:t>‹#›</a:t>
            </a:fld>
            <a:endParaRPr lang="en-US"/>
          </a:p>
        </p:txBody>
      </p:sp>
    </p:spTree>
    <p:extLst>
      <p:ext uri="{BB962C8B-B14F-4D97-AF65-F5344CB8AC3E}">
        <p14:creationId xmlns:p14="http://schemas.microsoft.com/office/powerpoint/2010/main" val="1171336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E5C191-DC93-46F9-A3A9-22168A41381A}" type="datetimeFigureOut">
              <a:rPr lang="en-US" smtClean="0"/>
              <a:t>9/4/2018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49334F-083B-4E70-841A-75AE1E6F1EB5}" type="slidenum">
              <a:rPr lang="en-US" smtClean="0"/>
              <a:t>‹#›</a:t>
            </a:fld>
            <a:endParaRPr lang="en-US"/>
          </a:p>
        </p:txBody>
      </p:sp>
    </p:spTree>
    <p:extLst>
      <p:ext uri="{BB962C8B-B14F-4D97-AF65-F5344CB8AC3E}">
        <p14:creationId xmlns:p14="http://schemas.microsoft.com/office/powerpoint/2010/main" val="2195385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E5C191-DC93-46F9-A3A9-22168A41381A}" type="datetimeFigureOut">
              <a:rPr lang="en-US" smtClean="0"/>
              <a:t>9/4/2018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49334F-083B-4E70-841A-75AE1E6F1EB5}" type="slidenum">
              <a:rPr lang="en-US" smtClean="0"/>
              <a:t>‹#›</a:t>
            </a:fld>
            <a:endParaRPr lang="en-US"/>
          </a:p>
        </p:txBody>
      </p:sp>
    </p:spTree>
    <p:extLst>
      <p:ext uri="{BB962C8B-B14F-4D97-AF65-F5344CB8AC3E}">
        <p14:creationId xmlns:p14="http://schemas.microsoft.com/office/powerpoint/2010/main" val="31294661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70431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710086"/>
        </a:solidFill>
        <a:effectLst/>
      </p:bgPr>
    </p:bg>
    <p:spTree>
      <p:nvGrpSpPr>
        <p:cNvPr id="1" name=""/>
        <p:cNvGrpSpPr/>
        <p:nvPr/>
      </p:nvGrpSpPr>
      <p:grpSpPr>
        <a:xfrm>
          <a:off x="0" y="0"/>
          <a:ext cx="0" cy="0"/>
          <a:chOff x="0" y="0"/>
          <a:chExt cx="0" cy="0"/>
        </a:xfrm>
      </p:grpSpPr>
      <p:sp>
        <p:nvSpPr>
          <p:cNvPr id="2" name="TextBox 1"/>
          <p:cNvSpPr txBox="1"/>
          <p:nvPr/>
        </p:nvSpPr>
        <p:spPr>
          <a:xfrm>
            <a:off x="214184" y="238897"/>
            <a:ext cx="8707394" cy="5324535"/>
          </a:xfrm>
          <a:prstGeom prst="rect">
            <a:avLst/>
          </a:prstGeom>
          <a:noFill/>
        </p:spPr>
        <p:txBody>
          <a:bodyPr wrap="square" rtlCol="0">
            <a:spAutoFit/>
          </a:bodyPr>
          <a:lstStyle/>
          <a:p>
            <a:pPr algn="ctr"/>
            <a:r>
              <a:rPr lang="en-US" sz="5400" b="1" dirty="0" smtClean="0">
                <a:solidFill>
                  <a:srgbClr val="FFDE00"/>
                </a:solidFill>
                <a:latin typeface="Arial Narrow" panose="020B0606020202030204" pitchFamily="34" charset="0"/>
              </a:rPr>
              <a:t>1 Corinthians 2:12</a:t>
            </a:r>
          </a:p>
          <a:p>
            <a:pPr algn="ctr"/>
            <a:endParaRPr lang="en-US" sz="1600" b="1" dirty="0" smtClean="0">
              <a:solidFill>
                <a:srgbClr val="FFDE00"/>
              </a:solidFill>
              <a:latin typeface="Arial Narrow" panose="020B0606020202030204" pitchFamily="34" charset="0"/>
            </a:endParaRPr>
          </a:p>
          <a:p>
            <a:pPr algn="ctr"/>
            <a:r>
              <a:rPr lang="en-US" sz="5400" b="1" dirty="0" smtClean="0">
                <a:solidFill>
                  <a:schemeClr val="bg1"/>
                </a:solidFill>
                <a:latin typeface="Arial Narrow" panose="020B0606020202030204" pitchFamily="34" charset="0"/>
              </a:rPr>
              <a:t>Now we have received, not the spirit of the world, but the Spirit who is from God, that we might know the things that have been freely given to us by God.</a:t>
            </a:r>
            <a:endParaRPr lang="en-US" sz="5000" b="1" dirty="0">
              <a:solidFill>
                <a:srgbClr val="FFDE00"/>
              </a:solidFill>
              <a:latin typeface="Candara" panose="020E0502030303020204" pitchFamily="34" charset="0"/>
            </a:endParaRPr>
          </a:p>
        </p:txBody>
      </p:sp>
    </p:spTree>
    <p:extLst>
      <p:ext uri="{BB962C8B-B14F-4D97-AF65-F5344CB8AC3E}">
        <p14:creationId xmlns:p14="http://schemas.microsoft.com/office/powerpoint/2010/main" val="11242486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710086"/>
        </a:solidFill>
        <a:effectLst/>
      </p:bgPr>
    </p:bg>
    <p:spTree>
      <p:nvGrpSpPr>
        <p:cNvPr id="1" name=""/>
        <p:cNvGrpSpPr/>
        <p:nvPr/>
      </p:nvGrpSpPr>
      <p:grpSpPr>
        <a:xfrm>
          <a:off x="0" y="0"/>
          <a:ext cx="0" cy="0"/>
          <a:chOff x="0" y="0"/>
          <a:chExt cx="0" cy="0"/>
        </a:xfrm>
      </p:grpSpPr>
      <p:sp>
        <p:nvSpPr>
          <p:cNvPr id="2" name="TextBox 1"/>
          <p:cNvSpPr txBox="1"/>
          <p:nvPr/>
        </p:nvSpPr>
        <p:spPr>
          <a:xfrm>
            <a:off x="214184" y="238897"/>
            <a:ext cx="8707394" cy="6155531"/>
          </a:xfrm>
          <a:prstGeom prst="rect">
            <a:avLst/>
          </a:prstGeom>
          <a:noFill/>
        </p:spPr>
        <p:txBody>
          <a:bodyPr wrap="square" rtlCol="0">
            <a:spAutoFit/>
          </a:bodyPr>
          <a:lstStyle/>
          <a:p>
            <a:pPr algn="ctr"/>
            <a:r>
              <a:rPr lang="en-US" sz="5400" b="1" dirty="0" smtClean="0">
                <a:solidFill>
                  <a:srgbClr val="FFDE00"/>
                </a:solidFill>
                <a:latin typeface="Arial Narrow" panose="020B0606020202030204" pitchFamily="34" charset="0"/>
              </a:rPr>
              <a:t>1 Corinthians 2:14</a:t>
            </a:r>
          </a:p>
          <a:p>
            <a:pPr algn="ctr"/>
            <a:endParaRPr lang="en-US" sz="1600" b="1" dirty="0" smtClean="0">
              <a:solidFill>
                <a:srgbClr val="FFDE00"/>
              </a:solidFill>
              <a:latin typeface="Arial Narrow" panose="020B0606020202030204" pitchFamily="34" charset="0"/>
            </a:endParaRPr>
          </a:p>
          <a:p>
            <a:pPr algn="ctr"/>
            <a:r>
              <a:rPr lang="en-US" sz="5400" b="1" dirty="0" smtClean="0">
                <a:solidFill>
                  <a:schemeClr val="bg1"/>
                </a:solidFill>
                <a:latin typeface="Arial Narrow" panose="020B0606020202030204" pitchFamily="34" charset="0"/>
              </a:rPr>
              <a:t>But the natural man does not receive the things of the Spirit of God, for they are foolishness to him; nor can he know them, because they are spiritually discerned.</a:t>
            </a:r>
            <a:endParaRPr lang="en-US" sz="5000" b="1" dirty="0">
              <a:solidFill>
                <a:srgbClr val="FFDE00"/>
              </a:solidFill>
              <a:latin typeface="Candara" panose="020E0502030303020204" pitchFamily="34" charset="0"/>
            </a:endParaRPr>
          </a:p>
        </p:txBody>
      </p:sp>
    </p:spTree>
    <p:extLst>
      <p:ext uri="{BB962C8B-B14F-4D97-AF65-F5344CB8AC3E}">
        <p14:creationId xmlns:p14="http://schemas.microsoft.com/office/powerpoint/2010/main" val="19458374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6110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710086"/>
        </a:solidFill>
        <a:effectLst/>
      </p:bgPr>
    </p:bg>
    <p:spTree>
      <p:nvGrpSpPr>
        <p:cNvPr id="1" name=""/>
        <p:cNvGrpSpPr/>
        <p:nvPr/>
      </p:nvGrpSpPr>
      <p:grpSpPr>
        <a:xfrm>
          <a:off x="0" y="0"/>
          <a:ext cx="0" cy="0"/>
          <a:chOff x="0" y="0"/>
          <a:chExt cx="0" cy="0"/>
        </a:xfrm>
      </p:grpSpPr>
      <p:sp>
        <p:nvSpPr>
          <p:cNvPr id="2" name="TextBox 1"/>
          <p:cNvSpPr txBox="1"/>
          <p:nvPr/>
        </p:nvSpPr>
        <p:spPr>
          <a:xfrm>
            <a:off x="214184" y="238897"/>
            <a:ext cx="8707394" cy="3662541"/>
          </a:xfrm>
          <a:prstGeom prst="rect">
            <a:avLst/>
          </a:prstGeom>
          <a:noFill/>
        </p:spPr>
        <p:txBody>
          <a:bodyPr wrap="square" rtlCol="0">
            <a:spAutoFit/>
          </a:bodyPr>
          <a:lstStyle/>
          <a:p>
            <a:pPr algn="ctr"/>
            <a:r>
              <a:rPr lang="en-US" sz="5400" b="1" dirty="0" smtClean="0">
                <a:solidFill>
                  <a:srgbClr val="FFDE00"/>
                </a:solidFill>
                <a:latin typeface="Arial Narrow" panose="020B0606020202030204" pitchFamily="34" charset="0"/>
              </a:rPr>
              <a:t>1 Corinthians 12:18</a:t>
            </a:r>
          </a:p>
          <a:p>
            <a:pPr algn="ctr"/>
            <a:endParaRPr lang="en-US" sz="1600" b="1" dirty="0" smtClean="0">
              <a:solidFill>
                <a:srgbClr val="FFDE00"/>
              </a:solidFill>
              <a:latin typeface="Arial Narrow" panose="020B0606020202030204" pitchFamily="34" charset="0"/>
            </a:endParaRPr>
          </a:p>
          <a:p>
            <a:pPr algn="ctr"/>
            <a:r>
              <a:rPr lang="en-US" sz="5400" b="1" dirty="0" smtClean="0">
                <a:solidFill>
                  <a:schemeClr val="bg1"/>
                </a:solidFill>
                <a:latin typeface="Arial Narrow" panose="020B0606020202030204" pitchFamily="34" charset="0"/>
              </a:rPr>
              <a:t>But now God has set the members, each one of them, in the body just as He pleased.</a:t>
            </a:r>
          </a:p>
        </p:txBody>
      </p:sp>
    </p:spTree>
    <p:extLst>
      <p:ext uri="{BB962C8B-B14F-4D97-AF65-F5344CB8AC3E}">
        <p14:creationId xmlns:p14="http://schemas.microsoft.com/office/powerpoint/2010/main" val="20237540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70702" y="1441622"/>
            <a:ext cx="7858898" cy="2862322"/>
          </a:xfrm>
          <a:prstGeom prst="rect">
            <a:avLst/>
          </a:prstGeom>
          <a:noFill/>
        </p:spPr>
        <p:txBody>
          <a:bodyPr wrap="square" rtlCol="0">
            <a:spAutoFit/>
          </a:bodyPr>
          <a:lstStyle/>
          <a:p>
            <a:r>
              <a:rPr lang="en-US" sz="6000" b="1" dirty="0" smtClean="0">
                <a:solidFill>
                  <a:srgbClr val="FFDE00"/>
                </a:solidFill>
                <a:latin typeface="Arial" panose="020B0604020202020204" pitchFamily="34" charset="0"/>
                <a:cs typeface="Arial" panose="020B0604020202020204" pitchFamily="34" charset="0"/>
              </a:rPr>
              <a:t>We are placed into </a:t>
            </a:r>
          </a:p>
          <a:p>
            <a:r>
              <a:rPr lang="en-US" sz="6000" b="1" dirty="0" smtClean="0">
                <a:solidFill>
                  <a:srgbClr val="FFDE00"/>
                </a:solidFill>
                <a:latin typeface="Arial" panose="020B0604020202020204" pitchFamily="34" charset="0"/>
                <a:cs typeface="Arial" panose="020B0604020202020204" pitchFamily="34" charset="0"/>
              </a:rPr>
              <a:t>a </a:t>
            </a:r>
            <a:r>
              <a:rPr lang="en-US" sz="6000" b="1" u="sng" dirty="0" smtClean="0">
                <a:solidFill>
                  <a:srgbClr val="00BAB8"/>
                </a:solidFill>
                <a:latin typeface="Arial" panose="020B0604020202020204" pitchFamily="34" charset="0"/>
                <a:cs typeface="Arial" panose="020B0604020202020204" pitchFamily="34" charset="0"/>
              </a:rPr>
              <a:t>LIVING</a:t>
            </a:r>
            <a:r>
              <a:rPr lang="en-US" sz="6000" b="1" dirty="0" smtClean="0">
                <a:solidFill>
                  <a:srgbClr val="00BAB8"/>
                </a:solidFill>
                <a:latin typeface="Arial" panose="020B0604020202020204" pitchFamily="34" charset="0"/>
                <a:cs typeface="Arial" panose="020B0604020202020204" pitchFamily="34" charset="0"/>
              </a:rPr>
              <a:t> </a:t>
            </a:r>
            <a:r>
              <a:rPr lang="en-US" sz="6000" b="1" u="sng" dirty="0" smtClean="0">
                <a:solidFill>
                  <a:srgbClr val="00BAB8"/>
                </a:solidFill>
                <a:latin typeface="Arial" panose="020B0604020202020204" pitchFamily="34" charset="0"/>
                <a:cs typeface="Arial" panose="020B0604020202020204" pitchFamily="34" charset="0"/>
              </a:rPr>
              <a:t>BODY</a:t>
            </a:r>
            <a:r>
              <a:rPr lang="en-US" sz="6000" b="1" dirty="0" smtClean="0">
                <a:solidFill>
                  <a:srgbClr val="00BAB8"/>
                </a:solidFill>
                <a:latin typeface="Arial" panose="020B0604020202020204" pitchFamily="34" charset="0"/>
                <a:cs typeface="Arial" panose="020B0604020202020204" pitchFamily="34" charset="0"/>
              </a:rPr>
              <a:t> </a:t>
            </a:r>
          </a:p>
          <a:p>
            <a:r>
              <a:rPr lang="en-US" sz="6000" b="1" dirty="0" smtClean="0">
                <a:solidFill>
                  <a:srgbClr val="FFDE00"/>
                </a:solidFill>
                <a:latin typeface="Arial" panose="020B0604020202020204" pitchFamily="34" charset="0"/>
                <a:cs typeface="Arial" panose="020B0604020202020204" pitchFamily="34" charset="0"/>
              </a:rPr>
              <a:t>the church.</a:t>
            </a:r>
            <a:endParaRPr lang="en-US" sz="6000" b="1" dirty="0">
              <a:solidFill>
                <a:srgbClr val="FFDE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81961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70702" y="1441622"/>
            <a:ext cx="7858898" cy="2862322"/>
          </a:xfrm>
          <a:prstGeom prst="rect">
            <a:avLst/>
          </a:prstGeom>
          <a:noFill/>
        </p:spPr>
        <p:txBody>
          <a:bodyPr wrap="square" rtlCol="0">
            <a:spAutoFit/>
          </a:bodyPr>
          <a:lstStyle/>
          <a:p>
            <a:r>
              <a:rPr lang="en-US" sz="6000" b="1" dirty="0" smtClean="0">
                <a:solidFill>
                  <a:srgbClr val="FFDE00"/>
                </a:solidFill>
                <a:latin typeface="Arial" panose="020B0604020202020204" pitchFamily="34" charset="0"/>
                <a:cs typeface="Arial" panose="020B0604020202020204" pitchFamily="34" charset="0"/>
              </a:rPr>
              <a:t>The church is </a:t>
            </a:r>
          </a:p>
          <a:p>
            <a:r>
              <a:rPr lang="en-US" sz="6000" b="1" dirty="0" smtClean="0">
                <a:solidFill>
                  <a:srgbClr val="FFDE00"/>
                </a:solidFill>
                <a:latin typeface="Arial" panose="020B0604020202020204" pitchFamily="34" charset="0"/>
                <a:cs typeface="Arial" panose="020B0604020202020204" pitchFamily="34" charset="0"/>
              </a:rPr>
              <a:t>God’s </a:t>
            </a:r>
            <a:r>
              <a:rPr lang="en-US" sz="6000" b="1" u="sng" dirty="0" smtClean="0">
                <a:solidFill>
                  <a:srgbClr val="00BAB8"/>
                </a:solidFill>
                <a:latin typeface="Arial" panose="020B0604020202020204" pitchFamily="34" charset="0"/>
                <a:cs typeface="Arial" panose="020B0604020202020204" pitchFamily="34" charset="0"/>
              </a:rPr>
              <a:t>TOOL</a:t>
            </a:r>
            <a:r>
              <a:rPr lang="en-US" sz="6000" b="1" dirty="0" smtClean="0">
                <a:solidFill>
                  <a:srgbClr val="FFDE00"/>
                </a:solidFill>
                <a:latin typeface="Arial" panose="020B0604020202020204" pitchFamily="34" charset="0"/>
                <a:cs typeface="Arial" panose="020B0604020202020204" pitchFamily="34" charset="0"/>
              </a:rPr>
              <a:t> for reaching the lost.</a:t>
            </a:r>
            <a:endParaRPr lang="en-US" sz="6000" b="1" dirty="0">
              <a:solidFill>
                <a:srgbClr val="FFDE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106670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710086"/>
        </a:solidFill>
        <a:effectLst/>
      </p:bgPr>
    </p:bg>
    <p:spTree>
      <p:nvGrpSpPr>
        <p:cNvPr id="1" name=""/>
        <p:cNvGrpSpPr/>
        <p:nvPr/>
      </p:nvGrpSpPr>
      <p:grpSpPr>
        <a:xfrm>
          <a:off x="0" y="0"/>
          <a:ext cx="0" cy="0"/>
          <a:chOff x="0" y="0"/>
          <a:chExt cx="0" cy="0"/>
        </a:xfrm>
      </p:grpSpPr>
      <p:sp>
        <p:nvSpPr>
          <p:cNvPr id="2" name="TextBox 1"/>
          <p:cNvSpPr txBox="1"/>
          <p:nvPr/>
        </p:nvSpPr>
        <p:spPr>
          <a:xfrm>
            <a:off x="214184" y="238897"/>
            <a:ext cx="8707394" cy="2831544"/>
          </a:xfrm>
          <a:prstGeom prst="rect">
            <a:avLst/>
          </a:prstGeom>
          <a:noFill/>
        </p:spPr>
        <p:txBody>
          <a:bodyPr wrap="square" rtlCol="0">
            <a:spAutoFit/>
          </a:bodyPr>
          <a:lstStyle/>
          <a:p>
            <a:pPr algn="ctr"/>
            <a:r>
              <a:rPr lang="en-US" sz="5400" b="1" dirty="0" smtClean="0">
                <a:solidFill>
                  <a:srgbClr val="FFDE00"/>
                </a:solidFill>
                <a:latin typeface="Arial Narrow" panose="020B0606020202030204" pitchFamily="34" charset="0"/>
              </a:rPr>
              <a:t>Matthew 16:15</a:t>
            </a:r>
          </a:p>
          <a:p>
            <a:pPr algn="ctr"/>
            <a:endParaRPr lang="en-US" sz="1600" b="1" dirty="0" smtClean="0">
              <a:solidFill>
                <a:srgbClr val="FFDE00"/>
              </a:solidFill>
              <a:latin typeface="Arial Narrow" panose="020B0606020202030204" pitchFamily="34" charset="0"/>
            </a:endParaRPr>
          </a:p>
          <a:p>
            <a:pPr algn="ctr"/>
            <a:r>
              <a:rPr lang="en-US" sz="5400" b="1" dirty="0" smtClean="0">
                <a:solidFill>
                  <a:schemeClr val="bg1"/>
                </a:solidFill>
                <a:latin typeface="Arial Narrow" panose="020B0606020202030204" pitchFamily="34" charset="0"/>
              </a:rPr>
              <a:t>He said to them, “But who do you say that I am?” </a:t>
            </a:r>
            <a:endParaRPr lang="en-US" sz="5000" b="1" dirty="0">
              <a:solidFill>
                <a:srgbClr val="FFDE00"/>
              </a:solidFill>
              <a:latin typeface="Candara" panose="020E0502030303020204" pitchFamily="34" charset="0"/>
            </a:endParaRPr>
          </a:p>
        </p:txBody>
      </p:sp>
    </p:spTree>
    <p:extLst>
      <p:ext uri="{BB962C8B-B14F-4D97-AF65-F5344CB8AC3E}">
        <p14:creationId xmlns:p14="http://schemas.microsoft.com/office/powerpoint/2010/main" val="17895096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710086"/>
        </a:solidFill>
        <a:effectLst/>
      </p:bgPr>
    </p:bg>
    <p:spTree>
      <p:nvGrpSpPr>
        <p:cNvPr id="1" name=""/>
        <p:cNvGrpSpPr/>
        <p:nvPr/>
      </p:nvGrpSpPr>
      <p:grpSpPr>
        <a:xfrm>
          <a:off x="0" y="0"/>
          <a:ext cx="0" cy="0"/>
          <a:chOff x="0" y="0"/>
          <a:chExt cx="0" cy="0"/>
        </a:xfrm>
      </p:grpSpPr>
      <p:sp>
        <p:nvSpPr>
          <p:cNvPr id="2" name="TextBox 1"/>
          <p:cNvSpPr txBox="1"/>
          <p:nvPr/>
        </p:nvSpPr>
        <p:spPr>
          <a:xfrm>
            <a:off x="214184" y="238897"/>
            <a:ext cx="8707394" cy="3662541"/>
          </a:xfrm>
          <a:prstGeom prst="rect">
            <a:avLst/>
          </a:prstGeom>
          <a:noFill/>
        </p:spPr>
        <p:txBody>
          <a:bodyPr wrap="square" rtlCol="0">
            <a:spAutoFit/>
          </a:bodyPr>
          <a:lstStyle/>
          <a:p>
            <a:pPr algn="ctr"/>
            <a:r>
              <a:rPr lang="en-US" sz="5400" b="1" dirty="0" smtClean="0">
                <a:solidFill>
                  <a:srgbClr val="FFDE00"/>
                </a:solidFill>
                <a:latin typeface="Arial Narrow" panose="020B0606020202030204" pitchFamily="34" charset="0"/>
              </a:rPr>
              <a:t>Matthew 16:16</a:t>
            </a:r>
          </a:p>
          <a:p>
            <a:pPr algn="ctr"/>
            <a:endParaRPr lang="en-US" sz="1600" b="1" dirty="0" smtClean="0">
              <a:solidFill>
                <a:srgbClr val="FFDE00"/>
              </a:solidFill>
              <a:latin typeface="Arial Narrow" panose="020B0606020202030204" pitchFamily="34" charset="0"/>
            </a:endParaRPr>
          </a:p>
          <a:p>
            <a:pPr algn="ctr"/>
            <a:r>
              <a:rPr lang="en-US" sz="5400" b="1" dirty="0" smtClean="0">
                <a:solidFill>
                  <a:schemeClr val="bg1"/>
                </a:solidFill>
                <a:latin typeface="Arial Narrow" panose="020B0606020202030204" pitchFamily="34" charset="0"/>
              </a:rPr>
              <a:t>Simon Peter answered and said, “You are the Christ, the Son of the living God.” </a:t>
            </a:r>
            <a:endParaRPr lang="en-US" sz="5000" b="1" dirty="0">
              <a:solidFill>
                <a:srgbClr val="FFDE00"/>
              </a:solidFill>
              <a:latin typeface="Candara" panose="020E0502030303020204" pitchFamily="34" charset="0"/>
            </a:endParaRPr>
          </a:p>
        </p:txBody>
      </p:sp>
    </p:spTree>
    <p:extLst>
      <p:ext uri="{BB962C8B-B14F-4D97-AF65-F5344CB8AC3E}">
        <p14:creationId xmlns:p14="http://schemas.microsoft.com/office/powerpoint/2010/main" val="17962928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710086"/>
        </a:solidFill>
        <a:effectLst/>
      </p:bgPr>
    </p:bg>
    <p:spTree>
      <p:nvGrpSpPr>
        <p:cNvPr id="1" name=""/>
        <p:cNvGrpSpPr/>
        <p:nvPr/>
      </p:nvGrpSpPr>
      <p:grpSpPr>
        <a:xfrm>
          <a:off x="0" y="0"/>
          <a:ext cx="0" cy="0"/>
          <a:chOff x="0" y="0"/>
          <a:chExt cx="0" cy="0"/>
        </a:xfrm>
      </p:grpSpPr>
      <p:sp>
        <p:nvSpPr>
          <p:cNvPr id="2" name="TextBox 1"/>
          <p:cNvSpPr txBox="1"/>
          <p:nvPr/>
        </p:nvSpPr>
        <p:spPr>
          <a:xfrm>
            <a:off x="214184" y="238897"/>
            <a:ext cx="8707394" cy="5324535"/>
          </a:xfrm>
          <a:prstGeom prst="rect">
            <a:avLst/>
          </a:prstGeom>
          <a:noFill/>
        </p:spPr>
        <p:txBody>
          <a:bodyPr wrap="square" rtlCol="0">
            <a:spAutoFit/>
          </a:bodyPr>
          <a:lstStyle/>
          <a:p>
            <a:pPr algn="ctr"/>
            <a:r>
              <a:rPr lang="en-US" sz="5400" b="1" dirty="0" smtClean="0">
                <a:solidFill>
                  <a:srgbClr val="FFDE00"/>
                </a:solidFill>
                <a:latin typeface="Arial Narrow" panose="020B0606020202030204" pitchFamily="34" charset="0"/>
              </a:rPr>
              <a:t>Matthew 16:17</a:t>
            </a:r>
          </a:p>
          <a:p>
            <a:pPr algn="ctr"/>
            <a:endParaRPr lang="en-US" sz="1600" b="1" dirty="0" smtClean="0">
              <a:solidFill>
                <a:srgbClr val="FFDE00"/>
              </a:solidFill>
              <a:latin typeface="Arial Narrow" panose="020B0606020202030204" pitchFamily="34" charset="0"/>
            </a:endParaRPr>
          </a:p>
          <a:p>
            <a:pPr algn="ctr"/>
            <a:r>
              <a:rPr lang="en-US" sz="5400" b="1" dirty="0" smtClean="0">
                <a:solidFill>
                  <a:schemeClr val="bg1"/>
                </a:solidFill>
                <a:latin typeface="Arial Narrow" panose="020B0606020202030204" pitchFamily="34" charset="0"/>
              </a:rPr>
              <a:t>Jesus answered and said to him, “Blessed are you, Simon Bar-Jonah, for flesh and blood has not revealed this to you, but My Father who is in heaven. </a:t>
            </a:r>
            <a:endParaRPr lang="en-US" sz="5000" b="1" dirty="0">
              <a:solidFill>
                <a:srgbClr val="FFDE00"/>
              </a:solidFill>
              <a:latin typeface="Candara" panose="020E0502030303020204" pitchFamily="34" charset="0"/>
            </a:endParaRPr>
          </a:p>
        </p:txBody>
      </p:sp>
    </p:spTree>
    <p:extLst>
      <p:ext uri="{BB962C8B-B14F-4D97-AF65-F5344CB8AC3E}">
        <p14:creationId xmlns:p14="http://schemas.microsoft.com/office/powerpoint/2010/main" val="33681692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710086"/>
        </a:solidFill>
        <a:effectLst/>
      </p:bgPr>
    </p:bg>
    <p:spTree>
      <p:nvGrpSpPr>
        <p:cNvPr id="1" name=""/>
        <p:cNvGrpSpPr/>
        <p:nvPr/>
      </p:nvGrpSpPr>
      <p:grpSpPr>
        <a:xfrm>
          <a:off x="0" y="0"/>
          <a:ext cx="0" cy="0"/>
          <a:chOff x="0" y="0"/>
          <a:chExt cx="0" cy="0"/>
        </a:xfrm>
      </p:grpSpPr>
      <p:sp>
        <p:nvSpPr>
          <p:cNvPr id="2" name="TextBox 1"/>
          <p:cNvSpPr txBox="1"/>
          <p:nvPr/>
        </p:nvSpPr>
        <p:spPr>
          <a:xfrm>
            <a:off x="214184" y="238897"/>
            <a:ext cx="8707394" cy="5324535"/>
          </a:xfrm>
          <a:prstGeom prst="rect">
            <a:avLst/>
          </a:prstGeom>
          <a:noFill/>
        </p:spPr>
        <p:txBody>
          <a:bodyPr wrap="square" rtlCol="0">
            <a:spAutoFit/>
          </a:bodyPr>
          <a:lstStyle/>
          <a:p>
            <a:pPr algn="ctr"/>
            <a:r>
              <a:rPr lang="en-US" sz="5400" b="1" dirty="0" smtClean="0">
                <a:solidFill>
                  <a:srgbClr val="FFDE00"/>
                </a:solidFill>
                <a:latin typeface="Arial Narrow" panose="020B0606020202030204" pitchFamily="34" charset="0"/>
              </a:rPr>
              <a:t>Matthew 16:18</a:t>
            </a:r>
          </a:p>
          <a:p>
            <a:pPr algn="ctr"/>
            <a:endParaRPr lang="en-US" sz="1600" b="1" dirty="0" smtClean="0">
              <a:solidFill>
                <a:srgbClr val="FFDE00"/>
              </a:solidFill>
              <a:latin typeface="Arial Narrow" panose="020B0606020202030204" pitchFamily="34" charset="0"/>
            </a:endParaRPr>
          </a:p>
          <a:p>
            <a:pPr algn="ctr"/>
            <a:r>
              <a:rPr lang="en-US" sz="5400" b="1" dirty="0" smtClean="0">
                <a:solidFill>
                  <a:schemeClr val="bg1"/>
                </a:solidFill>
                <a:latin typeface="Arial Narrow" panose="020B0606020202030204" pitchFamily="34" charset="0"/>
              </a:rPr>
              <a:t>And I also say to you that you are Peter, and on this rock I will build My church, and the gates of Hades shall not prevail against it.</a:t>
            </a:r>
            <a:endParaRPr lang="en-US" sz="5000" b="1" dirty="0">
              <a:solidFill>
                <a:srgbClr val="FFDE00"/>
              </a:solidFill>
              <a:latin typeface="Candara" panose="020E0502030303020204" pitchFamily="34" charset="0"/>
            </a:endParaRPr>
          </a:p>
        </p:txBody>
      </p:sp>
    </p:spTree>
    <p:extLst>
      <p:ext uri="{BB962C8B-B14F-4D97-AF65-F5344CB8AC3E}">
        <p14:creationId xmlns:p14="http://schemas.microsoft.com/office/powerpoint/2010/main" val="15456889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29513" y="790833"/>
            <a:ext cx="7858898" cy="4708981"/>
          </a:xfrm>
          <a:prstGeom prst="rect">
            <a:avLst/>
          </a:prstGeom>
          <a:noFill/>
        </p:spPr>
        <p:txBody>
          <a:bodyPr wrap="square" rtlCol="0">
            <a:spAutoFit/>
          </a:bodyPr>
          <a:lstStyle/>
          <a:p>
            <a:r>
              <a:rPr lang="en-US" sz="6000" b="1" dirty="0" smtClean="0">
                <a:solidFill>
                  <a:srgbClr val="FFDE00"/>
                </a:solidFill>
                <a:latin typeface="Arial" panose="020B0604020202020204" pitchFamily="34" charset="0"/>
                <a:cs typeface="Arial" panose="020B0604020202020204" pitchFamily="34" charset="0"/>
              </a:rPr>
              <a:t>Church is built on God’s </a:t>
            </a:r>
            <a:r>
              <a:rPr lang="en-US" sz="6000" b="1" u="sng" dirty="0" smtClean="0">
                <a:solidFill>
                  <a:srgbClr val="00BAB8"/>
                </a:solidFill>
                <a:latin typeface="Arial" panose="020B0604020202020204" pitchFamily="34" charset="0"/>
                <a:cs typeface="Arial" panose="020B0604020202020204" pitchFamily="34" charset="0"/>
              </a:rPr>
              <a:t>ACTIVITY</a:t>
            </a:r>
            <a:r>
              <a:rPr lang="en-US" sz="6000" b="1" dirty="0" smtClean="0">
                <a:solidFill>
                  <a:srgbClr val="FFDE00"/>
                </a:solidFill>
                <a:latin typeface="Arial" panose="020B0604020202020204" pitchFamily="34" charset="0"/>
                <a:cs typeface="Arial" panose="020B0604020202020204" pitchFamily="34" charset="0"/>
              </a:rPr>
              <a:t> in Him revealing Himself to the </a:t>
            </a:r>
          </a:p>
          <a:p>
            <a:r>
              <a:rPr lang="en-US" sz="6000" b="1" dirty="0" smtClean="0">
                <a:solidFill>
                  <a:srgbClr val="FFDE00"/>
                </a:solidFill>
                <a:latin typeface="Arial" panose="020B0604020202020204" pitchFamily="34" charset="0"/>
                <a:cs typeface="Arial" panose="020B0604020202020204" pitchFamily="34" charset="0"/>
              </a:rPr>
              <a:t>hearts of men.</a:t>
            </a:r>
            <a:endParaRPr lang="en-US" sz="6000" b="1" dirty="0">
              <a:solidFill>
                <a:srgbClr val="FFDE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012391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TotalTime>
  <Words>244</Words>
  <Application>Microsoft Office PowerPoint</Application>
  <PresentationFormat>On-screen Show (4:3)</PresentationFormat>
  <Paragraphs>28</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Arial Narrow</vt:lpstr>
      <vt:lpstr>Calibri</vt:lpstr>
      <vt:lpstr>Calibri Light</vt:lpstr>
      <vt:lpstr>Candara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Heather Seifert</cp:lastModifiedBy>
  <cp:revision>4</cp:revision>
  <dcterms:created xsi:type="dcterms:W3CDTF">2018-09-04T19:22:06Z</dcterms:created>
  <dcterms:modified xsi:type="dcterms:W3CDTF">2018-09-04T19:46:01Z</dcterms:modified>
</cp:coreProperties>
</file>