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2" r:id="rId3"/>
    <p:sldId id="263" r:id="rId4"/>
    <p:sldId id="264" r:id="rId5"/>
    <p:sldId id="265" r:id="rId6"/>
    <p:sldId id="275" r:id="rId7"/>
    <p:sldId id="266"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501"/>
    <a:srgbClr val="100C00"/>
    <a:srgbClr val="3A24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915B80-8BA1-484D-A54F-8E2C29748972}"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EC232-1DCB-4C76-B9B1-5F3A9701D5B6}" type="slidenum">
              <a:rPr lang="en-US" smtClean="0"/>
              <a:t>‹#›</a:t>
            </a:fld>
            <a:endParaRPr lang="en-US"/>
          </a:p>
        </p:txBody>
      </p:sp>
    </p:spTree>
    <p:extLst>
      <p:ext uri="{BB962C8B-B14F-4D97-AF65-F5344CB8AC3E}">
        <p14:creationId xmlns:p14="http://schemas.microsoft.com/office/powerpoint/2010/main" val="3136113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915B80-8BA1-484D-A54F-8E2C29748972}"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EC232-1DCB-4C76-B9B1-5F3A9701D5B6}" type="slidenum">
              <a:rPr lang="en-US" smtClean="0"/>
              <a:t>‹#›</a:t>
            </a:fld>
            <a:endParaRPr lang="en-US"/>
          </a:p>
        </p:txBody>
      </p:sp>
    </p:spTree>
    <p:extLst>
      <p:ext uri="{BB962C8B-B14F-4D97-AF65-F5344CB8AC3E}">
        <p14:creationId xmlns:p14="http://schemas.microsoft.com/office/powerpoint/2010/main" val="872438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915B80-8BA1-484D-A54F-8E2C29748972}"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EC232-1DCB-4C76-B9B1-5F3A9701D5B6}" type="slidenum">
              <a:rPr lang="en-US" smtClean="0"/>
              <a:t>‹#›</a:t>
            </a:fld>
            <a:endParaRPr lang="en-US"/>
          </a:p>
        </p:txBody>
      </p:sp>
    </p:spTree>
    <p:extLst>
      <p:ext uri="{BB962C8B-B14F-4D97-AF65-F5344CB8AC3E}">
        <p14:creationId xmlns:p14="http://schemas.microsoft.com/office/powerpoint/2010/main" val="19216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915B80-8BA1-484D-A54F-8E2C29748972}"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EC232-1DCB-4C76-B9B1-5F3A9701D5B6}" type="slidenum">
              <a:rPr lang="en-US" smtClean="0"/>
              <a:t>‹#›</a:t>
            </a:fld>
            <a:endParaRPr lang="en-US"/>
          </a:p>
        </p:txBody>
      </p:sp>
    </p:spTree>
    <p:extLst>
      <p:ext uri="{BB962C8B-B14F-4D97-AF65-F5344CB8AC3E}">
        <p14:creationId xmlns:p14="http://schemas.microsoft.com/office/powerpoint/2010/main" val="505086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15B80-8BA1-484D-A54F-8E2C29748972}"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EC232-1DCB-4C76-B9B1-5F3A9701D5B6}" type="slidenum">
              <a:rPr lang="en-US" smtClean="0"/>
              <a:t>‹#›</a:t>
            </a:fld>
            <a:endParaRPr lang="en-US"/>
          </a:p>
        </p:txBody>
      </p:sp>
    </p:spTree>
    <p:extLst>
      <p:ext uri="{BB962C8B-B14F-4D97-AF65-F5344CB8AC3E}">
        <p14:creationId xmlns:p14="http://schemas.microsoft.com/office/powerpoint/2010/main" val="3103479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915B80-8BA1-484D-A54F-8E2C29748972}" type="datetimeFigureOut">
              <a:rPr lang="en-US" smtClean="0"/>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EC232-1DCB-4C76-B9B1-5F3A9701D5B6}" type="slidenum">
              <a:rPr lang="en-US" smtClean="0"/>
              <a:t>‹#›</a:t>
            </a:fld>
            <a:endParaRPr lang="en-US"/>
          </a:p>
        </p:txBody>
      </p:sp>
    </p:spTree>
    <p:extLst>
      <p:ext uri="{BB962C8B-B14F-4D97-AF65-F5344CB8AC3E}">
        <p14:creationId xmlns:p14="http://schemas.microsoft.com/office/powerpoint/2010/main" val="2152842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915B80-8BA1-484D-A54F-8E2C29748972}" type="datetimeFigureOut">
              <a:rPr lang="en-US" smtClean="0"/>
              <a:t>9/21/2018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EEC232-1DCB-4C76-B9B1-5F3A9701D5B6}" type="slidenum">
              <a:rPr lang="en-US" smtClean="0"/>
              <a:t>‹#›</a:t>
            </a:fld>
            <a:endParaRPr lang="en-US"/>
          </a:p>
        </p:txBody>
      </p:sp>
    </p:spTree>
    <p:extLst>
      <p:ext uri="{BB962C8B-B14F-4D97-AF65-F5344CB8AC3E}">
        <p14:creationId xmlns:p14="http://schemas.microsoft.com/office/powerpoint/2010/main" val="299210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915B80-8BA1-484D-A54F-8E2C29748972}" type="datetimeFigureOut">
              <a:rPr lang="en-US" smtClean="0"/>
              <a:t>9/21/2018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EEC232-1DCB-4C76-B9B1-5F3A9701D5B6}" type="slidenum">
              <a:rPr lang="en-US" smtClean="0"/>
              <a:t>‹#›</a:t>
            </a:fld>
            <a:endParaRPr lang="en-US"/>
          </a:p>
        </p:txBody>
      </p:sp>
    </p:spTree>
    <p:extLst>
      <p:ext uri="{BB962C8B-B14F-4D97-AF65-F5344CB8AC3E}">
        <p14:creationId xmlns:p14="http://schemas.microsoft.com/office/powerpoint/2010/main" val="2035956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15B80-8BA1-484D-A54F-8E2C29748972}" type="datetimeFigureOut">
              <a:rPr lang="en-US" smtClean="0"/>
              <a:t>9/21/2018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EEC232-1DCB-4C76-B9B1-5F3A9701D5B6}" type="slidenum">
              <a:rPr lang="en-US" smtClean="0"/>
              <a:t>‹#›</a:t>
            </a:fld>
            <a:endParaRPr lang="en-US"/>
          </a:p>
        </p:txBody>
      </p:sp>
    </p:spTree>
    <p:extLst>
      <p:ext uri="{BB962C8B-B14F-4D97-AF65-F5344CB8AC3E}">
        <p14:creationId xmlns:p14="http://schemas.microsoft.com/office/powerpoint/2010/main" val="284761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15B80-8BA1-484D-A54F-8E2C29748972}" type="datetimeFigureOut">
              <a:rPr lang="en-US" smtClean="0"/>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EC232-1DCB-4C76-B9B1-5F3A9701D5B6}" type="slidenum">
              <a:rPr lang="en-US" smtClean="0"/>
              <a:t>‹#›</a:t>
            </a:fld>
            <a:endParaRPr lang="en-US"/>
          </a:p>
        </p:txBody>
      </p:sp>
    </p:spTree>
    <p:extLst>
      <p:ext uri="{BB962C8B-B14F-4D97-AF65-F5344CB8AC3E}">
        <p14:creationId xmlns:p14="http://schemas.microsoft.com/office/powerpoint/2010/main" val="3141579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15B80-8BA1-484D-A54F-8E2C29748972}" type="datetimeFigureOut">
              <a:rPr lang="en-US" smtClean="0"/>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EC232-1DCB-4C76-B9B1-5F3A9701D5B6}" type="slidenum">
              <a:rPr lang="en-US" smtClean="0"/>
              <a:t>‹#›</a:t>
            </a:fld>
            <a:endParaRPr lang="en-US"/>
          </a:p>
        </p:txBody>
      </p:sp>
    </p:spTree>
    <p:extLst>
      <p:ext uri="{BB962C8B-B14F-4D97-AF65-F5344CB8AC3E}">
        <p14:creationId xmlns:p14="http://schemas.microsoft.com/office/powerpoint/2010/main" val="2042172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15B80-8BA1-484D-A54F-8E2C29748972}" type="datetimeFigureOut">
              <a:rPr lang="en-US" smtClean="0"/>
              <a:t>9/21/2018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EEC232-1DCB-4C76-B9B1-5F3A9701D5B6}" type="slidenum">
              <a:rPr lang="en-US" smtClean="0"/>
              <a:t>‹#›</a:t>
            </a:fld>
            <a:endParaRPr lang="en-US"/>
          </a:p>
        </p:txBody>
      </p:sp>
    </p:spTree>
    <p:extLst>
      <p:ext uri="{BB962C8B-B14F-4D97-AF65-F5344CB8AC3E}">
        <p14:creationId xmlns:p14="http://schemas.microsoft.com/office/powerpoint/2010/main" val="28511235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564027" y="2091708"/>
            <a:ext cx="2636109" cy="1015663"/>
          </a:xfrm>
          <a:prstGeom prst="rect">
            <a:avLst/>
          </a:prstGeom>
          <a:noFill/>
        </p:spPr>
        <p:txBody>
          <a:bodyPr wrap="square" rtlCol="0">
            <a:spAutoFit/>
          </a:bodyPr>
          <a:lstStyle/>
          <a:p>
            <a:pPr algn="ctr"/>
            <a:r>
              <a:rPr lang="en-US" sz="6000" dirty="0" smtClean="0">
                <a:solidFill>
                  <a:srgbClr val="3A2407"/>
                </a:solidFill>
                <a:latin typeface="Calisto MT" panose="02040603050505030304" pitchFamily="18" charset="0"/>
              </a:rPr>
              <a:t>New</a:t>
            </a:r>
            <a:endParaRPr lang="en-US" sz="8000" dirty="0">
              <a:solidFill>
                <a:srgbClr val="3A2407"/>
              </a:solidFill>
              <a:latin typeface="Calisto MT" panose="02040603050505030304" pitchFamily="18" charset="0"/>
            </a:endParaRPr>
          </a:p>
        </p:txBody>
      </p:sp>
      <p:sp>
        <p:nvSpPr>
          <p:cNvPr id="3" name="TextBox 2"/>
          <p:cNvSpPr txBox="1"/>
          <p:nvPr/>
        </p:nvSpPr>
        <p:spPr>
          <a:xfrm>
            <a:off x="1283043" y="2439710"/>
            <a:ext cx="6437870" cy="1569660"/>
          </a:xfrm>
          <a:prstGeom prst="rect">
            <a:avLst/>
          </a:prstGeom>
          <a:noFill/>
        </p:spPr>
        <p:txBody>
          <a:bodyPr wrap="square" rtlCol="0">
            <a:spAutoFit/>
          </a:bodyPr>
          <a:lstStyle/>
          <a:p>
            <a:pPr algn="ctr"/>
            <a:r>
              <a:rPr lang="en-US" sz="9600" dirty="0" smtClean="0">
                <a:solidFill>
                  <a:srgbClr val="3A2407"/>
                </a:solidFill>
                <a:latin typeface="Calisto MT" panose="02040603050505030304" pitchFamily="18" charset="0"/>
              </a:rPr>
              <a:t>Covenant</a:t>
            </a:r>
            <a:endParaRPr lang="en-US" sz="9600" dirty="0">
              <a:solidFill>
                <a:srgbClr val="3A2407"/>
              </a:solidFill>
              <a:latin typeface="Calisto MT" panose="02040603050505030304" pitchFamily="18" charset="0"/>
            </a:endParaRPr>
          </a:p>
        </p:txBody>
      </p:sp>
      <p:sp>
        <p:nvSpPr>
          <p:cNvPr id="4" name="TextBox 3"/>
          <p:cNvSpPr txBox="1"/>
          <p:nvPr/>
        </p:nvSpPr>
        <p:spPr>
          <a:xfrm>
            <a:off x="2631989" y="3587931"/>
            <a:ext cx="2154195" cy="769441"/>
          </a:xfrm>
          <a:prstGeom prst="rect">
            <a:avLst/>
          </a:prstGeom>
          <a:noFill/>
        </p:spPr>
        <p:txBody>
          <a:bodyPr wrap="square" rtlCol="0">
            <a:spAutoFit/>
          </a:bodyPr>
          <a:lstStyle/>
          <a:p>
            <a:pPr algn="ctr"/>
            <a:r>
              <a:rPr lang="en-US" sz="4400" dirty="0" smtClean="0">
                <a:solidFill>
                  <a:srgbClr val="3A2407"/>
                </a:solidFill>
                <a:latin typeface="Calisto MT" panose="02040603050505030304" pitchFamily="18" charset="0"/>
              </a:rPr>
              <a:t>in the</a:t>
            </a:r>
            <a:endParaRPr lang="en-US" sz="6000" dirty="0">
              <a:solidFill>
                <a:srgbClr val="3A2407"/>
              </a:solidFill>
              <a:latin typeface="Calisto MT" panose="02040603050505030304" pitchFamily="18" charset="0"/>
            </a:endParaRPr>
          </a:p>
        </p:txBody>
      </p:sp>
      <p:sp>
        <p:nvSpPr>
          <p:cNvPr id="5" name="TextBox 4"/>
          <p:cNvSpPr txBox="1"/>
          <p:nvPr/>
        </p:nvSpPr>
        <p:spPr>
          <a:xfrm>
            <a:off x="4197178" y="3521652"/>
            <a:ext cx="3719384" cy="1323439"/>
          </a:xfrm>
          <a:prstGeom prst="rect">
            <a:avLst/>
          </a:prstGeom>
          <a:noFill/>
        </p:spPr>
        <p:txBody>
          <a:bodyPr wrap="square" rtlCol="0">
            <a:spAutoFit/>
          </a:bodyPr>
          <a:lstStyle/>
          <a:p>
            <a:pPr algn="ctr"/>
            <a:r>
              <a:rPr lang="en-US" sz="8000" dirty="0" smtClean="0">
                <a:solidFill>
                  <a:srgbClr val="3A2407"/>
                </a:solidFill>
                <a:latin typeface="Calisto MT" panose="02040603050505030304" pitchFamily="18" charset="0"/>
              </a:rPr>
              <a:t>Church</a:t>
            </a:r>
            <a:endParaRPr lang="en-US" sz="8000" dirty="0">
              <a:solidFill>
                <a:srgbClr val="3A2407"/>
              </a:solidFill>
              <a:latin typeface="Calisto MT" panose="02040603050505030304" pitchFamily="18" charset="0"/>
            </a:endParaRPr>
          </a:p>
        </p:txBody>
      </p:sp>
    </p:spTree>
    <p:extLst>
      <p:ext uri="{BB962C8B-B14F-4D97-AF65-F5344CB8AC3E}">
        <p14:creationId xmlns:p14="http://schemas.microsoft.com/office/powerpoint/2010/main" val="13656593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770537"/>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6:15</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Do you not know that your bodies are members of Christ? Shall I then take the members of Christ and make them members of a harlot? </a:t>
            </a: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Certainly not!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946905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031873"/>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6:16</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Or do you not know that he who is joined to a harlot is one body with her? For “the two,” He says, “shall become one flesh.”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436594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2554545"/>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6:17</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But he who is joined to the Lord is one spirit with Him.</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588041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1037967"/>
            <a:ext cx="8600302" cy="3877985"/>
          </a:xfrm>
          <a:prstGeom prst="rect">
            <a:avLst/>
          </a:prstGeom>
          <a:noFill/>
        </p:spPr>
        <p:txBody>
          <a:bodyPr wrap="square" rtlCol="0">
            <a:spAutoFit/>
          </a:bodyPr>
          <a:lstStyle/>
          <a:p>
            <a:pPr algn="ctr"/>
            <a:endParaRPr lang="en-US" sz="48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In New Covenant relationship with God brings </a:t>
            </a:r>
            <a:r>
              <a:rPr lang="en-US" sz="66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CERTAINTY</a:t>
            </a: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a:t>
            </a:r>
          </a:p>
        </p:txBody>
      </p:sp>
    </p:spTree>
    <p:extLst>
      <p:ext uri="{BB962C8B-B14F-4D97-AF65-F5344CB8AC3E}">
        <p14:creationId xmlns:p14="http://schemas.microsoft.com/office/powerpoint/2010/main" val="2773856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031873"/>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James 1:6</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But let him ask in faith, with no doubting, for he who doubts is like a wave of the sea driven and tossed by the wind.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788897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2554545"/>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James 1:7</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For let not that man suppose that he will receive anything from the Lord;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1723649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2554545"/>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James 1:8</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he is a double-minded man, </a:t>
            </a: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unstable in all his ways.</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14473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1037967"/>
            <a:ext cx="8600302" cy="3877985"/>
          </a:xfrm>
          <a:prstGeom prst="rect">
            <a:avLst/>
          </a:prstGeom>
          <a:noFill/>
        </p:spPr>
        <p:txBody>
          <a:bodyPr wrap="square" rtlCol="0">
            <a:spAutoFit/>
          </a:bodyPr>
          <a:lstStyle/>
          <a:p>
            <a:pPr algn="ctr"/>
            <a:endParaRPr lang="en-US" sz="48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In New Covenant relationship with God we affect </a:t>
            </a:r>
            <a:r>
              <a:rPr lang="en-US" sz="66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EACH</a:t>
            </a: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 </a:t>
            </a:r>
            <a:r>
              <a:rPr lang="en-US" sz="66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OTHER</a:t>
            </a: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a:t>
            </a:r>
          </a:p>
        </p:txBody>
      </p:sp>
    </p:spTree>
    <p:extLst>
      <p:ext uri="{BB962C8B-B14F-4D97-AF65-F5344CB8AC3E}">
        <p14:creationId xmlns:p14="http://schemas.microsoft.com/office/powerpoint/2010/main" val="23776070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5509200"/>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Peter 2:9</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But you are a chosen generation, a royal priesthood, a holy nation, His own special people, that you may proclaim the praises of Him who called you out of darkness into His marvelous light;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6302193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031873"/>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Peter 2:10</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who once were not a people but are now the people of God, who had not obtained mercy but now have obtained mercy.</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319016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71849" y="403654"/>
            <a:ext cx="8600302" cy="5109091"/>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Old Covenant v. New Covenant</a:t>
            </a:r>
          </a:p>
          <a:p>
            <a:pPr algn="ctr"/>
            <a:endParaRPr lang="en-US" sz="40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Old Covenant:</a:t>
            </a:r>
          </a:p>
          <a:p>
            <a:pPr algn="ctr"/>
            <a:r>
              <a:rPr lang="en-US" sz="5400" dirty="0" smtClean="0">
                <a:solidFill>
                  <a:schemeClr val="bg1"/>
                </a:solidFill>
                <a:effectLst>
                  <a:outerShdw blurRad="38100" dist="38100" dir="2700000" algn="tl">
                    <a:srgbClr val="000000">
                      <a:alpha val="43137"/>
                    </a:srgbClr>
                  </a:outerShdw>
                </a:effectLst>
                <a:latin typeface="Arial Narrow" panose="020B0606020202030204" pitchFamily="34" charset="0"/>
              </a:rPr>
              <a:t>The law was on stone.</a:t>
            </a:r>
          </a:p>
          <a:p>
            <a:pPr algn="ctr"/>
            <a:endParaRPr lang="en-US" dirty="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New Covenant:</a:t>
            </a:r>
          </a:p>
          <a:p>
            <a:pPr algn="ctr"/>
            <a:r>
              <a:rPr lang="en-US" sz="5400" dirty="0" smtClean="0">
                <a:solidFill>
                  <a:schemeClr val="bg1"/>
                </a:solidFill>
                <a:effectLst>
                  <a:outerShdw blurRad="38100" dist="38100" dir="2700000" algn="tl">
                    <a:srgbClr val="000000">
                      <a:alpha val="43137"/>
                    </a:srgbClr>
                  </a:outerShdw>
                </a:effectLst>
                <a:latin typeface="Arial Narrow" panose="020B0606020202030204" pitchFamily="34" charset="0"/>
              </a:rPr>
              <a:t>The law is on our hearts.</a:t>
            </a:r>
            <a:endParaRPr lang="en-US" sz="4800"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037514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031873"/>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Acts 2:47</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praising God and having favor with all the people. And the Lord added to the church daily those who were being saved.</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2949926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031873"/>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1:18</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For the message of the cross is foolishness to those who are perishing, but to us who are being saved it is the power of God.</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8233300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1037967"/>
            <a:ext cx="8600302" cy="3877985"/>
          </a:xfrm>
          <a:prstGeom prst="rect">
            <a:avLst/>
          </a:prstGeom>
          <a:noFill/>
        </p:spPr>
        <p:txBody>
          <a:bodyPr wrap="square" rtlCol="0">
            <a:spAutoFit/>
          </a:bodyPr>
          <a:lstStyle/>
          <a:p>
            <a:pPr algn="ctr"/>
            <a:endParaRPr lang="en-US" sz="48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In New Covenant </a:t>
            </a:r>
          </a:p>
          <a:p>
            <a:pPr algn="ct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we practice two </a:t>
            </a:r>
            <a:r>
              <a:rPr lang="en-US" sz="66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ORDINANCES</a:t>
            </a: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a:t>
            </a:r>
          </a:p>
        </p:txBody>
      </p:sp>
    </p:spTree>
    <p:extLst>
      <p:ext uri="{BB962C8B-B14F-4D97-AF65-F5344CB8AC3E}">
        <p14:creationId xmlns:p14="http://schemas.microsoft.com/office/powerpoint/2010/main" val="18099630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1037967"/>
            <a:ext cx="8600302" cy="2862322"/>
          </a:xfrm>
          <a:prstGeom prst="rect">
            <a:avLst/>
          </a:prstGeom>
          <a:noFill/>
        </p:spPr>
        <p:txBody>
          <a:bodyPr wrap="square" rtlCol="0">
            <a:spAutoFit/>
          </a:bodyPr>
          <a:lstStyle/>
          <a:p>
            <a:pPr algn="ctr"/>
            <a:endParaRPr lang="en-US" sz="48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66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BAPTISM</a:t>
            </a: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 </a:t>
            </a:r>
          </a:p>
          <a:p>
            <a:pPr algn="ct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by immersion</a:t>
            </a:r>
          </a:p>
        </p:txBody>
      </p:sp>
    </p:spTree>
    <p:extLst>
      <p:ext uri="{BB962C8B-B14F-4D97-AF65-F5344CB8AC3E}">
        <p14:creationId xmlns:p14="http://schemas.microsoft.com/office/powerpoint/2010/main" val="34839188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1037967"/>
            <a:ext cx="8600302" cy="2862322"/>
          </a:xfrm>
          <a:prstGeom prst="rect">
            <a:avLst/>
          </a:prstGeom>
          <a:noFill/>
        </p:spPr>
        <p:txBody>
          <a:bodyPr wrap="square" rtlCol="0">
            <a:spAutoFit/>
          </a:bodyPr>
          <a:lstStyle/>
          <a:p>
            <a:pPr algn="ctr"/>
            <a:endParaRPr lang="en-US" sz="48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66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COMMUNION </a:t>
            </a:r>
          </a:p>
          <a:p>
            <a:pPr algn="ct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or the Lord’s supper</a:t>
            </a:r>
          </a:p>
        </p:txBody>
      </p:sp>
    </p:spTree>
    <p:extLst>
      <p:ext uri="{BB962C8B-B14F-4D97-AF65-F5344CB8AC3E}">
        <p14:creationId xmlns:p14="http://schemas.microsoft.com/office/powerpoint/2010/main" val="16612017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031873"/>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11:23</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For I received from the Lord that which I also delivered to you: that the Lord Jesus on the same night in which He was betrayed took bread;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3209144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031873"/>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11:24</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and when He had given thanks, He broke it and said, “Take, eat; this is My body which is broken for you; do this in remembrance of Me.”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8762122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770537"/>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11:25</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In the same manner He also took the cup after supper, saying, “This cup is the new covenant in My blood. </a:t>
            </a: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This do, as often as you drink it, in remembrance of Me.”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42611983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3293209"/>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11:26</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For as often as you eat this bread and drink this cup, you proclaim the Lord’s death till He comes.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9859969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031873"/>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11:27</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Therefore whoever eats this bread or drinks this cup of the Lord in an unworthy manner will be guilty of the body and blood of the Lord.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425951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71849" y="403654"/>
            <a:ext cx="8600302" cy="5109091"/>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Old Covenant v. New Covenant</a:t>
            </a:r>
          </a:p>
          <a:p>
            <a:pPr algn="ctr"/>
            <a:endParaRPr lang="en-US" sz="40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Old Covenant:</a:t>
            </a:r>
          </a:p>
          <a:p>
            <a:pPr algn="ctr"/>
            <a:r>
              <a:rPr lang="en-US" sz="5400" dirty="0" smtClean="0">
                <a:solidFill>
                  <a:schemeClr val="bg1"/>
                </a:solidFill>
                <a:effectLst>
                  <a:outerShdw blurRad="38100" dist="38100" dir="2700000" algn="tl">
                    <a:srgbClr val="000000">
                      <a:alpha val="43137"/>
                    </a:srgbClr>
                  </a:outerShdw>
                </a:effectLst>
                <a:latin typeface="Arial Narrow" panose="020B0606020202030204" pitchFamily="34" charset="0"/>
              </a:rPr>
              <a:t>brought conviction</a:t>
            </a:r>
          </a:p>
          <a:p>
            <a:pPr algn="ctr"/>
            <a:endParaRPr lang="en-US" dirty="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New Covenant:</a:t>
            </a:r>
          </a:p>
          <a:p>
            <a:pPr algn="ctr"/>
            <a:r>
              <a:rPr lang="en-US" sz="5400" dirty="0" smtClean="0">
                <a:solidFill>
                  <a:schemeClr val="bg1"/>
                </a:solidFill>
                <a:effectLst>
                  <a:outerShdw blurRad="38100" dist="38100" dir="2700000" algn="tl">
                    <a:srgbClr val="000000">
                      <a:alpha val="43137"/>
                    </a:srgbClr>
                  </a:outerShdw>
                </a:effectLst>
                <a:latin typeface="Arial Narrow" panose="020B0606020202030204" pitchFamily="34" charset="0"/>
              </a:rPr>
              <a:t>brings cleansing</a:t>
            </a:r>
            <a:endParaRPr lang="en-US" sz="4800"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920288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3293209"/>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11:28</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But let a man examine himself, and so let him eat of the bread and drink of the cup.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51222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031873"/>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11:29</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For he who eats and drinks in an unworthy manner eats and drinks judgment to himself, not discerning the Lord’s body.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6136984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2554545"/>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11:30</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For this reason many are weak and sick among you, and many sleep.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4925178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2554545"/>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11:31</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For if we would judge ourselves, </a:t>
            </a: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we would not be judged.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0164960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3293209"/>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11:32</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But when we are judged, we are chastened by the Lord, that we may not be condemned with the world.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6427004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3293209"/>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11:33</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Therefore, my brethren, when you come together to eat, wait for one another.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7277837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031873"/>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11:34</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But if anyone is hungry, let him eat at home, lest you come together for judgment. And the rest I will set in order when I come.</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6896976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770537"/>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Galatians 6:1</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Brethren, if a man is overtaken in any trespass, you who are spiritual restore such a one in a spirit of gentleness, considering yourself lest you also be tempted.</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9523442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10407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564027" y="2091708"/>
            <a:ext cx="2636109" cy="1015663"/>
          </a:xfrm>
          <a:prstGeom prst="rect">
            <a:avLst/>
          </a:prstGeom>
          <a:noFill/>
        </p:spPr>
        <p:txBody>
          <a:bodyPr wrap="square" rtlCol="0">
            <a:spAutoFit/>
          </a:bodyPr>
          <a:lstStyle/>
          <a:p>
            <a:pPr algn="ctr"/>
            <a:r>
              <a:rPr lang="en-US" sz="6000" dirty="0" smtClean="0">
                <a:solidFill>
                  <a:srgbClr val="3A2407"/>
                </a:solidFill>
                <a:latin typeface="Calisto MT" panose="02040603050505030304" pitchFamily="18" charset="0"/>
              </a:rPr>
              <a:t>New</a:t>
            </a:r>
            <a:endParaRPr lang="en-US" sz="8000" dirty="0">
              <a:solidFill>
                <a:srgbClr val="3A2407"/>
              </a:solidFill>
              <a:latin typeface="Calisto MT" panose="02040603050505030304" pitchFamily="18" charset="0"/>
            </a:endParaRPr>
          </a:p>
        </p:txBody>
      </p:sp>
      <p:sp>
        <p:nvSpPr>
          <p:cNvPr id="3" name="TextBox 2"/>
          <p:cNvSpPr txBox="1"/>
          <p:nvPr/>
        </p:nvSpPr>
        <p:spPr>
          <a:xfrm>
            <a:off x="1283043" y="2439710"/>
            <a:ext cx="6437870" cy="1569660"/>
          </a:xfrm>
          <a:prstGeom prst="rect">
            <a:avLst/>
          </a:prstGeom>
          <a:noFill/>
        </p:spPr>
        <p:txBody>
          <a:bodyPr wrap="square" rtlCol="0">
            <a:spAutoFit/>
          </a:bodyPr>
          <a:lstStyle/>
          <a:p>
            <a:pPr algn="ctr"/>
            <a:r>
              <a:rPr lang="en-US" sz="9600" dirty="0" smtClean="0">
                <a:solidFill>
                  <a:srgbClr val="3A2407"/>
                </a:solidFill>
                <a:latin typeface="Calisto MT" panose="02040603050505030304" pitchFamily="18" charset="0"/>
              </a:rPr>
              <a:t>Covenant</a:t>
            </a:r>
            <a:endParaRPr lang="en-US" sz="9600" dirty="0">
              <a:solidFill>
                <a:srgbClr val="3A2407"/>
              </a:solidFill>
              <a:latin typeface="Calisto MT" panose="02040603050505030304" pitchFamily="18" charset="0"/>
            </a:endParaRPr>
          </a:p>
        </p:txBody>
      </p:sp>
      <p:sp>
        <p:nvSpPr>
          <p:cNvPr id="4" name="TextBox 3"/>
          <p:cNvSpPr txBox="1"/>
          <p:nvPr/>
        </p:nvSpPr>
        <p:spPr>
          <a:xfrm>
            <a:off x="2631989" y="3587931"/>
            <a:ext cx="2154195" cy="769441"/>
          </a:xfrm>
          <a:prstGeom prst="rect">
            <a:avLst/>
          </a:prstGeom>
          <a:noFill/>
        </p:spPr>
        <p:txBody>
          <a:bodyPr wrap="square" rtlCol="0">
            <a:spAutoFit/>
          </a:bodyPr>
          <a:lstStyle/>
          <a:p>
            <a:pPr algn="ctr"/>
            <a:r>
              <a:rPr lang="en-US" sz="4400" dirty="0" smtClean="0">
                <a:solidFill>
                  <a:srgbClr val="3A2407"/>
                </a:solidFill>
                <a:latin typeface="Calisto MT" panose="02040603050505030304" pitchFamily="18" charset="0"/>
              </a:rPr>
              <a:t>in the</a:t>
            </a:r>
            <a:endParaRPr lang="en-US" sz="6000" dirty="0">
              <a:solidFill>
                <a:srgbClr val="3A2407"/>
              </a:solidFill>
              <a:latin typeface="Calisto MT" panose="02040603050505030304" pitchFamily="18" charset="0"/>
            </a:endParaRPr>
          </a:p>
        </p:txBody>
      </p:sp>
      <p:sp>
        <p:nvSpPr>
          <p:cNvPr id="5" name="TextBox 4"/>
          <p:cNvSpPr txBox="1"/>
          <p:nvPr/>
        </p:nvSpPr>
        <p:spPr>
          <a:xfrm>
            <a:off x="4197178" y="3521652"/>
            <a:ext cx="3719384" cy="1323439"/>
          </a:xfrm>
          <a:prstGeom prst="rect">
            <a:avLst/>
          </a:prstGeom>
          <a:noFill/>
        </p:spPr>
        <p:txBody>
          <a:bodyPr wrap="square" rtlCol="0">
            <a:spAutoFit/>
          </a:bodyPr>
          <a:lstStyle/>
          <a:p>
            <a:pPr algn="ctr"/>
            <a:r>
              <a:rPr lang="en-US" sz="8000" dirty="0" smtClean="0">
                <a:solidFill>
                  <a:srgbClr val="3A2407"/>
                </a:solidFill>
                <a:latin typeface="Calisto MT" panose="02040603050505030304" pitchFamily="18" charset="0"/>
              </a:rPr>
              <a:t>Church</a:t>
            </a:r>
            <a:endParaRPr lang="en-US" sz="8000" dirty="0">
              <a:solidFill>
                <a:srgbClr val="3A2407"/>
              </a:solidFill>
              <a:latin typeface="Calisto MT" panose="02040603050505030304" pitchFamily="18" charset="0"/>
            </a:endParaRPr>
          </a:p>
        </p:txBody>
      </p:sp>
    </p:spTree>
    <p:extLst>
      <p:ext uri="{BB962C8B-B14F-4D97-AF65-F5344CB8AC3E}">
        <p14:creationId xmlns:p14="http://schemas.microsoft.com/office/powerpoint/2010/main" val="1615337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71849" y="403654"/>
            <a:ext cx="8600302" cy="5109091"/>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Old Covenant v. New Covenant</a:t>
            </a:r>
          </a:p>
          <a:p>
            <a:pPr algn="ctr"/>
            <a:endParaRPr lang="en-US" sz="40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Old Covenant:</a:t>
            </a:r>
          </a:p>
          <a:p>
            <a:pPr algn="ctr"/>
            <a:r>
              <a:rPr lang="en-US" sz="5400" dirty="0" smtClean="0">
                <a:solidFill>
                  <a:schemeClr val="bg1"/>
                </a:solidFill>
                <a:effectLst>
                  <a:outerShdw blurRad="38100" dist="38100" dir="2700000" algn="tl">
                    <a:srgbClr val="000000">
                      <a:alpha val="43137"/>
                    </a:srgbClr>
                  </a:outerShdw>
                </a:effectLst>
                <a:latin typeface="Arial Narrow" panose="020B0606020202030204" pitchFamily="34" charset="0"/>
              </a:rPr>
              <a:t>corrupt heart that resists God</a:t>
            </a:r>
          </a:p>
          <a:p>
            <a:pPr algn="ctr"/>
            <a:endParaRPr lang="en-US" dirty="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New Covenant:</a:t>
            </a:r>
          </a:p>
          <a:p>
            <a:pPr algn="ctr"/>
            <a:r>
              <a:rPr lang="en-US" sz="5400" dirty="0" smtClean="0">
                <a:solidFill>
                  <a:schemeClr val="bg1"/>
                </a:solidFill>
                <a:effectLst>
                  <a:outerShdw blurRad="38100" dist="38100" dir="2700000" algn="tl">
                    <a:srgbClr val="000000">
                      <a:alpha val="43137"/>
                    </a:srgbClr>
                  </a:outerShdw>
                </a:effectLst>
                <a:latin typeface="Arial Narrow" panose="020B0606020202030204" pitchFamily="34" charset="0"/>
              </a:rPr>
              <a:t>new heart; responsive to God</a:t>
            </a:r>
            <a:endParaRPr lang="en-US" sz="4800"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545897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71849" y="403654"/>
            <a:ext cx="8600302" cy="5109091"/>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Old Covenant v. New Covenant</a:t>
            </a:r>
          </a:p>
          <a:p>
            <a:pPr algn="ctr"/>
            <a:endParaRPr lang="en-US" sz="40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Old Covenant:</a:t>
            </a:r>
          </a:p>
          <a:p>
            <a:pPr algn="ctr"/>
            <a:r>
              <a:rPr lang="en-US" sz="5400" dirty="0" smtClean="0">
                <a:solidFill>
                  <a:schemeClr val="bg1"/>
                </a:solidFill>
                <a:effectLst>
                  <a:outerShdw blurRad="38100" dist="38100" dir="2700000" algn="tl">
                    <a:srgbClr val="000000">
                      <a:alpha val="43137"/>
                    </a:srgbClr>
                  </a:outerShdw>
                </a:effectLst>
                <a:latin typeface="Arial Narrow" panose="020B0606020202030204" pitchFamily="34" charset="0"/>
              </a:rPr>
              <a:t>gave laws with no power to follow</a:t>
            </a:r>
          </a:p>
          <a:p>
            <a:pPr algn="ctr"/>
            <a:endParaRPr lang="en-US" dirty="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New Covenant:</a:t>
            </a:r>
          </a:p>
          <a:p>
            <a:pPr algn="ctr"/>
            <a:r>
              <a:rPr lang="en-US" sz="5400" dirty="0" smtClean="0">
                <a:solidFill>
                  <a:schemeClr val="bg1"/>
                </a:solidFill>
                <a:effectLst>
                  <a:outerShdw blurRad="38100" dist="38100" dir="2700000" algn="tl">
                    <a:srgbClr val="000000">
                      <a:alpha val="43137"/>
                    </a:srgbClr>
                  </a:outerShdw>
                </a:effectLst>
                <a:latin typeface="Arial Narrow" panose="020B0606020202030204" pitchFamily="34" charset="0"/>
              </a:rPr>
              <a:t>gives Holy Spirit Who empowers</a:t>
            </a:r>
            <a:endParaRPr lang="en-US" sz="4800"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321854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1037967"/>
            <a:ext cx="8600302" cy="3877985"/>
          </a:xfrm>
          <a:prstGeom prst="rect">
            <a:avLst/>
          </a:prstGeom>
          <a:noFill/>
        </p:spPr>
        <p:txBody>
          <a:bodyPr wrap="square" rtlCol="0">
            <a:spAutoFit/>
          </a:bodyPr>
          <a:lstStyle/>
          <a:p>
            <a:pPr algn="ctr"/>
            <a:endParaRPr lang="en-US" sz="48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In the New Covenant </a:t>
            </a:r>
          </a:p>
          <a:p>
            <a:pPr algn="ct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we have </a:t>
            </a:r>
            <a:r>
              <a:rPr lang="en-US" sz="66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PROMISES</a:t>
            </a: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 </a:t>
            </a:r>
          </a:p>
          <a:p>
            <a:pPr algn="ctr"/>
            <a:r>
              <a:rPr lang="en-US" sz="6600" b="1" dirty="0" smtClean="0">
                <a:solidFill>
                  <a:schemeClr val="bg1"/>
                </a:solidFill>
                <a:effectLst>
                  <a:outerShdw blurRad="38100" dist="38100" dir="2700000" algn="tl">
                    <a:srgbClr val="000000">
                      <a:alpha val="43137"/>
                    </a:srgbClr>
                  </a:outerShdw>
                </a:effectLst>
                <a:latin typeface="Arial Narrow" panose="020B0606020202030204" pitchFamily="34" charset="0"/>
              </a:rPr>
              <a:t>to enjoy.</a:t>
            </a:r>
          </a:p>
        </p:txBody>
      </p:sp>
    </p:spTree>
    <p:extLst>
      <p:ext uri="{BB962C8B-B14F-4D97-AF65-F5344CB8AC3E}">
        <p14:creationId xmlns:p14="http://schemas.microsoft.com/office/powerpoint/2010/main" val="503944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4770537"/>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2 Peter 1:3</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as His divine power has given to us all things that pertain to life and godliness, through the knowledge of Him who called us by glory and virtue,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89935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6247864"/>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2 Peter 1:4</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by which have been given to us exceedingly great and precious promises, that through these you may be partakers of the divine nature, having escaped the corruption that is in the world </a:t>
            </a: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through lust.</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26407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6562" y="205946"/>
            <a:ext cx="8542638" cy="2554545"/>
          </a:xfrm>
          <a:prstGeom prst="rect">
            <a:avLst/>
          </a:prstGeom>
          <a:noFill/>
        </p:spPr>
        <p:txBody>
          <a:bodyPr wrap="square" rtlCol="0">
            <a:spAutoFit/>
          </a:bodyPr>
          <a:lstStyle/>
          <a:p>
            <a:pPr algn="ctr"/>
            <a:r>
              <a:rPr lang="en-US" sz="48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1 Corinthians 6:14</a:t>
            </a:r>
          </a:p>
          <a:p>
            <a:pPr algn="ctr"/>
            <a:endParaRPr lang="en-US" sz="1600"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dirty="0" smtClean="0">
                <a:solidFill>
                  <a:schemeClr val="bg1"/>
                </a:solidFill>
                <a:effectLst>
                  <a:outerShdw blurRad="38100" dist="38100" dir="2700000" algn="tl">
                    <a:srgbClr val="000000">
                      <a:alpha val="43137"/>
                    </a:srgbClr>
                  </a:outerShdw>
                </a:effectLst>
                <a:latin typeface="Arial Narrow" panose="020B0606020202030204" pitchFamily="34" charset="0"/>
              </a:rPr>
              <a:t>And God both raised up the Lord and will also raise us up by His power. </a:t>
            </a:r>
            <a:endParaRPr lang="en-US" sz="4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806251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TotalTime>
  <Words>882</Words>
  <Application>Microsoft Office PowerPoint</Application>
  <PresentationFormat>On-screen Show (4:3)</PresentationFormat>
  <Paragraphs>136</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Arial Narrow</vt:lpstr>
      <vt:lpstr>Calibri</vt:lpstr>
      <vt:lpstr>Calibri Light</vt:lpstr>
      <vt:lpstr>Calisto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6</cp:revision>
  <dcterms:created xsi:type="dcterms:W3CDTF">2018-09-21T15:03:11Z</dcterms:created>
  <dcterms:modified xsi:type="dcterms:W3CDTF">2018-09-21T15:58:29Z</dcterms:modified>
</cp:coreProperties>
</file>