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58" r:id="rId4"/>
    <p:sldId id="260" r:id="rId5"/>
    <p:sldId id="261" r:id="rId6"/>
    <p:sldId id="262"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405E"/>
    <a:srgbClr val="403149"/>
    <a:srgbClr val="624A70"/>
    <a:srgbClr val="B6779E"/>
    <a:srgbClr val="FE756D"/>
    <a:srgbClr val="D7D3C7"/>
    <a:srgbClr val="E27F9E"/>
    <a:srgbClr val="97C5DA"/>
    <a:srgbClr val="A8C9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AAB62A-B675-4A4A-B26A-B7C4DBC43608}"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CB312-980F-4BC7-AAC8-1E991593D81D}" type="slidenum">
              <a:rPr lang="en-US" smtClean="0"/>
              <a:t>‹#›</a:t>
            </a:fld>
            <a:endParaRPr lang="en-US"/>
          </a:p>
        </p:txBody>
      </p:sp>
    </p:spTree>
    <p:extLst>
      <p:ext uri="{BB962C8B-B14F-4D97-AF65-F5344CB8AC3E}">
        <p14:creationId xmlns:p14="http://schemas.microsoft.com/office/powerpoint/2010/main" val="4233679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AAB62A-B675-4A4A-B26A-B7C4DBC43608}"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CB312-980F-4BC7-AAC8-1E991593D81D}" type="slidenum">
              <a:rPr lang="en-US" smtClean="0"/>
              <a:t>‹#›</a:t>
            </a:fld>
            <a:endParaRPr lang="en-US"/>
          </a:p>
        </p:txBody>
      </p:sp>
    </p:spTree>
    <p:extLst>
      <p:ext uri="{BB962C8B-B14F-4D97-AF65-F5344CB8AC3E}">
        <p14:creationId xmlns:p14="http://schemas.microsoft.com/office/powerpoint/2010/main" val="3829484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AAB62A-B675-4A4A-B26A-B7C4DBC43608}"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CB312-980F-4BC7-AAC8-1E991593D81D}" type="slidenum">
              <a:rPr lang="en-US" smtClean="0"/>
              <a:t>‹#›</a:t>
            </a:fld>
            <a:endParaRPr lang="en-US"/>
          </a:p>
        </p:txBody>
      </p:sp>
    </p:spTree>
    <p:extLst>
      <p:ext uri="{BB962C8B-B14F-4D97-AF65-F5344CB8AC3E}">
        <p14:creationId xmlns:p14="http://schemas.microsoft.com/office/powerpoint/2010/main" val="1547804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AAB62A-B675-4A4A-B26A-B7C4DBC43608}"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CB312-980F-4BC7-AAC8-1E991593D81D}" type="slidenum">
              <a:rPr lang="en-US" smtClean="0"/>
              <a:t>‹#›</a:t>
            </a:fld>
            <a:endParaRPr lang="en-US"/>
          </a:p>
        </p:txBody>
      </p:sp>
    </p:spTree>
    <p:extLst>
      <p:ext uri="{BB962C8B-B14F-4D97-AF65-F5344CB8AC3E}">
        <p14:creationId xmlns:p14="http://schemas.microsoft.com/office/powerpoint/2010/main" val="1448782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AAB62A-B675-4A4A-B26A-B7C4DBC43608}"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CB312-980F-4BC7-AAC8-1E991593D81D}" type="slidenum">
              <a:rPr lang="en-US" smtClean="0"/>
              <a:t>‹#›</a:t>
            </a:fld>
            <a:endParaRPr lang="en-US"/>
          </a:p>
        </p:txBody>
      </p:sp>
    </p:spTree>
    <p:extLst>
      <p:ext uri="{BB962C8B-B14F-4D97-AF65-F5344CB8AC3E}">
        <p14:creationId xmlns:p14="http://schemas.microsoft.com/office/powerpoint/2010/main" val="860874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AAB62A-B675-4A4A-B26A-B7C4DBC43608}"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CB312-980F-4BC7-AAC8-1E991593D81D}" type="slidenum">
              <a:rPr lang="en-US" smtClean="0"/>
              <a:t>‹#›</a:t>
            </a:fld>
            <a:endParaRPr lang="en-US"/>
          </a:p>
        </p:txBody>
      </p:sp>
    </p:spTree>
    <p:extLst>
      <p:ext uri="{BB962C8B-B14F-4D97-AF65-F5344CB8AC3E}">
        <p14:creationId xmlns:p14="http://schemas.microsoft.com/office/powerpoint/2010/main" val="326911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AAB62A-B675-4A4A-B26A-B7C4DBC43608}" type="datetimeFigureOut">
              <a:rPr lang="en-US" smtClean="0"/>
              <a:t>8/23/2018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CB312-980F-4BC7-AAC8-1E991593D81D}" type="slidenum">
              <a:rPr lang="en-US" smtClean="0"/>
              <a:t>‹#›</a:t>
            </a:fld>
            <a:endParaRPr lang="en-US"/>
          </a:p>
        </p:txBody>
      </p:sp>
    </p:spTree>
    <p:extLst>
      <p:ext uri="{BB962C8B-B14F-4D97-AF65-F5344CB8AC3E}">
        <p14:creationId xmlns:p14="http://schemas.microsoft.com/office/powerpoint/2010/main" val="3810760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AAB62A-B675-4A4A-B26A-B7C4DBC43608}" type="datetimeFigureOut">
              <a:rPr lang="en-US" smtClean="0"/>
              <a:t>8/23/2018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CB312-980F-4BC7-AAC8-1E991593D81D}" type="slidenum">
              <a:rPr lang="en-US" smtClean="0"/>
              <a:t>‹#›</a:t>
            </a:fld>
            <a:endParaRPr lang="en-US"/>
          </a:p>
        </p:txBody>
      </p:sp>
    </p:spTree>
    <p:extLst>
      <p:ext uri="{BB962C8B-B14F-4D97-AF65-F5344CB8AC3E}">
        <p14:creationId xmlns:p14="http://schemas.microsoft.com/office/powerpoint/2010/main" val="2460563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AB62A-B675-4A4A-B26A-B7C4DBC43608}" type="datetimeFigureOut">
              <a:rPr lang="en-US" smtClean="0"/>
              <a:t>8/23/2018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CB312-980F-4BC7-AAC8-1E991593D81D}" type="slidenum">
              <a:rPr lang="en-US" smtClean="0"/>
              <a:t>‹#›</a:t>
            </a:fld>
            <a:endParaRPr lang="en-US"/>
          </a:p>
        </p:txBody>
      </p:sp>
    </p:spTree>
    <p:extLst>
      <p:ext uri="{BB962C8B-B14F-4D97-AF65-F5344CB8AC3E}">
        <p14:creationId xmlns:p14="http://schemas.microsoft.com/office/powerpoint/2010/main" val="2502508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AAB62A-B675-4A4A-B26A-B7C4DBC43608}"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CB312-980F-4BC7-AAC8-1E991593D81D}" type="slidenum">
              <a:rPr lang="en-US" smtClean="0"/>
              <a:t>‹#›</a:t>
            </a:fld>
            <a:endParaRPr lang="en-US"/>
          </a:p>
        </p:txBody>
      </p:sp>
    </p:spTree>
    <p:extLst>
      <p:ext uri="{BB962C8B-B14F-4D97-AF65-F5344CB8AC3E}">
        <p14:creationId xmlns:p14="http://schemas.microsoft.com/office/powerpoint/2010/main" val="3659347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AAB62A-B675-4A4A-B26A-B7C4DBC43608}"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CB312-980F-4BC7-AAC8-1E991593D81D}" type="slidenum">
              <a:rPr lang="en-US" smtClean="0"/>
              <a:t>‹#›</a:t>
            </a:fld>
            <a:endParaRPr lang="en-US"/>
          </a:p>
        </p:txBody>
      </p:sp>
    </p:spTree>
    <p:extLst>
      <p:ext uri="{BB962C8B-B14F-4D97-AF65-F5344CB8AC3E}">
        <p14:creationId xmlns:p14="http://schemas.microsoft.com/office/powerpoint/2010/main" val="1873118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AB62A-B675-4A4A-B26A-B7C4DBC43608}" type="datetimeFigureOut">
              <a:rPr lang="en-US" smtClean="0"/>
              <a:t>8/23/2018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CB312-980F-4BC7-AAC8-1E991593D81D}" type="slidenum">
              <a:rPr lang="en-US" smtClean="0"/>
              <a:t>‹#›</a:t>
            </a:fld>
            <a:endParaRPr lang="en-US"/>
          </a:p>
        </p:txBody>
      </p:sp>
    </p:spTree>
    <p:extLst>
      <p:ext uri="{BB962C8B-B14F-4D97-AF65-F5344CB8AC3E}">
        <p14:creationId xmlns:p14="http://schemas.microsoft.com/office/powerpoint/2010/main" val="2801200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997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3405E"/>
        </a:solidFill>
        <a:effectLst/>
      </p:bgPr>
    </p:bg>
    <p:spTree>
      <p:nvGrpSpPr>
        <p:cNvPr id="1" name=""/>
        <p:cNvGrpSpPr/>
        <p:nvPr/>
      </p:nvGrpSpPr>
      <p:grpSpPr>
        <a:xfrm>
          <a:off x="0" y="0"/>
          <a:ext cx="0" cy="0"/>
          <a:chOff x="0" y="0"/>
          <a:chExt cx="0" cy="0"/>
        </a:xfrm>
      </p:grpSpPr>
      <p:sp>
        <p:nvSpPr>
          <p:cNvPr id="2" name="TextBox 1"/>
          <p:cNvSpPr txBox="1"/>
          <p:nvPr/>
        </p:nvSpPr>
        <p:spPr>
          <a:xfrm>
            <a:off x="197707" y="271848"/>
            <a:ext cx="8781536" cy="4431983"/>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John 9:19</a:t>
            </a:r>
          </a:p>
          <a:p>
            <a:pPr algn="ctr"/>
            <a:endParaRPr lang="en-US" sz="1200" b="1" dirty="0">
              <a:solidFill>
                <a:srgbClr val="FE756D"/>
              </a:solidFill>
              <a:latin typeface="Gill Sans MT" panose="020B0502020104020203" pitchFamily="34" charset="0"/>
            </a:endParaRPr>
          </a:p>
          <a:p>
            <a:pPr algn="ctr"/>
            <a:r>
              <a:rPr lang="en-US" sz="5400" dirty="0">
                <a:solidFill>
                  <a:schemeClr val="bg1"/>
                </a:solidFill>
                <a:latin typeface="Gill Sans MT" panose="020B0502020104020203" pitchFamily="34" charset="0"/>
              </a:rPr>
              <a:t>And they asked them, saying, “Is this your son, who you say was born blind? How then does he now see?” </a:t>
            </a:r>
            <a:endParaRPr lang="en-US" sz="5400" b="1" dirty="0">
              <a:solidFill>
                <a:srgbClr val="FE756D"/>
              </a:solidFill>
              <a:latin typeface="Gill Sans MT" panose="020B0502020104020203" pitchFamily="34" charset="0"/>
            </a:endParaRPr>
          </a:p>
        </p:txBody>
      </p:sp>
    </p:spTree>
    <p:extLst>
      <p:ext uri="{BB962C8B-B14F-4D97-AF65-F5344CB8AC3E}">
        <p14:creationId xmlns:p14="http://schemas.microsoft.com/office/powerpoint/2010/main" val="1388616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3405E"/>
        </a:solidFill>
        <a:effectLst/>
      </p:bgPr>
    </p:bg>
    <p:spTree>
      <p:nvGrpSpPr>
        <p:cNvPr id="1" name=""/>
        <p:cNvGrpSpPr/>
        <p:nvPr/>
      </p:nvGrpSpPr>
      <p:grpSpPr>
        <a:xfrm>
          <a:off x="0" y="0"/>
          <a:ext cx="0" cy="0"/>
          <a:chOff x="0" y="0"/>
          <a:chExt cx="0" cy="0"/>
        </a:xfrm>
      </p:grpSpPr>
      <p:sp>
        <p:nvSpPr>
          <p:cNvPr id="2" name="TextBox 1"/>
          <p:cNvSpPr txBox="1"/>
          <p:nvPr/>
        </p:nvSpPr>
        <p:spPr>
          <a:xfrm>
            <a:off x="197707" y="271848"/>
            <a:ext cx="8781536" cy="4431983"/>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John 9:20</a:t>
            </a:r>
          </a:p>
          <a:p>
            <a:pPr algn="ctr"/>
            <a:endParaRPr lang="en-US" sz="1200" b="1" dirty="0">
              <a:solidFill>
                <a:srgbClr val="FE756D"/>
              </a:solidFill>
              <a:latin typeface="Gill Sans MT" panose="020B0502020104020203" pitchFamily="34" charset="0"/>
            </a:endParaRPr>
          </a:p>
          <a:p>
            <a:pPr algn="ctr"/>
            <a:r>
              <a:rPr lang="en-US" sz="5400" dirty="0">
                <a:solidFill>
                  <a:schemeClr val="bg1"/>
                </a:solidFill>
                <a:latin typeface="Gill Sans MT" panose="020B0502020104020203" pitchFamily="34" charset="0"/>
              </a:rPr>
              <a:t>His parents answered them and said, “We know that this </a:t>
            </a:r>
            <a:endParaRPr lang="en-US" sz="5400" dirty="0" smtClean="0">
              <a:solidFill>
                <a:schemeClr val="bg1"/>
              </a:solidFill>
              <a:latin typeface="Gill Sans MT" panose="020B0502020104020203" pitchFamily="34" charset="0"/>
            </a:endParaRPr>
          </a:p>
          <a:p>
            <a:pPr algn="ctr"/>
            <a:r>
              <a:rPr lang="en-US" sz="5400" dirty="0" smtClean="0">
                <a:solidFill>
                  <a:schemeClr val="bg1"/>
                </a:solidFill>
                <a:latin typeface="Gill Sans MT" panose="020B0502020104020203" pitchFamily="34" charset="0"/>
              </a:rPr>
              <a:t>is </a:t>
            </a:r>
            <a:r>
              <a:rPr lang="en-US" sz="5400" dirty="0">
                <a:solidFill>
                  <a:schemeClr val="bg1"/>
                </a:solidFill>
                <a:latin typeface="Gill Sans MT" panose="020B0502020104020203" pitchFamily="34" charset="0"/>
              </a:rPr>
              <a:t>our son, and that he was </a:t>
            </a:r>
            <a:endParaRPr lang="en-US" sz="5400" dirty="0" smtClean="0">
              <a:solidFill>
                <a:schemeClr val="bg1"/>
              </a:solidFill>
              <a:latin typeface="Gill Sans MT" panose="020B0502020104020203" pitchFamily="34" charset="0"/>
            </a:endParaRPr>
          </a:p>
          <a:p>
            <a:pPr algn="ctr"/>
            <a:r>
              <a:rPr lang="en-US" sz="5400" dirty="0" smtClean="0">
                <a:solidFill>
                  <a:schemeClr val="bg1"/>
                </a:solidFill>
                <a:latin typeface="Gill Sans MT" panose="020B0502020104020203" pitchFamily="34" charset="0"/>
              </a:rPr>
              <a:t>born </a:t>
            </a:r>
            <a:r>
              <a:rPr lang="en-US" sz="5400" dirty="0">
                <a:solidFill>
                  <a:schemeClr val="bg1"/>
                </a:solidFill>
                <a:latin typeface="Gill Sans MT" panose="020B0502020104020203" pitchFamily="34" charset="0"/>
              </a:rPr>
              <a:t>blind; </a:t>
            </a:r>
            <a:endParaRPr lang="en-US" sz="5400" b="1" dirty="0">
              <a:solidFill>
                <a:srgbClr val="FE756D"/>
              </a:solidFill>
              <a:latin typeface="Gill Sans MT" panose="020B0502020104020203" pitchFamily="34" charset="0"/>
            </a:endParaRPr>
          </a:p>
        </p:txBody>
      </p:sp>
    </p:spTree>
    <p:extLst>
      <p:ext uri="{BB962C8B-B14F-4D97-AF65-F5344CB8AC3E}">
        <p14:creationId xmlns:p14="http://schemas.microsoft.com/office/powerpoint/2010/main" val="498928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3405E"/>
        </a:solidFill>
        <a:effectLst/>
      </p:bgPr>
    </p:bg>
    <p:spTree>
      <p:nvGrpSpPr>
        <p:cNvPr id="1" name=""/>
        <p:cNvGrpSpPr/>
        <p:nvPr/>
      </p:nvGrpSpPr>
      <p:grpSpPr>
        <a:xfrm>
          <a:off x="0" y="0"/>
          <a:ext cx="0" cy="0"/>
          <a:chOff x="0" y="0"/>
          <a:chExt cx="0" cy="0"/>
        </a:xfrm>
      </p:grpSpPr>
      <p:sp>
        <p:nvSpPr>
          <p:cNvPr id="2" name="TextBox 1"/>
          <p:cNvSpPr txBox="1"/>
          <p:nvPr/>
        </p:nvSpPr>
        <p:spPr>
          <a:xfrm>
            <a:off x="197707" y="271848"/>
            <a:ext cx="8781536" cy="5262979"/>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John 9:21</a:t>
            </a:r>
          </a:p>
          <a:p>
            <a:pPr algn="ctr"/>
            <a:endParaRPr lang="en-US" sz="1200" b="1" dirty="0">
              <a:solidFill>
                <a:srgbClr val="FE756D"/>
              </a:solidFill>
              <a:latin typeface="Gill Sans MT" panose="020B0502020104020203" pitchFamily="34" charset="0"/>
            </a:endParaRPr>
          </a:p>
          <a:p>
            <a:pPr algn="ctr"/>
            <a:r>
              <a:rPr lang="en-US" sz="5400" dirty="0">
                <a:solidFill>
                  <a:schemeClr val="bg1"/>
                </a:solidFill>
                <a:latin typeface="Gill Sans MT" panose="020B0502020104020203" pitchFamily="34" charset="0"/>
              </a:rPr>
              <a:t>but by what means he now sees we do not know, or who opened his eyes we do not know. He is of age; ask him. </a:t>
            </a:r>
            <a:endParaRPr lang="en-US" sz="5400" dirty="0" smtClean="0">
              <a:solidFill>
                <a:schemeClr val="bg1"/>
              </a:solidFill>
              <a:latin typeface="Gill Sans MT" panose="020B0502020104020203" pitchFamily="34" charset="0"/>
            </a:endParaRPr>
          </a:p>
          <a:p>
            <a:pPr algn="ctr"/>
            <a:r>
              <a:rPr lang="en-US" sz="5400" dirty="0" smtClean="0">
                <a:solidFill>
                  <a:schemeClr val="bg1"/>
                </a:solidFill>
                <a:latin typeface="Gill Sans MT" panose="020B0502020104020203" pitchFamily="34" charset="0"/>
              </a:rPr>
              <a:t>He </a:t>
            </a:r>
            <a:r>
              <a:rPr lang="en-US" sz="5400" dirty="0">
                <a:solidFill>
                  <a:schemeClr val="bg1"/>
                </a:solidFill>
                <a:latin typeface="Gill Sans MT" panose="020B0502020104020203" pitchFamily="34" charset="0"/>
              </a:rPr>
              <a:t>will speak for himself.” </a:t>
            </a:r>
            <a:endParaRPr lang="en-US" sz="5400" b="1" dirty="0">
              <a:solidFill>
                <a:srgbClr val="FE756D"/>
              </a:solidFill>
              <a:latin typeface="Gill Sans MT" panose="020B0502020104020203" pitchFamily="34" charset="0"/>
            </a:endParaRPr>
          </a:p>
        </p:txBody>
      </p:sp>
    </p:spTree>
    <p:extLst>
      <p:ext uri="{BB962C8B-B14F-4D97-AF65-F5344CB8AC3E}">
        <p14:creationId xmlns:p14="http://schemas.microsoft.com/office/powerpoint/2010/main" val="2370988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3405E"/>
        </a:solidFill>
        <a:effectLst/>
      </p:bgPr>
    </p:bg>
    <p:spTree>
      <p:nvGrpSpPr>
        <p:cNvPr id="1" name=""/>
        <p:cNvGrpSpPr/>
        <p:nvPr/>
      </p:nvGrpSpPr>
      <p:grpSpPr>
        <a:xfrm>
          <a:off x="0" y="0"/>
          <a:ext cx="0" cy="0"/>
          <a:chOff x="0" y="0"/>
          <a:chExt cx="0" cy="0"/>
        </a:xfrm>
      </p:grpSpPr>
      <p:sp>
        <p:nvSpPr>
          <p:cNvPr id="2" name="TextBox 1"/>
          <p:cNvSpPr txBox="1"/>
          <p:nvPr/>
        </p:nvSpPr>
        <p:spPr>
          <a:xfrm>
            <a:off x="197707" y="271848"/>
            <a:ext cx="8781536" cy="5724644"/>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John 9:22</a:t>
            </a:r>
          </a:p>
          <a:p>
            <a:pPr algn="ctr"/>
            <a:endParaRPr lang="en-US" sz="1200" b="1" dirty="0">
              <a:solidFill>
                <a:srgbClr val="FE756D"/>
              </a:solidFill>
              <a:latin typeface="Gill Sans MT" panose="020B0502020104020203" pitchFamily="34" charset="0"/>
            </a:endParaRPr>
          </a:p>
          <a:p>
            <a:pPr algn="ctr"/>
            <a:r>
              <a:rPr lang="en-US" sz="5000" dirty="0">
                <a:solidFill>
                  <a:schemeClr val="bg1"/>
                </a:solidFill>
                <a:latin typeface="Gill Sans MT" panose="020B0502020104020203" pitchFamily="34" charset="0"/>
              </a:rPr>
              <a:t>His parents said these things because they feared the Jews, for the Jews had agreed already that if anyone confessed that He was Christ, he would be put out of the synagogue. </a:t>
            </a:r>
            <a:endParaRPr lang="en-US" sz="5000" b="1" dirty="0">
              <a:solidFill>
                <a:srgbClr val="FE756D"/>
              </a:solidFill>
              <a:latin typeface="Gill Sans MT" panose="020B0502020104020203" pitchFamily="34" charset="0"/>
            </a:endParaRPr>
          </a:p>
        </p:txBody>
      </p:sp>
    </p:spTree>
    <p:extLst>
      <p:ext uri="{BB962C8B-B14F-4D97-AF65-F5344CB8AC3E}">
        <p14:creationId xmlns:p14="http://schemas.microsoft.com/office/powerpoint/2010/main" val="3256281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3405E"/>
        </a:solidFill>
        <a:effectLst/>
      </p:bgPr>
    </p:bg>
    <p:spTree>
      <p:nvGrpSpPr>
        <p:cNvPr id="1" name=""/>
        <p:cNvGrpSpPr/>
        <p:nvPr/>
      </p:nvGrpSpPr>
      <p:grpSpPr>
        <a:xfrm>
          <a:off x="0" y="0"/>
          <a:ext cx="0" cy="0"/>
          <a:chOff x="0" y="0"/>
          <a:chExt cx="0" cy="0"/>
        </a:xfrm>
      </p:grpSpPr>
      <p:sp>
        <p:nvSpPr>
          <p:cNvPr id="2" name="TextBox 1"/>
          <p:cNvSpPr txBox="1"/>
          <p:nvPr/>
        </p:nvSpPr>
        <p:spPr>
          <a:xfrm>
            <a:off x="197707" y="271848"/>
            <a:ext cx="8781536" cy="2769989"/>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John 9:23</a:t>
            </a:r>
          </a:p>
          <a:p>
            <a:pPr algn="ctr"/>
            <a:endParaRPr lang="en-US" sz="1200" b="1" dirty="0">
              <a:solidFill>
                <a:srgbClr val="FE756D"/>
              </a:solidFill>
              <a:latin typeface="Gill Sans MT" panose="020B0502020104020203" pitchFamily="34" charset="0"/>
            </a:endParaRPr>
          </a:p>
          <a:p>
            <a:pPr algn="ctr"/>
            <a:r>
              <a:rPr lang="en-US" sz="5400" dirty="0">
                <a:solidFill>
                  <a:schemeClr val="bg1"/>
                </a:solidFill>
                <a:latin typeface="Gill Sans MT" panose="020B0502020104020203" pitchFamily="34" charset="0"/>
              </a:rPr>
              <a:t>Therefore his parents said, </a:t>
            </a:r>
            <a:endParaRPr lang="en-US" sz="5400" dirty="0" smtClean="0">
              <a:solidFill>
                <a:schemeClr val="bg1"/>
              </a:solidFill>
              <a:latin typeface="Gill Sans MT" panose="020B0502020104020203" pitchFamily="34" charset="0"/>
            </a:endParaRPr>
          </a:p>
          <a:p>
            <a:pPr algn="ctr"/>
            <a:r>
              <a:rPr lang="en-US" sz="5400" dirty="0" smtClean="0">
                <a:solidFill>
                  <a:schemeClr val="bg1"/>
                </a:solidFill>
                <a:latin typeface="Gill Sans MT" panose="020B0502020104020203" pitchFamily="34" charset="0"/>
              </a:rPr>
              <a:t>“</a:t>
            </a:r>
            <a:r>
              <a:rPr lang="en-US" sz="5400" dirty="0">
                <a:solidFill>
                  <a:schemeClr val="bg1"/>
                </a:solidFill>
                <a:latin typeface="Gill Sans MT" panose="020B0502020104020203" pitchFamily="34" charset="0"/>
              </a:rPr>
              <a:t>He is of age; ask him.” </a:t>
            </a:r>
            <a:endParaRPr lang="en-US" sz="5400" b="1" dirty="0">
              <a:solidFill>
                <a:srgbClr val="FE756D"/>
              </a:solidFill>
              <a:latin typeface="Gill Sans MT" panose="020B0502020104020203" pitchFamily="34" charset="0"/>
            </a:endParaRPr>
          </a:p>
        </p:txBody>
      </p:sp>
    </p:spTree>
    <p:extLst>
      <p:ext uri="{BB962C8B-B14F-4D97-AF65-F5344CB8AC3E}">
        <p14:creationId xmlns:p14="http://schemas.microsoft.com/office/powerpoint/2010/main" val="2959593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3405E"/>
        </a:solidFill>
        <a:effectLst/>
      </p:bgPr>
    </p:bg>
    <p:spTree>
      <p:nvGrpSpPr>
        <p:cNvPr id="1" name=""/>
        <p:cNvGrpSpPr/>
        <p:nvPr/>
      </p:nvGrpSpPr>
      <p:grpSpPr>
        <a:xfrm>
          <a:off x="0" y="0"/>
          <a:ext cx="0" cy="0"/>
          <a:chOff x="0" y="0"/>
          <a:chExt cx="0" cy="0"/>
        </a:xfrm>
      </p:grpSpPr>
      <p:sp>
        <p:nvSpPr>
          <p:cNvPr id="2" name="TextBox 1"/>
          <p:cNvSpPr txBox="1"/>
          <p:nvPr/>
        </p:nvSpPr>
        <p:spPr>
          <a:xfrm>
            <a:off x="197707" y="271848"/>
            <a:ext cx="8781536" cy="5262979"/>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John 9:24</a:t>
            </a:r>
          </a:p>
          <a:p>
            <a:pPr algn="ctr"/>
            <a:endParaRPr lang="en-US" sz="1200" b="1" dirty="0">
              <a:solidFill>
                <a:srgbClr val="FE756D"/>
              </a:solidFill>
              <a:latin typeface="Gill Sans MT" panose="020B0502020104020203" pitchFamily="34" charset="0"/>
            </a:endParaRPr>
          </a:p>
          <a:p>
            <a:pPr algn="ctr"/>
            <a:r>
              <a:rPr lang="en-US" sz="5400" dirty="0">
                <a:solidFill>
                  <a:schemeClr val="bg1"/>
                </a:solidFill>
                <a:latin typeface="Gill Sans MT" panose="020B0502020104020203" pitchFamily="34" charset="0"/>
              </a:rPr>
              <a:t>So they again called the man who was blind, and said to </a:t>
            </a:r>
            <a:endParaRPr lang="en-US" sz="5400" dirty="0" smtClean="0">
              <a:solidFill>
                <a:schemeClr val="bg1"/>
              </a:solidFill>
              <a:latin typeface="Gill Sans MT" panose="020B0502020104020203" pitchFamily="34" charset="0"/>
            </a:endParaRPr>
          </a:p>
          <a:p>
            <a:pPr algn="ctr"/>
            <a:r>
              <a:rPr lang="en-US" sz="5400" dirty="0" smtClean="0">
                <a:solidFill>
                  <a:schemeClr val="bg1"/>
                </a:solidFill>
                <a:latin typeface="Gill Sans MT" panose="020B0502020104020203" pitchFamily="34" charset="0"/>
              </a:rPr>
              <a:t>him</a:t>
            </a:r>
            <a:r>
              <a:rPr lang="en-US" sz="5400" dirty="0">
                <a:solidFill>
                  <a:schemeClr val="bg1"/>
                </a:solidFill>
                <a:latin typeface="Gill Sans MT" panose="020B0502020104020203" pitchFamily="34" charset="0"/>
              </a:rPr>
              <a:t>, “Give God the glory! </a:t>
            </a:r>
            <a:endParaRPr lang="en-US" sz="5400" dirty="0" smtClean="0">
              <a:solidFill>
                <a:schemeClr val="bg1"/>
              </a:solidFill>
              <a:latin typeface="Gill Sans MT" panose="020B0502020104020203" pitchFamily="34" charset="0"/>
            </a:endParaRPr>
          </a:p>
          <a:p>
            <a:pPr algn="ctr"/>
            <a:r>
              <a:rPr lang="en-US" sz="5400" dirty="0" smtClean="0">
                <a:solidFill>
                  <a:schemeClr val="bg1"/>
                </a:solidFill>
                <a:latin typeface="Gill Sans MT" panose="020B0502020104020203" pitchFamily="34" charset="0"/>
              </a:rPr>
              <a:t>We </a:t>
            </a:r>
            <a:r>
              <a:rPr lang="en-US" sz="5400" dirty="0">
                <a:solidFill>
                  <a:schemeClr val="bg1"/>
                </a:solidFill>
                <a:latin typeface="Gill Sans MT" panose="020B0502020104020203" pitchFamily="34" charset="0"/>
              </a:rPr>
              <a:t>know that this Man is </a:t>
            </a:r>
            <a:endParaRPr lang="en-US" sz="5400" dirty="0" smtClean="0">
              <a:solidFill>
                <a:schemeClr val="bg1"/>
              </a:solidFill>
              <a:latin typeface="Gill Sans MT" panose="020B0502020104020203" pitchFamily="34" charset="0"/>
            </a:endParaRPr>
          </a:p>
          <a:p>
            <a:pPr algn="ctr"/>
            <a:r>
              <a:rPr lang="en-US" sz="5400" dirty="0" smtClean="0">
                <a:solidFill>
                  <a:schemeClr val="bg1"/>
                </a:solidFill>
                <a:latin typeface="Gill Sans MT" panose="020B0502020104020203" pitchFamily="34" charset="0"/>
              </a:rPr>
              <a:t>a </a:t>
            </a:r>
            <a:r>
              <a:rPr lang="en-US" sz="5400" dirty="0">
                <a:solidFill>
                  <a:schemeClr val="bg1"/>
                </a:solidFill>
                <a:latin typeface="Gill Sans MT" panose="020B0502020104020203" pitchFamily="34" charset="0"/>
              </a:rPr>
              <a:t>sinner.” </a:t>
            </a:r>
            <a:endParaRPr lang="en-US" sz="5400" b="1" dirty="0">
              <a:solidFill>
                <a:srgbClr val="FE756D"/>
              </a:solidFill>
              <a:latin typeface="Gill Sans MT" panose="020B0502020104020203" pitchFamily="34" charset="0"/>
            </a:endParaRPr>
          </a:p>
        </p:txBody>
      </p:sp>
    </p:spTree>
    <p:extLst>
      <p:ext uri="{BB962C8B-B14F-4D97-AF65-F5344CB8AC3E}">
        <p14:creationId xmlns:p14="http://schemas.microsoft.com/office/powerpoint/2010/main" val="3555450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3405E"/>
        </a:solidFill>
        <a:effectLst/>
      </p:bgPr>
    </p:bg>
    <p:spTree>
      <p:nvGrpSpPr>
        <p:cNvPr id="1" name=""/>
        <p:cNvGrpSpPr/>
        <p:nvPr/>
      </p:nvGrpSpPr>
      <p:grpSpPr>
        <a:xfrm>
          <a:off x="0" y="0"/>
          <a:ext cx="0" cy="0"/>
          <a:chOff x="0" y="0"/>
          <a:chExt cx="0" cy="0"/>
        </a:xfrm>
      </p:grpSpPr>
      <p:sp>
        <p:nvSpPr>
          <p:cNvPr id="2" name="TextBox 1"/>
          <p:cNvSpPr txBox="1"/>
          <p:nvPr/>
        </p:nvSpPr>
        <p:spPr>
          <a:xfrm>
            <a:off x="197707" y="271848"/>
            <a:ext cx="8781536" cy="5262979"/>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John 9:24</a:t>
            </a:r>
          </a:p>
          <a:p>
            <a:pPr algn="ctr"/>
            <a:endParaRPr lang="en-US" sz="1200" b="1" dirty="0">
              <a:solidFill>
                <a:srgbClr val="FE756D"/>
              </a:solidFill>
              <a:latin typeface="Gill Sans MT" panose="020B0502020104020203" pitchFamily="34" charset="0"/>
            </a:endParaRPr>
          </a:p>
          <a:p>
            <a:pPr algn="ctr"/>
            <a:r>
              <a:rPr lang="en-US" sz="5400" dirty="0">
                <a:solidFill>
                  <a:schemeClr val="bg1"/>
                </a:solidFill>
                <a:latin typeface="Gill Sans MT" panose="020B0502020104020203" pitchFamily="34" charset="0"/>
              </a:rPr>
              <a:t>So they again called the man who was blind, and said to </a:t>
            </a:r>
            <a:endParaRPr lang="en-US" sz="5400" dirty="0" smtClean="0">
              <a:solidFill>
                <a:schemeClr val="bg1"/>
              </a:solidFill>
              <a:latin typeface="Gill Sans MT" panose="020B0502020104020203" pitchFamily="34" charset="0"/>
            </a:endParaRPr>
          </a:p>
          <a:p>
            <a:pPr algn="ctr"/>
            <a:r>
              <a:rPr lang="en-US" sz="5400" dirty="0" smtClean="0">
                <a:solidFill>
                  <a:schemeClr val="bg1"/>
                </a:solidFill>
                <a:latin typeface="Gill Sans MT" panose="020B0502020104020203" pitchFamily="34" charset="0"/>
              </a:rPr>
              <a:t>him</a:t>
            </a:r>
            <a:r>
              <a:rPr lang="en-US" sz="5400" dirty="0">
                <a:solidFill>
                  <a:schemeClr val="bg1"/>
                </a:solidFill>
                <a:latin typeface="Gill Sans MT" panose="020B0502020104020203" pitchFamily="34" charset="0"/>
              </a:rPr>
              <a:t>, “Give God the glory! </a:t>
            </a:r>
            <a:endParaRPr lang="en-US" sz="5400" dirty="0" smtClean="0">
              <a:solidFill>
                <a:schemeClr val="bg1"/>
              </a:solidFill>
              <a:latin typeface="Gill Sans MT" panose="020B0502020104020203" pitchFamily="34" charset="0"/>
            </a:endParaRPr>
          </a:p>
          <a:p>
            <a:pPr algn="ctr"/>
            <a:r>
              <a:rPr lang="en-US" sz="5400" dirty="0" smtClean="0">
                <a:solidFill>
                  <a:schemeClr val="bg1"/>
                </a:solidFill>
                <a:latin typeface="Gill Sans MT" panose="020B0502020104020203" pitchFamily="34" charset="0"/>
              </a:rPr>
              <a:t>We </a:t>
            </a:r>
            <a:r>
              <a:rPr lang="en-US" sz="5400" dirty="0">
                <a:solidFill>
                  <a:schemeClr val="bg1"/>
                </a:solidFill>
                <a:latin typeface="Gill Sans MT" panose="020B0502020104020203" pitchFamily="34" charset="0"/>
              </a:rPr>
              <a:t>know that this Man is </a:t>
            </a:r>
            <a:endParaRPr lang="en-US" sz="5400" dirty="0" smtClean="0">
              <a:solidFill>
                <a:schemeClr val="bg1"/>
              </a:solidFill>
              <a:latin typeface="Gill Sans MT" panose="020B0502020104020203" pitchFamily="34" charset="0"/>
            </a:endParaRPr>
          </a:p>
          <a:p>
            <a:pPr algn="ctr"/>
            <a:r>
              <a:rPr lang="en-US" sz="5400" dirty="0" smtClean="0">
                <a:solidFill>
                  <a:schemeClr val="bg1"/>
                </a:solidFill>
                <a:latin typeface="Gill Sans MT" panose="020B0502020104020203" pitchFamily="34" charset="0"/>
              </a:rPr>
              <a:t>a </a:t>
            </a:r>
            <a:r>
              <a:rPr lang="en-US" sz="5400" dirty="0">
                <a:solidFill>
                  <a:schemeClr val="bg1"/>
                </a:solidFill>
                <a:latin typeface="Gill Sans MT" panose="020B0502020104020203" pitchFamily="34" charset="0"/>
              </a:rPr>
              <a:t>sinner.” </a:t>
            </a:r>
            <a:endParaRPr lang="en-US" sz="5400" b="1" dirty="0">
              <a:solidFill>
                <a:srgbClr val="FE756D"/>
              </a:solidFill>
              <a:latin typeface="Gill Sans MT" panose="020B0502020104020203" pitchFamily="34" charset="0"/>
            </a:endParaRPr>
          </a:p>
        </p:txBody>
      </p:sp>
    </p:spTree>
    <p:extLst>
      <p:ext uri="{BB962C8B-B14F-4D97-AF65-F5344CB8AC3E}">
        <p14:creationId xmlns:p14="http://schemas.microsoft.com/office/powerpoint/2010/main" val="1477409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59028" y="1079157"/>
            <a:ext cx="7875373" cy="4524315"/>
          </a:xfrm>
          <a:prstGeom prst="rect">
            <a:avLst/>
          </a:prstGeom>
          <a:solidFill>
            <a:srgbClr val="D7D3C7">
              <a:alpha val="87000"/>
            </a:srgbClr>
          </a:solidFill>
          <a:ln w="28575">
            <a:solidFill>
              <a:srgbClr val="624A70"/>
            </a:solidFill>
          </a:ln>
        </p:spPr>
        <p:txBody>
          <a:bodyPr wrap="square" rtlCol="0">
            <a:spAutoFit/>
          </a:bodyPr>
          <a:lstStyle/>
          <a:p>
            <a:pPr algn="ctr"/>
            <a:endParaRPr lang="en-US" sz="7200" dirty="0" smtClean="0">
              <a:latin typeface="Gill Sans MT" panose="020B0502020104020203" pitchFamily="34" charset="0"/>
            </a:endParaRPr>
          </a:p>
          <a:p>
            <a:pPr algn="ctr"/>
            <a:r>
              <a:rPr lang="en-US" sz="7200" dirty="0" smtClean="0">
                <a:latin typeface="Gill Sans MT" panose="020B0502020104020203" pitchFamily="34" charset="0"/>
              </a:rPr>
              <a:t>Unbelief is </a:t>
            </a:r>
            <a:r>
              <a:rPr lang="en-US" sz="7200" b="1" u="sng" dirty="0" smtClean="0">
                <a:solidFill>
                  <a:srgbClr val="7030A0"/>
                </a:solidFill>
                <a:latin typeface="Gill Sans MT" panose="020B0502020104020203" pitchFamily="34" charset="0"/>
              </a:rPr>
              <a:t>IRRATIONAL</a:t>
            </a:r>
            <a:r>
              <a:rPr lang="en-US" sz="7200" dirty="0" smtClean="0">
                <a:latin typeface="Gill Sans MT" panose="020B0502020104020203" pitchFamily="34" charset="0"/>
              </a:rPr>
              <a:t>.</a:t>
            </a:r>
          </a:p>
          <a:p>
            <a:pPr algn="ctr"/>
            <a:endParaRPr lang="en-US" sz="7200" dirty="0">
              <a:latin typeface="Gill Sans MT" panose="020B0502020104020203" pitchFamily="34" charset="0"/>
            </a:endParaRPr>
          </a:p>
        </p:txBody>
      </p:sp>
    </p:spTree>
    <p:extLst>
      <p:ext uri="{BB962C8B-B14F-4D97-AF65-F5344CB8AC3E}">
        <p14:creationId xmlns:p14="http://schemas.microsoft.com/office/powerpoint/2010/main" val="1047387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3405E"/>
        </a:solidFill>
        <a:effectLst/>
      </p:bgPr>
    </p:bg>
    <p:spTree>
      <p:nvGrpSpPr>
        <p:cNvPr id="1" name=""/>
        <p:cNvGrpSpPr/>
        <p:nvPr/>
      </p:nvGrpSpPr>
      <p:grpSpPr>
        <a:xfrm>
          <a:off x="0" y="0"/>
          <a:ext cx="0" cy="0"/>
          <a:chOff x="0" y="0"/>
          <a:chExt cx="0" cy="0"/>
        </a:xfrm>
      </p:grpSpPr>
      <p:sp>
        <p:nvSpPr>
          <p:cNvPr id="2" name="TextBox 1"/>
          <p:cNvSpPr txBox="1"/>
          <p:nvPr/>
        </p:nvSpPr>
        <p:spPr>
          <a:xfrm>
            <a:off x="197707" y="271848"/>
            <a:ext cx="8781536" cy="5262979"/>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John 9:25</a:t>
            </a:r>
          </a:p>
          <a:p>
            <a:pPr algn="ctr"/>
            <a:endParaRPr lang="en-US" sz="1200" b="1" dirty="0">
              <a:solidFill>
                <a:srgbClr val="FE756D"/>
              </a:solidFill>
              <a:latin typeface="Gill Sans MT" panose="020B0502020104020203" pitchFamily="34" charset="0"/>
            </a:endParaRPr>
          </a:p>
          <a:p>
            <a:pPr algn="ctr"/>
            <a:r>
              <a:rPr lang="en-US" sz="5400" dirty="0">
                <a:solidFill>
                  <a:schemeClr val="bg1"/>
                </a:solidFill>
                <a:latin typeface="Gill Sans MT" panose="020B0502020104020203" pitchFamily="34" charset="0"/>
              </a:rPr>
              <a:t>He answered and said, “Whether He is a sinner or not I do not know. One thing </a:t>
            </a:r>
            <a:endParaRPr lang="en-US" sz="5400" dirty="0" smtClean="0">
              <a:solidFill>
                <a:schemeClr val="bg1"/>
              </a:solidFill>
              <a:latin typeface="Gill Sans MT" panose="020B0502020104020203" pitchFamily="34" charset="0"/>
            </a:endParaRPr>
          </a:p>
          <a:p>
            <a:pPr algn="ctr"/>
            <a:r>
              <a:rPr lang="en-US" sz="5400" dirty="0" smtClean="0">
                <a:solidFill>
                  <a:schemeClr val="bg1"/>
                </a:solidFill>
                <a:latin typeface="Gill Sans MT" panose="020B0502020104020203" pitchFamily="34" charset="0"/>
              </a:rPr>
              <a:t>I </a:t>
            </a:r>
            <a:r>
              <a:rPr lang="en-US" sz="5400" dirty="0">
                <a:solidFill>
                  <a:schemeClr val="bg1"/>
                </a:solidFill>
                <a:latin typeface="Gill Sans MT" panose="020B0502020104020203" pitchFamily="34" charset="0"/>
              </a:rPr>
              <a:t>know: that though I was </a:t>
            </a:r>
            <a:endParaRPr lang="en-US" sz="5400" dirty="0" smtClean="0">
              <a:solidFill>
                <a:schemeClr val="bg1"/>
              </a:solidFill>
              <a:latin typeface="Gill Sans MT" panose="020B0502020104020203" pitchFamily="34" charset="0"/>
            </a:endParaRPr>
          </a:p>
          <a:p>
            <a:pPr algn="ctr"/>
            <a:r>
              <a:rPr lang="en-US" sz="5400" dirty="0" smtClean="0">
                <a:solidFill>
                  <a:schemeClr val="bg1"/>
                </a:solidFill>
                <a:latin typeface="Gill Sans MT" panose="020B0502020104020203" pitchFamily="34" charset="0"/>
              </a:rPr>
              <a:t>blind</a:t>
            </a:r>
            <a:r>
              <a:rPr lang="en-US" sz="5400" dirty="0">
                <a:solidFill>
                  <a:schemeClr val="bg1"/>
                </a:solidFill>
                <a:latin typeface="Gill Sans MT" panose="020B0502020104020203" pitchFamily="34" charset="0"/>
              </a:rPr>
              <a:t>, now I see.” </a:t>
            </a:r>
            <a:endParaRPr lang="en-US" sz="5400" b="1" dirty="0">
              <a:solidFill>
                <a:srgbClr val="FE756D"/>
              </a:solidFill>
              <a:latin typeface="Gill Sans MT" panose="020B0502020104020203" pitchFamily="34" charset="0"/>
            </a:endParaRPr>
          </a:p>
        </p:txBody>
      </p:sp>
    </p:spTree>
    <p:extLst>
      <p:ext uri="{BB962C8B-B14F-4D97-AF65-F5344CB8AC3E}">
        <p14:creationId xmlns:p14="http://schemas.microsoft.com/office/powerpoint/2010/main" val="7468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3405E"/>
        </a:solidFill>
        <a:effectLst/>
      </p:bgPr>
    </p:bg>
    <p:spTree>
      <p:nvGrpSpPr>
        <p:cNvPr id="1" name=""/>
        <p:cNvGrpSpPr/>
        <p:nvPr/>
      </p:nvGrpSpPr>
      <p:grpSpPr>
        <a:xfrm>
          <a:off x="0" y="0"/>
          <a:ext cx="0" cy="0"/>
          <a:chOff x="0" y="0"/>
          <a:chExt cx="0" cy="0"/>
        </a:xfrm>
      </p:grpSpPr>
      <p:sp>
        <p:nvSpPr>
          <p:cNvPr id="2" name="TextBox 1"/>
          <p:cNvSpPr txBox="1"/>
          <p:nvPr/>
        </p:nvSpPr>
        <p:spPr>
          <a:xfrm>
            <a:off x="197707" y="271848"/>
            <a:ext cx="8781536" cy="3600986"/>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John 9:26</a:t>
            </a:r>
          </a:p>
          <a:p>
            <a:pPr algn="ctr"/>
            <a:endParaRPr lang="en-US" sz="1200" b="1" dirty="0">
              <a:solidFill>
                <a:srgbClr val="FE756D"/>
              </a:solidFill>
              <a:latin typeface="Gill Sans MT" panose="020B0502020104020203" pitchFamily="34" charset="0"/>
            </a:endParaRPr>
          </a:p>
          <a:p>
            <a:pPr algn="ctr"/>
            <a:r>
              <a:rPr lang="en-US" sz="5400" dirty="0">
                <a:solidFill>
                  <a:schemeClr val="bg1"/>
                </a:solidFill>
                <a:latin typeface="Gill Sans MT" panose="020B0502020104020203" pitchFamily="34" charset="0"/>
              </a:rPr>
              <a:t>Then they said to him again, “What did He do to you? How did He open your eyes?” </a:t>
            </a:r>
            <a:endParaRPr lang="en-US" sz="5400" b="1" dirty="0">
              <a:solidFill>
                <a:srgbClr val="FE756D"/>
              </a:solidFill>
              <a:latin typeface="Gill Sans MT" panose="020B0502020104020203" pitchFamily="34" charset="0"/>
            </a:endParaRPr>
          </a:p>
        </p:txBody>
      </p:sp>
    </p:spTree>
    <p:extLst>
      <p:ext uri="{BB962C8B-B14F-4D97-AF65-F5344CB8AC3E}">
        <p14:creationId xmlns:p14="http://schemas.microsoft.com/office/powerpoint/2010/main" val="4119351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17838" y="560174"/>
            <a:ext cx="7875373" cy="5632311"/>
          </a:xfrm>
          <a:prstGeom prst="rect">
            <a:avLst/>
          </a:prstGeom>
          <a:solidFill>
            <a:srgbClr val="D7D3C7">
              <a:alpha val="87000"/>
            </a:srgbClr>
          </a:solidFill>
          <a:ln w="28575">
            <a:solidFill>
              <a:srgbClr val="624A70"/>
            </a:solidFill>
          </a:ln>
        </p:spPr>
        <p:txBody>
          <a:bodyPr wrap="square" rtlCol="0">
            <a:spAutoFit/>
          </a:bodyPr>
          <a:lstStyle/>
          <a:p>
            <a:pPr algn="ctr"/>
            <a:endParaRPr lang="en-US" sz="7200" dirty="0" smtClean="0">
              <a:latin typeface="Gill Sans MT" panose="020B0502020104020203" pitchFamily="34" charset="0"/>
            </a:endParaRPr>
          </a:p>
          <a:p>
            <a:pPr algn="ctr"/>
            <a:r>
              <a:rPr lang="en-US" sz="7200" dirty="0" smtClean="0">
                <a:latin typeface="Gill Sans MT" panose="020B0502020104020203" pitchFamily="34" charset="0"/>
              </a:rPr>
              <a:t>Unbelief is </a:t>
            </a:r>
            <a:r>
              <a:rPr lang="en-US" sz="7200" b="1" u="sng" dirty="0" smtClean="0">
                <a:solidFill>
                  <a:srgbClr val="7030A0"/>
                </a:solidFill>
                <a:latin typeface="Gill Sans MT" panose="020B0502020104020203" pitchFamily="34" charset="0"/>
              </a:rPr>
              <a:t>HOSTILE</a:t>
            </a:r>
            <a:r>
              <a:rPr lang="en-US" sz="7200" dirty="0" smtClean="0">
                <a:latin typeface="Gill Sans MT" panose="020B0502020104020203" pitchFamily="34" charset="0"/>
              </a:rPr>
              <a:t> </a:t>
            </a:r>
          </a:p>
          <a:p>
            <a:pPr algn="ctr"/>
            <a:r>
              <a:rPr lang="en-US" sz="7200" dirty="0" smtClean="0">
                <a:latin typeface="Gill Sans MT" panose="020B0502020104020203" pitchFamily="34" charset="0"/>
              </a:rPr>
              <a:t>towards the truth.</a:t>
            </a:r>
          </a:p>
          <a:p>
            <a:pPr algn="ctr"/>
            <a:endParaRPr lang="en-US" sz="7200" dirty="0">
              <a:latin typeface="Gill Sans MT" panose="020B0502020104020203" pitchFamily="34" charset="0"/>
            </a:endParaRPr>
          </a:p>
        </p:txBody>
      </p:sp>
    </p:spTree>
    <p:extLst>
      <p:ext uri="{BB962C8B-B14F-4D97-AF65-F5344CB8AC3E}">
        <p14:creationId xmlns:p14="http://schemas.microsoft.com/office/powerpoint/2010/main" val="1121339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3405E"/>
        </a:solidFill>
        <a:effectLst/>
      </p:bgPr>
    </p:bg>
    <p:spTree>
      <p:nvGrpSpPr>
        <p:cNvPr id="1" name=""/>
        <p:cNvGrpSpPr/>
        <p:nvPr/>
      </p:nvGrpSpPr>
      <p:grpSpPr>
        <a:xfrm>
          <a:off x="0" y="0"/>
          <a:ext cx="0" cy="0"/>
          <a:chOff x="0" y="0"/>
          <a:chExt cx="0" cy="0"/>
        </a:xfrm>
      </p:grpSpPr>
      <p:sp>
        <p:nvSpPr>
          <p:cNvPr id="2" name="TextBox 1"/>
          <p:cNvSpPr txBox="1"/>
          <p:nvPr/>
        </p:nvSpPr>
        <p:spPr>
          <a:xfrm>
            <a:off x="197707" y="271848"/>
            <a:ext cx="8781536" cy="5262979"/>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John 9:27</a:t>
            </a:r>
          </a:p>
          <a:p>
            <a:pPr algn="ctr"/>
            <a:endParaRPr lang="en-US" sz="1200" b="1" dirty="0">
              <a:solidFill>
                <a:srgbClr val="FE756D"/>
              </a:solidFill>
              <a:latin typeface="Gill Sans MT" panose="020B0502020104020203" pitchFamily="34" charset="0"/>
            </a:endParaRPr>
          </a:p>
          <a:p>
            <a:pPr algn="ctr"/>
            <a:r>
              <a:rPr lang="en-US" sz="5400" dirty="0">
                <a:solidFill>
                  <a:schemeClr val="bg1"/>
                </a:solidFill>
                <a:latin typeface="Gill Sans MT" panose="020B0502020104020203" pitchFamily="34" charset="0"/>
              </a:rPr>
              <a:t>He answered them, “I told you already, and you did not listen. Why do you want to hear it again? Do you also want to become His disciples?” </a:t>
            </a:r>
            <a:endParaRPr lang="en-US" sz="5400" b="1" dirty="0">
              <a:solidFill>
                <a:srgbClr val="FE756D"/>
              </a:solidFill>
              <a:latin typeface="Gill Sans MT" panose="020B0502020104020203" pitchFamily="34" charset="0"/>
            </a:endParaRPr>
          </a:p>
        </p:txBody>
      </p:sp>
    </p:spTree>
    <p:extLst>
      <p:ext uri="{BB962C8B-B14F-4D97-AF65-F5344CB8AC3E}">
        <p14:creationId xmlns:p14="http://schemas.microsoft.com/office/powerpoint/2010/main" val="45292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3405E"/>
        </a:solidFill>
        <a:effectLst/>
      </p:bgPr>
    </p:bg>
    <p:spTree>
      <p:nvGrpSpPr>
        <p:cNvPr id="1" name=""/>
        <p:cNvGrpSpPr/>
        <p:nvPr/>
      </p:nvGrpSpPr>
      <p:grpSpPr>
        <a:xfrm>
          <a:off x="0" y="0"/>
          <a:ext cx="0" cy="0"/>
          <a:chOff x="0" y="0"/>
          <a:chExt cx="0" cy="0"/>
        </a:xfrm>
      </p:grpSpPr>
      <p:sp>
        <p:nvSpPr>
          <p:cNvPr id="2" name="TextBox 1"/>
          <p:cNvSpPr txBox="1"/>
          <p:nvPr/>
        </p:nvSpPr>
        <p:spPr>
          <a:xfrm>
            <a:off x="197707" y="271848"/>
            <a:ext cx="8781536" cy="3600986"/>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John 9:28</a:t>
            </a:r>
          </a:p>
          <a:p>
            <a:pPr algn="ctr"/>
            <a:endParaRPr lang="en-US" sz="1200" b="1" dirty="0">
              <a:solidFill>
                <a:srgbClr val="FE756D"/>
              </a:solidFill>
              <a:latin typeface="Gill Sans MT" panose="020B0502020104020203" pitchFamily="34" charset="0"/>
            </a:endParaRPr>
          </a:p>
          <a:p>
            <a:pPr algn="ctr"/>
            <a:r>
              <a:rPr lang="en-US" sz="5400" dirty="0">
                <a:solidFill>
                  <a:schemeClr val="bg1"/>
                </a:solidFill>
                <a:latin typeface="Gill Sans MT" panose="020B0502020104020203" pitchFamily="34" charset="0"/>
              </a:rPr>
              <a:t>Then they reviled him and </a:t>
            </a:r>
            <a:endParaRPr lang="en-US" sz="5400" dirty="0" smtClean="0">
              <a:solidFill>
                <a:schemeClr val="bg1"/>
              </a:solidFill>
              <a:latin typeface="Gill Sans MT" panose="020B0502020104020203" pitchFamily="34" charset="0"/>
            </a:endParaRPr>
          </a:p>
          <a:p>
            <a:pPr algn="ctr"/>
            <a:r>
              <a:rPr lang="en-US" sz="5400" dirty="0" smtClean="0">
                <a:solidFill>
                  <a:schemeClr val="bg1"/>
                </a:solidFill>
                <a:latin typeface="Gill Sans MT" panose="020B0502020104020203" pitchFamily="34" charset="0"/>
              </a:rPr>
              <a:t>said</a:t>
            </a:r>
            <a:r>
              <a:rPr lang="en-US" sz="5400" dirty="0">
                <a:solidFill>
                  <a:schemeClr val="bg1"/>
                </a:solidFill>
                <a:latin typeface="Gill Sans MT" panose="020B0502020104020203" pitchFamily="34" charset="0"/>
              </a:rPr>
              <a:t>, “You are His disciple, </a:t>
            </a:r>
            <a:endParaRPr lang="en-US" sz="5400" dirty="0" smtClean="0">
              <a:solidFill>
                <a:schemeClr val="bg1"/>
              </a:solidFill>
              <a:latin typeface="Gill Sans MT" panose="020B0502020104020203" pitchFamily="34" charset="0"/>
            </a:endParaRPr>
          </a:p>
          <a:p>
            <a:pPr algn="ctr"/>
            <a:r>
              <a:rPr lang="en-US" sz="5400" dirty="0" smtClean="0">
                <a:solidFill>
                  <a:schemeClr val="bg1"/>
                </a:solidFill>
                <a:latin typeface="Gill Sans MT" panose="020B0502020104020203" pitchFamily="34" charset="0"/>
              </a:rPr>
              <a:t>but </a:t>
            </a:r>
            <a:r>
              <a:rPr lang="en-US" sz="5400" dirty="0">
                <a:solidFill>
                  <a:schemeClr val="bg1"/>
                </a:solidFill>
                <a:latin typeface="Gill Sans MT" panose="020B0502020104020203" pitchFamily="34" charset="0"/>
              </a:rPr>
              <a:t>we are Moses’ disciples. </a:t>
            </a:r>
            <a:endParaRPr lang="en-US" sz="5400" b="1" dirty="0">
              <a:solidFill>
                <a:srgbClr val="FE756D"/>
              </a:solidFill>
              <a:latin typeface="Gill Sans MT" panose="020B0502020104020203" pitchFamily="34" charset="0"/>
            </a:endParaRPr>
          </a:p>
        </p:txBody>
      </p:sp>
    </p:spTree>
    <p:extLst>
      <p:ext uri="{BB962C8B-B14F-4D97-AF65-F5344CB8AC3E}">
        <p14:creationId xmlns:p14="http://schemas.microsoft.com/office/powerpoint/2010/main" val="855670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3405E"/>
        </a:solidFill>
        <a:effectLst/>
      </p:bgPr>
    </p:bg>
    <p:spTree>
      <p:nvGrpSpPr>
        <p:cNvPr id="1" name=""/>
        <p:cNvGrpSpPr/>
        <p:nvPr/>
      </p:nvGrpSpPr>
      <p:grpSpPr>
        <a:xfrm>
          <a:off x="0" y="0"/>
          <a:ext cx="0" cy="0"/>
          <a:chOff x="0" y="0"/>
          <a:chExt cx="0" cy="0"/>
        </a:xfrm>
      </p:grpSpPr>
      <p:sp>
        <p:nvSpPr>
          <p:cNvPr id="2" name="TextBox 1"/>
          <p:cNvSpPr txBox="1"/>
          <p:nvPr/>
        </p:nvSpPr>
        <p:spPr>
          <a:xfrm>
            <a:off x="197707" y="271848"/>
            <a:ext cx="8781536" cy="4431983"/>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John 9:29</a:t>
            </a:r>
          </a:p>
          <a:p>
            <a:pPr algn="ctr"/>
            <a:endParaRPr lang="en-US" sz="1200" b="1" dirty="0">
              <a:solidFill>
                <a:srgbClr val="FE756D"/>
              </a:solidFill>
              <a:latin typeface="Gill Sans MT" panose="020B0502020104020203" pitchFamily="34" charset="0"/>
            </a:endParaRPr>
          </a:p>
          <a:p>
            <a:pPr algn="ctr"/>
            <a:r>
              <a:rPr lang="en-US" sz="5400" dirty="0">
                <a:solidFill>
                  <a:schemeClr val="bg1"/>
                </a:solidFill>
                <a:latin typeface="Gill Sans MT" panose="020B0502020104020203" pitchFamily="34" charset="0"/>
              </a:rPr>
              <a:t>We know that God spoke </a:t>
            </a:r>
            <a:endParaRPr lang="en-US" sz="5400" dirty="0" smtClean="0">
              <a:solidFill>
                <a:schemeClr val="bg1"/>
              </a:solidFill>
              <a:latin typeface="Gill Sans MT" panose="020B0502020104020203" pitchFamily="34" charset="0"/>
            </a:endParaRPr>
          </a:p>
          <a:p>
            <a:pPr algn="ctr"/>
            <a:r>
              <a:rPr lang="en-US" sz="5400" dirty="0" smtClean="0">
                <a:solidFill>
                  <a:schemeClr val="bg1"/>
                </a:solidFill>
                <a:latin typeface="Gill Sans MT" panose="020B0502020104020203" pitchFamily="34" charset="0"/>
              </a:rPr>
              <a:t>to </a:t>
            </a:r>
            <a:r>
              <a:rPr lang="en-US" sz="5400" dirty="0">
                <a:solidFill>
                  <a:schemeClr val="bg1"/>
                </a:solidFill>
                <a:latin typeface="Gill Sans MT" panose="020B0502020104020203" pitchFamily="34" charset="0"/>
              </a:rPr>
              <a:t>Moses; as for this fellow, </a:t>
            </a:r>
            <a:endParaRPr lang="en-US" sz="5400" dirty="0" smtClean="0">
              <a:solidFill>
                <a:schemeClr val="bg1"/>
              </a:solidFill>
              <a:latin typeface="Gill Sans MT" panose="020B0502020104020203" pitchFamily="34" charset="0"/>
            </a:endParaRPr>
          </a:p>
          <a:p>
            <a:pPr algn="ctr"/>
            <a:r>
              <a:rPr lang="en-US" sz="5400" dirty="0" smtClean="0">
                <a:solidFill>
                  <a:schemeClr val="bg1"/>
                </a:solidFill>
                <a:latin typeface="Gill Sans MT" panose="020B0502020104020203" pitchFamily="34" charset="0"/>
              </a:rPr>
              <a:t>we </a:t>
            </a:r>
            <a:r>
              <a:rPr lang="en-US" sz="5400" dirty="0">
                <a:solidFill>
                  <a:schemeClr val="bg1"/>
                </a:solidFill>
                <a:latin typeface="Gill Sans MT" panose="020B0502020104020203" pitchFamily="34" charset="0"/>
              </a:rPr>
              <a:t>do not know where He </a:t>
            </a:r>
            <a:endParaRPr lang="en-US" sz="5400" dirty="0" smtClean="0">
              <a:solidFill>
                <a:schemeClr val="bg1"/>
              </a:solidFill>
              <a:latin typeface="Gill Sans MT" panose="020B0502020104020203" pitchFamily="34" charset="0"/>
            </a:endParaRPr>
          </a:p>
          <a:p>
            <a:pPr algn="ctr"/>
            <a:r>
              <a:rPr lang="en-US" sz="5400" dirty="0" smtClean="0">
                <a:solidFill>
                  <a:schemeClr val="bg1"/>
                </a:solidFill>
                <a:latin typeface="Gill Sans MT" panose="020B0502020104020203" pitchFamily="34" charset="0"/>
              </a:rPr>
              <a:t>is </a:t>
            </a:r>
            <a:r>
              <a:rPr lang="en-US" sz="5400" dirty="0">
                <a:solidFill>
                  <a:schemeClr val="bg1"/>
                </a:solidFill>
                <a:latin typeface="Gill Sans MT" panose="020B0502020104020203" pitchFamily="34" charset="0"/>
              </a:rPr>
              <a:t>from.” </a:t>
            </a:r>
            <a:endParaRPr lang="en-US" sz="5400" b="1" dirty="0">
              <a:solidFill>
                <a:srgbClr val="FE756D"/>
              </a:solidFill>
              <a:latin typeface="Gill Sans MT" panose="020B0502020104020203" pitchFamily="34" charset="0"/>
            </a:endParaRPr>
          </a:p>
        </p:txBody>
      </p:sp>
    </p:spTree>
    <p:extLst>
      <p:ext uri="{BB962C8B-B14F-4D97-AF65-F5344CB8AC3E}">
        <p14:creationId xmlns:p14="http://schemas.microsoft.com/office/powerpoint/2010/main" val="75311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3405E"/>
        </a:solidFill>
        <a:effectLst/>
      </p:bgPr>
    </p:bg>
    <p:spTree>
      <p:nvGrpSpPr>
        <p:cNvPr id="1" name=""/>
        <p:cNvGrpSpPr/>
        <p:nvPr/>
      </p:nvGrpSpPr>
      <p:grpSpPr>
        <a:xfrm>
          <a:off x="0" y="0"/>
          <a:ext cx="0" cy="0"/>
          <a:chOff x="0" y="0"/>
          <a:chExt cx="0" cy="0"/>
        </a:xfrm>
      </p:grpSpPr>
      <p:sp>
        <p:nvSpPr>
          <p:cNvPr id="2" name="TextBox 1"/>
          <p:cNvSpPr txBox="1"/>
          <p:nvPr/>
        </p:nvSpPr>
        <p:spPr>
          <a:xfrm>
            <a:off x="197707" y="271848"/>
            <a:ext cx="8781536" cy="5262979"/>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John 9:30</a:t>
            </a:r>
          </a:p>
          <a:p>
            <a:pPr algn="ctr"/>
            <a:endParaRPr lang="en-US" sz="1200" b="1" dirty="0">
              <a:solidFill>
                <a:srgbClr val="FE756D"/>
              </a:solidFill>
              <a:latin typeface="Gill Sans MT" panose="020B0502020104020203" pitchFamily="34" charset="0"/>
            </a:endParaRPr>
          </a:p>
          <a:p>
            <a:pPr algn="ctr"/>
            <a:r>
              <a:rPr lang="en-US" sz="5400" dirty="0">
                <a:solidFill>
                  <a:schemeClr val="bg1"/>
                </a:solidFill>
                <a:latin typeface="Gill Sans MT" panose="020B0502020104020203" pitchFamily="34" charset="0"/>
              </a:rPr>
              <a:t>The man answered and said </a:t>
            </a:r>
            <a:endParaRPr lang="en-US" sz="5400" dirty="0" smtClean="0">
              <a:solidFill>
                <a:schemeClr val="bg1"/>
              </a:solidFill>
              <a:latin typeface="Gill Sans MT" panose="020B0502020104020203" pitchFamily="34" charset="0"/>
            </a:endParaRPr>
          </a:p>
          <a:p>
            <a:pPr algn="ctr"/>
            <a:r>
              <a:rPr lang="en-US" sz="5400" dirty="0" smtClean="0">
                <a:solidFill>
                  <a:schemeClr val="bg1"/>
                </a:solidFill>
                <a:latin typeface="Gill Sans MT" panose="020B0502020104020203" pitchFamily="34" charset="0"/>
              </a:rPr>
              <a:t>to </a:t>
            </a:r>
            <a:r>
              <a:rPr lang="en-US" sz="5400" dirty="0">
                <a:solidFill>
                  <a:schemeClr val="bg1"/>
                </a:solidFill>
                <a:latin typeface="Gill Sans MT" panose="020B0502020104020203" pitchFamily="34" charset="0"/>
              </a:rPr>
              <a:t>them, “Why, this is a marvelous thing, that you do not know where He is from; yet He has opened my eyes! </a:t>
            </a:r>
            <a:endParaRPr lang="en-US" sz="5400" b="1" dirty="0">
              <a:solidFill>
                <a:srgbClr val="FE756D"/>
              </a:solidFill>
              <a:latin typeface="Gill Sans MT" panose="020B0502020104020203" pitchFamily="34" charset="0"/>
            </a:endParaRPr>
          </a:p>
        </p:txBody>
      </p:sp>
    </p:spTree>
    <p:extLst>
      <p:ext uri="{BB962C8B-B14F-4D97-AF65-F5344CB8AC3E}">
        <p14:creationId xmlns:p14="http://schemas.microsoft.com/office/powerpoint/2010/main" val="1385446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59028" y="1079157"/>
            <a:ext cx="7875373" cy="4524315"/>
          </a:xfrm>
          <a:prstGeom prst="rect">
            <a:avLst/>
          </a:prstGeom>
          <a:solidFill>
            <a:srgbClr val="D7D3C7">
              <a:alpha val="87000"/>
            </a:srgbClr>
          </a:solidFill>
          <a:ln w="28575">
            <a:solidFill>
              <a:srgbClr val="624A70"/>
            </a:solidFill>
          </a:ln>
        </p:spPr>
        <p:txBody>
          <a:bodyPr wrap="square" rtlCol="0">
            <a:spAutoFit/>
          </a:bodyPr>
          <a:lstStyle/>
          <a:p>
            <a:pPr algn="ctr"/>
            <a:endParaRPr lang="en-US" sz="7200" dirty="0" smtClean="0">
              <a:latin typeface="Gill Sans MT" panose="020B0502020104020203" pitchFamily="34" charset="0"/>
            </a:endParaRPr>
          </a:p>
          <a:p>
            <a:pPr algn="ctr"/>
            <a:r>
              <a:rPr lang="en-US" sz="7200" dirty="0" smtClean="0">
                <a:latin typeface="Gill Sans MT" panose="020B0502020104020203" pitchFamily="34" charset="0"/>
              </a:rPr>
              <a:t>Unbelief is </a:t>
            </a:r>
            <a:r>
              <a:rPr lang="en-US" sz="7200" b="1" u="sng" dirty="0" smtClean="0">
                <a:solidFill>
                  <a:srgbClr val="7030A0"/>
                </a:solidFill>
                <a:latin typeface="Gill Sans MT" panose="020B0502020104020203" pitchFamily="34" charset="0"/>
              </a:rPr>
              <a:t>ABUSIVE</a:t>
            </a:r>
            <a:r>
              <a:rPr lang="en-US" sz="7200" dirty="0" smtClean="0">
                <a:latin typeface="Gill Sans MT" panose="020B0502020104020203" pitchFamily="34" charset="0"/>
              </a:rPr>
              <a:t>.</a:t>
            </a:r>
          </a:p>
          <a:p>
            <a:pPr algn="ctr"/>
            <a:endParaRPr lang="en-US" sz="7200" dirty="0">
              <a:latin typeface="Gill Sans MT" panose="020B0502020104020203" pitchFamily="34" charset="0"/>
            </a:endParaRPr>
          </a:p>
        </p:txBody>
      </p:sp>
    </p:spTree>
    <p:extLst>
      <p:ext uri="{BB962C8B-B14F-4D97-AF65-F5344CB8AC3E}">
        <p14:creationId xmlns:p14="http://schemas.microsoft.com/office/powerpoint/2010/main" val="3358122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3405E"/>
        </a:solidFill>
        <a:effectLst/>
      </p:bgPr>
    </p:bg>
    <p:spTree>
      <p:nvGrpSpPr>
        <p:cNvPr id="1" name=""/>
        <p:cNvGrpSpPr/>
        <p:nvPr/>
      </p:nvGrpSpPr>
      <p:grpSpPr>
        <a:xfrm>
          <a:off x="0" y="0"/>
          <a:ext cx="0" cy="0"/>
          <a:chOff x="0" y="0"/>
          <a:chExt cx="0" cy="0"/>
        </a:xfrm>
      </p:grpSpPr>
      <p:sp>
        <p:nvSpPr>
          <p:cNvPr id="2" name="TextBox 1"/>
          <p:cNvSpPr txBox="1"/>
          <p:nvPr/>
        </p:nvSpPr>
        <p:spPr>
          <a:xfrm>
            <a:off x="197707" y="271848"/>
            <a:ext cx="8781536" cy="4431983"/>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John 9:31</a:t>
            </a:r>
          </a:p>
          <a:p>
            <a:pPr algn="ctr"/>
            <a:endParaRPr lang="en-US" sz="1200" b="1" dirty="0">
              <a:solidFill>
                <a:srgbClr val="FE756D"/>
              </a:solidFill>
              <a:latin typeface="Gill Sans MT" panose="020B0502020104020203" pitchFamily="34" charset="0"/>
            </a:endParaRPr>
          </a:p>
          <a:p>
            <a:pPr algn="ctr"/>
            <a:r>
              <a:rPr lang="en-US" sz="5400" dirty="0">
                <a:solidFill>
                  <a:schemeClr val="bg1"/>
                </a:solidFill>
                <a:latin typeface="Gill Sans MT" panose="020B0502020104020203" pitchFamily="34" charset="0"/>
              </a:rPr>
              <a:t>Now we know that God does not hear sinners; but if anyone is a worshiper of God and does His will, He hears him. </a:t>
            </a:r>
            <a:endParaRPr lang="en-US" sz="5400" b="1" dirty="0">
              <a:solidFill>
                <a:srgbClr val="FE756D"/>
              </a:solidFill>
              <a:latin typeface="Gill Sans MT" panose="020B0502020104020203" pitchFamily="34" charset="0"/>
            </a:endParaRPr>
          </a:p>
        </p:txBody>
      </p:sp>
    </p:spTree>
    <p:extLst>
      <p:ext uri="{BB962C8B-B14F-4D97-AF65-F5344CB8AC3E}">
        <p14:creationId xmlns:p14="http://schemas.microsoft.com/office/powerpoint/2010/main" val="1090465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3405E"/>
        </a:solidFill>
        <a:effectLst/>
      </p:bgPr>
    </p:bg>
    <p:spTree>
      <p:nvGrpSpPr>
        <p:cNvPr id="1" name=""/>
        <p:cNvGrpSpPr/>
        <p:nvPr/>
      </p:nvGrpSpPr>
      <p:grpSpPr>
        <a:xfrm>
          <a:off x="0" y="0"/>
          <a:ext cx="0" cy="0"/>
          <a:chOff x="0" y="0"/>
          <a:chExt cx="0" cy="0"/>
        </a:xfrm>
      </p:grpSpPr>
      <p:sp>
        <p:nvSpPr>
          <p:cNvPr id="2" name="TextBox 1"/>
          <p:cNvSpPr txBox="1"/>
          <p:nvPr/>
        </p:nvSpPr>
        <p:spPr>
          <a:xfrm>
            <a:off x="197707" y="271848"/>
            <a:ext cx="8781536" cy="4431983"/>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John 9:32</a:t>
            </a:r>
          </a:p>
          <a:p>
            <a:pPr algn="ctr"/>
            <a:endParaRPr lang="en-US" sz="1200" b="1" dirty="0">
              <a:solidFill>
                <a:srgbClr val="FE756D"/>
              </a:solidFill>
              <a:latin typeface="Gill Sans MT" panose="020B0502020104020203" pitchFamily="34" charset="0"/>
            </a:endParaRPr>
          </a:p>
          <a:p>
            <a:pPr algn="ctr"/>
            <a:r>
              <a:rPr lang="en-US" sz="5400" dirty="0">
                <a:solidFill>
                  <a:schemeClr val="bg1"/>
                </a:solidFill>
                <a:latin typeface="Gill Sans MT" panose="020B0502020104020203" pitchFamily="34" charset="0"/>
              </a:rPr>
              <a:t>Since the world began it has been unheard of that anyone opened the eyes of one who was born blind. </a:t>
            </a:r>
            <a:endParaRPr lang="en-US" sz="5400" b="1" dirty="0">
              <a:solidFill>
                <a:srgbClr val="FE756D"/>
              </a:solidFill>
              <a:latin typeface="Gill Sans MT" panose="020B0502020104020203" pitchFamily="34" charset="0"/>
            </a:endParaRPr>
          </a:p>
        </p:txBody>
      </p:sp>
    </p:spTree>
    <p:extLst>
      <p:ext uri="{BB962C8B-B14F-4D97-AF65-F5344CB8AC3E}">
        <p14:creationId xmlns:p14="http://schemas.microsoft.com/office/powerpoint/2010/main" val="3655644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3405E"/>
        </a:solidFill>
        <a:effectLst/>
      </p:bgPr>
    </p:bg>
    <p:spTree>
      <p:nvGrpSpPr>
        <p:cNvPr id="1" name=""/>
        <p:cNvGrpSpPr/>
        <p:nvPr/>
      </p:nvGrpSpPr>
      <p:grpSpPr>
        <a:xfrm>
          <a:off x="0" y="0"/>
          <a:ext cx="0" cy="0"/>
          <a:chOff x="0" y="0"/>
          <a:chExt cx="0" cy="0"/>
        </a:xfrm>
      </p:grpSpPr>
      <p:sp>
        <p:nvSpPr>
          <p:cNvPr id="2" name="TextBox 1"/>
          <p:cNvSpPr txBox="1"/>
          <p:nvPr/>
        </p:nvSpPr>
        <p:spPr>
          <a:xfrm>
            <a:off x="197707" y="271848"/>
            <a:ext cx="8781536" cy="2769989"/>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John 9:33</a:t>
            </a:r>
          </a:p>
          <a:p>
            <a:pPr algn="ctr"/>
            <a:endParaRPr lang="en-US" sz="1200" b="1" dirty="0">
              <a:solidFill>
                <a:srgbClr val="FE756D"/>
              </a:solidFill>
              <a:latin typeface="Gill Sans MT" panose="020B0502020104020203" pitchFamily="34" charset="0"/>
            </a:endParaRPr>
          </a:p>
          <a:p>
            <a:pPr algn="ctr"/>
            <a:r>
              <a:rPr lang="en-US" sz="5400" dirty="0">
                <a:solidFill>
                  <a:schemeClr val="bg1"/>
                </a:solidFill>
                <a:latin typeface="Gill Sans MT" panose="020B0502020104020203" pitchFamily="34" charset="0"/>
              </a:rPr>
              <a:t>If this Man were not from God, He could do nothing.” </a:t>
            </a:r>
            <a:endParaRPr lang="en-US" sz="5400" b="1" dirty="0">
              <a:solidFill>
                <a:srgbClr val="FE756D"/>
              </a:solidFill>
              <a:latin typeface="Gill Sans MT" panose="020B0502020104020203" pitchFamily="34" charset="0"/>
            </a:endParaRPr>
          </a:p>
        </p:txBody>
      </p:sp>
    </p:spTree>
    <p:extLst>
      <p:ext uri="{BB962C8B-B14F-4D97-AF65-F5344CB8AC3E}">
        <p14:creationId xmlns:p14="http://schemas.microsoft.com/office/powerpoint/2010/main" val="31556361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3405E"/>
        </a:solidFill>
        <a:effectLst/>
      </p:bgPr>
    </p:bg>
    <p:spTree>
      <p:nvGrpSpPr>
        <p:cNvPr id="1" name=""/>
        <p:cNvGrpSpPr/>
        <p:nvPr/>
      </p:nvGrpSpPr>
      <p:grpSpPr>
        <a:xfrm>
          <a:off x="0" y="0"/>
          <a:ext cx="0" cy="0"/>
          <a:chOff x="0" y="0"/>
          <a:chExt cx="0" cy="0"/>
        </a:xfrm>
      </p:grpSpPr>
      <p:sp>
        <p:nvSpPr>
          <p:cNvPr id="2" name="TextBox 1"/>
          <p:cNvSpPr txBox="1"/>
          <p:nvPr/>
        </p:nvSpPr>
        <p:spPr>
          <a:xfrm>
            <a:off x="197707" y="271848"/>
            <a:ext cx="8781536" cy="5262979"/>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John 9:34</a:t>
            </a:r>
          </a:p>
          <a:p>
            <a:pPr algn="ctr"/>
            <a:endParaRPr lang="en-US" sz="1200" b="1" dirty="0">
              <a:solidFill>
                <a:srgbClr val="FE756D"/>
              </a:solidFill>
              <a:latin typeface="Gill Sans MT" panose="020B0502020104020203" pitchFamily="34" charset="0"/>
            </a:endParaRPr>
          </a:p>
          <a:p>
            <a:pPr algn="ctr"/>
            <a:r>
              <a:rPr lang="en-US" sz="5400" dirty="0">
                <a:solidFill>
                  <a:schemeClr val="bg1"/>
                </a:solidFill>
                <a:latin typeface="Gill Sans MT" panose="020B0502020104020203" pitchFamily="34" charset="0"/>
              </a:rPr>
              <a:t>They answered and said to him, “You were completely born in sins, and are you teaching us?” And they cast him out. </a:t>
            </a:r>
            <a:endParaRPr lang="en-US" sz="5400" b="1" dirty="0">
              <a:solidFill>
                <a:srgbClr val="FE756D"/>
              </a:solidFill>
              <a:latin typeface="Gill Sans MT" panose="020B0502020104020203" pitchFamily="34" charset="0"/>
            </a:endParaRPr>
          </a:p>
        </p:txBody>
      </p:sp>
    </p:spTree>
    <p:extLst>
      <p:ext uri="{BB962C8B-B14F-4D97-AF65-F5344CB8AC3E}">
        <p14:creationId xmlns:p14="http://schemas.microsoft.com/office/powerpoint/2010/main" val="322694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564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3405E"/>
        </a:solidFill>
        <a:effectLst/>
      </p:bgPr>
    </p:bg>
    <p:spTree>
      <p:nvGrpSpPr>
        <p:cNvPr id="1" name=""/>
        <p:cNvGrpSpPr/>
        <p:nvPr/>
      </p:nvGrpSpPr>
      <p:grpSpPr>
        <a:xfrm>
          <a:off x="0" y="0"/>
          <a:ext cx="0" cy="0"/>
          <a:chOff x="0" y="0"/>
          <a:chExt cx="0" cy="0"/>
        </a:xfrm>
      </p:grpSpPr>
      <p:sp>
        <p:nvSpPr>
          <p:cNvPr id="2" name="TextBox 1"/>
          <p:cNvSpPr txBox="1"/>
          <p:nvPr/>
        </p:nvSpPr>
        <p:spPr>
          <a:xfrm>
            <a:off x="197707" y="271848"/>
            <a:ext cx="8781536" cy="4431983"/>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John 9:13</a:t>
            </a:r>
          </a:p>
          <a:p>
            <a:pPr algn="ctr"/>
            <a:endParaRPr lang="en-US" sz="1200" b="1" dirty="0">
              <a:solidFill>
                <a:srgbClr val="FE756D"/>
              </a:solidFill>
              <a:latin typeface="Gill Sans MT" panose="020B0502020104020203" pitchFamily="34" charset="0"/>
            </a:endParaRPr>
          </a:p>
          <a:p>
            <a:pPr algn="ctr"/>
            <a:r>
              <a:rPr lang="en-US" sz="5400" dirty="0">
                <a:solidFill>
                  <a:schemeClr val="bg1"/>
                </a:solidFill>
                <a:latin typeface="Gill Sans MT" panose="020B0502020104020203" pitchFamily="34" charset="0"/>
              </a:rPr>
              <a:t>They brought him who formerly was blind to the Pharisees. </a:t>
            </a:r>
          </a:p>
          <a:p>
            <a:endParaRPr lang="en-US" sz="5400" b="1" dirty="0">
              <a:solidFill>
                <a:srgbClr val="FE756D"/>
              </a:solidFill>
              <a:latin typeface="Gill Sans MT" panose="020B0502020104020203" pitchFamily="34" charset="0"/>
            </a:endParaRPr>
          </a:p>
        </p:txBody>
      </p:sp>
    </p:spTree>
    <p:extLst>
      <p:ext uri="{BB962C8B-B14F-4D97-AF65-F5344CB8AC3E}">
        <p14:creationId xmlns:p14="http://schemas.microsoft.com/office/powerpoint/2010/main" val="2905737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3405E"/>
        </a:solidFill>
        <a:effectLst/>
      </p:bgPr>
    </p:bg>
    <p:spTree>
      <p:nvGrpSpPr>
        <p:cNvPr id="1" name=""/>
        <p:cNvGrpSpPr/>
        <p:nvPr/>
      </p:nvGrpSpPr>
      <p:grpSpPr>
        <a:xfrm>
          <a:off x="0" y="0"/>
          <a:ext cx="0" cy="0"/>
          <a:chOff x="0" y="0"/>
          <a:chExt cx="0" cy="0"/>
        </a:xfrm>
      </p:grpSpPr>
      <p:sp>
        <p:nvSpPr>
          <p:cNvPr id="2" name="TextBox 1"/>
          <p:cNvSpPr txBox="1"/>
          <p:nvPr/>
        </p:nvSpPr>
        <p:spPr>
          <a:xfrm>
            <a:off x="197707" y="271848"/>
            <a:ext cx="8781536" cy="3600986"/>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John 9:14</a:t>
            </a:r>
          </a:p>
          <a:p>
            <a:pPr algn="ctr"/>
            <a:endParaRPr lang="en-US" sz="1200" b="1" dirty="0">
              <a:solidFill>
                <a:srgbClr val="FE756D"/>
              </a:solidFill>
              <a:latin typeface="Gill Sans MT" panose="020B0502020104020203" pitchFamily="34" charset="0"/>
            </a:endParaRPr>
          </a:p>
          <a:p>
            <a:pPr algn="ctr"/>
            <a:r>
              <a:rPr lang="en-US" sz="5400" dirty="0">
                <a:solidFill>
                  <a:schemeClr val="bg1"/>
                </a:solidFill>
                <a:latin typeface="Gill Sans MT" panose="020B0502020104020203" pitchFamily="34" charset="0"/>
              </a:rPr>
              <a:t>Now it was a Sabbath when Jesus made the clay and opened his eyes. </a:t>
            </a:r>
            <a:endParaRPr lang="en-US" sz="5400" b="1" dirty="0">
              <a:solidFill>
                <a:srgbClr val="FE756D"/>
              </a:solidFill>
              <a:latin typeface="Gill Sans MT" panose="020B0502020104020203" pitchFamily="34" charset="0"/>
            </a:endParaRPr>
          </a:p>
        </p:txBody>
      </p:sp>
    </p:spTree>
    <p:extLst>
      <p:ext uri="{BB962C8B-B14F-4D97-AF65-F5344CB8AC3E}">
        <p14:creationId xmlns:p14="http://schemas.microsoft.com/office/powerpoint/2010/main" val="63072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3405E"/>
        </a:solidFill>
        <a:effectLst/>
      </p:bgPr>
    </p:bg>
    <p:spTree>
      <p:nvGrpSpPr>
        <p:cNvPr id="1" name=""/>
        <p:cNvGrpSpPr/>
        <p:nvPr/>
      </p:nvGrpSpPr>
      <p:grpSpPr>
        <a:xfrm>
          <a:off x="0" y="0"/>
          <a:ext cx="0" cy="0"/>
          <a:chOff x="0" y="0"/>
          <a:chExt cx="0" cy="0"/>
        </a:xfrm>
      </p:grpSpPr>
      <p:sp>
        <p:nvSpPr>
          <p:cNvPr id="2" name="TextBox 1"/>
          <p:cNvSpPr txBox="1"/>
          <p:nvPr/>
        </p:nvSpPr>
        <p:spPr>
          <a:xfrm>
            <a:off x="197707" y="271848"/>
            <a:ext cx="8781536" cy="5262979"/>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John 9:15</a:t>
            </a:r>
          </a:p>
          <a:p>
            <a:pPr algn="ctr"/>
            <a:endParaRPr lang="en-US" sz="1200" b="1" dirty="0">
              <a:solidFill>
                <a:srgbClr val="FE756D"/>
              </a:solidFill>
              <a:latin typeface="Gill Sans MT" panose="020B0502020104020203" pitchFamily="34" charset="0"/>
            </a:endParaRPr>
          </a:p>
          <a:p>
            <a:pPr algn="ctr"/>
            <a:r>
              <a:rPr lang="en-US" sz="5400" dirty="0">
                <a:solidFill>
                  <a:schemeClr val="bg1"/>
                </a:solidFill>
                <a:latin typeface="Gill Sans MT" panose="020B0502020104020203" pitchFamily="34" charset="0"/>
              </a:rPr>
              <a:t>Then the Pharisees also asked him again how he had received his sight. He said to them, “He put clay on my eyes, and I washed, and I see.” </a:t>
            </a:r>
            <a:endParaRPr lang="en-US" sz="5400" b="1" dirty="0">
              <a:solidFill>
                <a:srgbClr val="FE756D"/>
              </a:solidFill>
              <a:latin typeface="Gill Sans MT" panose="020B0502020104020203" pitchFamily="34" charset="0"/>
            </a:endParaRPr>
          </a:p>
        </p:txBody>
      </p:sp>
    </p:spTree>
    <p:extLst>
      <p:ext uri="{BB962C8B-B14F-4D97-AF65-F5344CB8AC3E}">
        <p14:creationId xmlns:p14="http://schemas.microsoft.com/office/powerpoint/2010/main" val="768518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3405E"/>
        </a:solidFill>
        <a:effectLst/>
      </p:bgPr>
    </p:bg>
    <p:spTree>
      <p:nvGrpSpPr>
        <p:cNvPr id="1" name=""/>
        <p:cNvGrpSpPr/>
        <p:nvPr/>
      </p:nvGrpSpPr>
      <p:grpSpPr>
        <a:xfrm>
          <a:off x="0" y="0"/>
          <a:ext cx="0" cy="0"/>
          <a:chOff x="0" y="0"/>
          <a:chExt cx="0" cy="0"/>
        </a:xfrm>
      </p:grpSpPr>
      <p:sp>
        <p:nvSpPr>
          <p:cNvPr id="2" name="TextBox 1"/>
          <p:cNvSpPr txBox="1"/>
          <p:nvPr/>
        </p:nvSpPr>
        <p:spPr>
          <a:xfrm>
            <a:off x="197707" y="271848"/>
            <a:ext cx="8781536" cy="6278642"/>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John 9:16</a:t>
            </a:r>
          </a:p>
          <a:p>
            <a:pPr algn="ctr"/>
            <a:endParaRPr lang="en-US" sz="1200" b="1" dirty="0">
              <a:solidFill>
                <a:srgbClr val="FE756D"/>
              </a:solidFill>
              <a:latin typeface="Gill Sans MT" panose="020B0502020104020203" pitchFamily="34" charset="0"/>
            </a:endParaRPr>
          </a:p>
          <a:p>
            <a:pPr algn="ctr"/>
            <a:r>
              <a:rPr lang="en-US" sz="4800" dirty="0">
                <a:solidFill>
                  <a:schemeClr val="bg1"/>
                </a:solidFill>
                <a:latin typeface="Gill Sans MT" panose="020B0502020104020203" pitchFamily="34" charset="0"/>
              </a:rPr>
              <a:t>Therefore some of the Pharisees said, “This Man is not from God, because He does not keep the Sabbath.” Others said, “How can a man who is a sinner do such signs?” And there was a division among them. </a:t>
            </a:r>
            <a:endParaRPr lang="en-US" sz="4800" b="1" dirty="0">
              <a:solidFill>
                <a:srgbClr val="FE756D"/>
              </a:solidFill>
              <a:latin typeface="Gill Sans MT" panose="020B0502020104020203" pitchFamily="34" charset="0"/>
            </a:endParaRPr>
          </a:p>
        </p:txBody>
      </p:sp>
    </p:spTree>
    <p:extLst>
      <p:ext uri="{BB962C8B-B14F-4D97-AF65-F5344CB8AC3E}">
        <p14:creationId xmlns:p14="http://schemas.microsoft.com/office/powerpoint/2010/main" val="883455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17838" y="560174"/>
            <a:ext cx="7875373" cy="5632311"/>
          </a:xfrm>
          <a:prstGeom prst="rect">
            <a:avLst/>
          </a:prstGeom>
          <a:solidFill>
            <a:srgbClr val="D7D3C7">
              <a:alpha val="87000"/>
            </a:srgbClr>
          </a:solidFill>
          <a:ln w="28575">
            <a:solidFill>
              <a:srgbClr val="624A70"/>
            </a:solidFill>
          </a:ln>
        </p:spPr>
        <p:txBody>
          <a:bodyPr wrap="square" rtlCol="0">
            <a:spAutoFit/>
          </a:bodyPr>
          <a:lstStyle/>
          <a:p>
            <a:pPr algn="ctr"/>
            <a:endParaRPr lang="en-US" sz="7200" dirty="0" smtClean="0">
              <a:latin typeface="Gill Sans MT" panose="020B0502020104020203" pitchFamily="34" charset="0"/>
            </a:endParaRPr>
          </a:p>
          <a:p>
            <a:pPr algn="ctr"/>
            <a:r>
              <a:rPr lang="en-US" sz="7200" dirty="0" smtClean="0">
                <a:latin typeface="Gill Sans MT" panose="020B0502020104020203" pitchFamily="34" charset="0"/>
              </a:rPr>
              <a:t>Unbelief cannot </a:t>
            </a:r>
            <a:r>
              <a:rPr lang="en-US" sz="7200" b="1" u="sng" dirty="0" smtClean="0">
                <a:solidFill>
                  <a:srgbClr val="7030A0"/>
                </a:solidFill>
                <a:latin typeface="Gill Sans MT" panose="020B0502020104020203" pitchFamily="34" charset="0"/>
              </a:rPr>
              <a:t>BEND</a:t>
            </a:r>
            <a:r>
              <a:rPr lang="en-US" sz="7200" dirty="0" smtClean="0">
                <a:latin typeface="Gill Sans MT" panose="020B0502020104020203" pitchFamily="34" charset="0"/>
              </a:rPr>
              <a:t> or be </a:t>
            </a:r>
            <a:r>
              <a:rPr lang="en-US" sz="7200" b="1" u="sng" dirty="0" smtClean="0">
                <a:solidFill>
                  <a:srgbClr val="7030A0"/>
                </a:solidFill>
                <a:latin typeface="Gill Sans MT" panose="020B0502020104020203" pitchFamily="34" charset="0"/>
              </a:rPr>
              <a:t>CONVICTED</a:t>
            </a:r>
            <a:r>
              <a:rPr lang="en-US" sz="7200" dirty="0" smtClean="0">
                <a:latin typeface="Gill Sans MT" panose="020B0502020104020203" pitchFamily="34" charset="0"/>
              </a:rPr>
              <a:t>.</a:t>
            </a:r>
          </a:p>
          <a:p>
            <a:pPr algn="ctr"/>
            <a:endParaRPr lang="en-US" sz="7200" dirty="0">
              <a:latin typeface="Gill Sans MT" panose="020B0502020104020203" pitchFamily="34" charset="0"/>
            </a:endParaRPr>
          </a:p>
        </p:txBody>
      </p:sp>
    </p:spTree>
    <p:extLst>
      <p:ext uri="{BB962C8B-B14F-4D97-AF65-F5344CB8AC3E}">
        <p14:creationId xmlns:p14="http://schemas.microsoft.com/office/powerpoint/2010/main" val="2303237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3405E"/>
        </a:solidFill>
        <a:effectLst/>
      </p:bgPr>
    </p:bg>
    <p:spTree>
      <p:nvGrpSpPr>
        <p:cNvPr id="1" name=""/>
        <p:cNvGrpSpPr/>
        <p:nvPr/>
      </p:nvGrpSpPr>
      <p:grpSpPr>
        <a:xfrm>
          <a:off x="0" y="0"/>
          <a:ext cx="0" cy="0"/>
          <a:chOff x="0" y="0"/>
          <a:chExt cx="0" cy="0"/>
        </a:xfrm>
      </p:grpSpPr>
      <p:sp>
        <p:nvSpPr>
          <p:cNvPr id="2" name="TextBox 1"/>
          <p:cNvSpPr txBox="1"/>
          <p:nvPr/>
        </p:nvSpPr>
        <p:spPr>
          <a:xfrm>
            <a:off x="197707" y="271848"/>
            <a:ext cx="8781536" cy="5262979"/>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John 9:17</a:t>
            </a:r>
          </a:p>
          <a:p>
            <a:pPr algn="ctr"/>
            <a:endParaRPr lang="en-US" sz="1200" b="1" dirty="0">
              <a:solidFill>
                <a:srgbClr val="FE756D"/>
              </a:solidFill>
              <a:latin typeface="Gill Sans MT" panose="020B0502020104020203" pitchFamily="34" charset="0"/>
            </a:endParaRPr>
          </a:p>
          <a:p>
            <a:pPr algn="ctr"/>
            <a:r>
              <a:rPr lang="en-US" sz="5400" dirty="0">
                <a:solidFill>
                  <a:schemeClr val="bg1"/>
                </a:solidFill>
                <a:latin typeface="Gill Sans MT" panose="020B0502020104020203" pitchFamily="34" charset="0"/>
              </a:rPr>
              <a:t>They said to the blind man again, “What do you say about Him because He opened your eyes?” He said, “He is a prophet.” </a:t>
            </a:r>
            <a:endParaRPr lang="en-US" sz="5400" b="1" dirty="0">
              <a:solidFill>
                <a:srgbClr val="FE756D"/>
              </a:solidFill>
              <a:latin typeface="Gill Sans MT" panose="020B0502020104020203" pitchFamily="34" charset="0"/>
            </a:endParaRPr>
          </a:p>
        </p:txBody>
      </p:sp>
    </p:spTree>
    <p:extLst>
      <p:ext uri="{BB962C8B-B14F-4D97-AF65-F5344CB8AC3E}">
        <p14:creationId xmlns:p14="http://schemas.microsoft.com/office/powerpoint/2010/main" val="1947302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3405E"/>
        </a:solidFill>
        <a:effectLst/>
      </p:bgPr>
    </p:bg>
    <p:spTree>
      <p:nvGrpSpPr>
        <p:cNvPr id="1" name=""/>
        <p:cNvGrpSpPr/>
        <p:nvPr/>
      </p:nvGrpSpPr>
      <p:grpSpPr>
        <a:xfrm>
          <a:off x="0" y="0"/>
          <a:ext cx="0" cy="0"/>
          <a:chOff x="0" y="0"/>
          <a:chExt cx="0" cy="0"/>
        </a:xfrm>
      </p:grpSpPr>
      <p:sp>
        <p:nvSpPr>
          <p:cNvPr id="2" name="TextBox 1"/>
          <p:cNvSpPr txBox="1"/>
          <p:nvPr/>
        </p:nvSpPr>
        <p:spPr>
          <a:xfrm>
            <a:off x="197707" y="271848"/>
            <a:ext cx="8781536" cy="6093976"/>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John 9:18</a:t>
            </a:r>
          </a:p>
          <a:p>
            <a:pPr algn="ctr"/>
            <a:endParaRPr lang="en-US" sz="1200" b="1" dirty="0">
              <a:solidFill>
                <a:srgbClr val="FE756D"/>
              </a:solidFill>
              <a:latin typeface="Gill Sans MT" panose="020B0502020104020203" pitchFamily="34" charset="0"/>
            </a:endParaRPr>
          </a:p>
          <a:p>
            <a:pPr algn="ctr"/>
            <a:r>
              <a:rPr lang="en-US" sz="5400" dirty="0">
                <a:solidFill>
                  <a:schemeClr val="bg1"/>
                </a:solidFill>
                <a:latin typeface="Gill Sans MT" panose="020B0502020104020203" pitchFamily="34" charset="0"/>
              </a:rPr>
              <a:t>But the Jews did not believe concerning him, that he had been blind and received his sight, until they called the parents of him who had received his sight. </a:t>
            </a:r>
            <a:endParaRPr lang="en-US" sz="5400" b="1" dirty="0">
              <a:solidFill>
                <a:srgbClr val="FE756D"/>
              </a:solidFill>
              <a:latin typeface="Gill Sans MT" panose="020B0502020104020203" pitchFamily="34" charset="0"/>
            </a:endParaRPr>
          </a:p>
        </p:txBody>
      </p:sp>
    </p:spTree>
    <p:extLst>
      <p:ext uri="{BB962C8B-B14F-4D97-AF65-F5344CB8AC3E}">
        <p14:creationId xmlns:p14="http://schemas.microsoft.com/office/powerpoint/2010/main" val="3381327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TotalTime>
  <Words>686</Words>
  <Application>Microsoft Office PowerPoint</Application>
  <PresentationFormat>On-screen Show (4:3)</PresentationFormat>
  <Paragraphs>96</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7</cp:revision>
  <dcterms:created xsi:type="dcterms:W3CDTF">2018-08-21T18:49:07Z</dcterms:created>
  <dcterms:modified xsi:type="dcterms:W3CDTF">2018-08-23T17:59:39Z</dcterms:modified>
</cp:coreProperties>
</file>