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A0501"/>
    <a:srgbClr val="100C00"/>
    <a:srgbClr val="3A24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72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1915B80-8BA1-484D-A54F-8E2C29748972}" type="datetimeFigureOut">
              <a:rPr lang="en-US" smtClean="0"/>
              <a:t>9/21/2018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EEC232-1DCB-4C76-B9B1-5F3A9701D5B6}" type="slidenum">
              <a:rPr lang="en-US" smtClean="0"/>
              <a:t>‹#›</a:t>
            </a:fld>
            <a:endParaRPr lang="en-US"/>
          </a:p>
        </p:txBody>
      </p:sp>
    </p:spTree>
    <p:extLst>
      <p:ext uri="{BB962C8B-B14F-4D97-AF65-F5344CB8AC3E}">
        <p14:creationId xmlns:p14="http://schemas.microsoft.com/office/powerpoint/2010/main" val="3136113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1915B80-8BA1-484D-A54F-8E2C29748972}" type="datetimeFigureOut">
              <a:rPr lang="en-US" smtClean="0"/>
              <a:t>9/21/2018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EEC232-1DCB-4C76-B9B1-5F3A9701D5B6}" type="slidenum">
              <a:rPr lang="en-US" smtClean="0"/>
              <a:t>‹#›</a:t>
            </a:fld>
            <a:endParaRPr lang="en-US"/>
          </a:p>
        </p:txBody>
      </p:sp>
    </p:spTree>
    <p:extLst>
      <p:ext uri="{BB962C8B-B14F-4D97-AF65-F5344CB8AC3E}">
        <p14:creationId xmlns:p14="http://schemas.microsoft.com/office/powerpoint/2010/main" val="872438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1915B80-8BA1-484D-A54F-8E2C29748972}" type="datetimeFigureOut">
              <a:rPr lang="en-US" smtClean="0"/>
              <a:t>9/21/2018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EEC232-1DCB-4C76-B9B1-5F3A9701D5B6}" type="slidenum">
              <a:rPr lang="en-US" smtClean="0"/>
              <a:t>‹#›</a:t>
            </a:fld>
            <a:endParaRPr lang="en-US"/>
          </a:p>
        </p:txBody>
      </p:sp>
    </p:spTree>
    <p:extLst>
      <p:ext uri="{BB962C8B-B14F-4D97-AF65-F5344CB8AC3E}">
        <p14:creationId xmlns:p14="http://schemas.microsoft.com/office/powerpoint/2010/main" val="192163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1915B80-8BA1-484D-A54F-8E2C29748972}" type="datetimeFigureOut">
              <a:rPr lang="en-US" smtClean="0"/>
              <a:t>9/21/2018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EEC232-1DCB-4C76-B9B1-5F3A9701D5B6}" type="slidenum">
              <a:rPr lang="en-US" smtClean="0"/>
              <a:t>‹#›</a:t>
            </a:fld>
            <a:endParaRPr lang="en-US"/>
          </a:p>
        </p:txBody>
      </p:sp>
    </p:spTree>
    <p:extLst>
      <p:ext uri="{BB962C8B-B14F-4D97-AF65-F5344CB8AC3E}">
        <p14:creationId xmlns:p14="http://schemas.microsoft.com/office/powerpoint/2010/main" val="505086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915B80-8BA1-484D-A54F-8E2C29748972}" type="datetimeFigureOut">
              <a:rPr lang="en-US" smtClean="0"/>
              <a:t>9/21/2018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EEC232-1DCB-4C76-B9B1-5F3A9701D5B6}" type="slidenum">
              <a:rPr lang="en-US" smtClean="0"/>
              <a:t>‹#›</a:t>
            </a:fld>
            <a:endParaRPr lang="en-US"/>
          </a:p>
        </p:txBody>
      </p:sp>
    </p:spTree>
    <p:extLst>
      <p:ext uri="{BB962C8B-B14F-4D97-AF65-F5344CB8AC3E}">
        <p14:creationId xmlns:p14="http://schemas.microsoft.com/office/powerpoint/2010/main" val="3103479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1915B80-8BA1-484D-A54F-8E2C29748972}" type="datetimeFigureOut">
              <a:rPr lang="en-US" smtClean="0"/>
              <a:t>9/21/2018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EEC232-1DCB-4C76-B9B1-5F3A9701D5B6}" type="slidenum">
              <a:rPr lang="en-US" smtClean="0"/>
              <a:t>‹#›</a:t>
            </a:fld>
            <a:endParaRPr lang="en-US"/>
          </a:p>
        </p:txBody>
      </p:sp>
    </p:spTree>
    <p:extLst>
      <p:ext uri="{BB962C8B-B14F-4D97-AF65-F5344CB8AC3E}">
        <p14:creationId xmlns:p14="http://schemas.microsoft.com/office/powerpoint/2010/main" val="2152842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1915B80-8BA1-484D-A54F-8E2C29748972}" type="datetimeFigureOut">
              <a:rPr lang="en-US" smtClean="0"/>
              <a:t>9/21/2018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EEC232-1DCB-4C76-B9B1-5F3A9701D5B6}" type="slidenum">
              <a:rPr lang="en-US" smtClean="0"/>
              <a:t>‹#›</a:t>
            </a:fld>
            <a:endParaRPr lang="en-US"/>
          </a:p>
        </p:txBody>
      </p:sp>
    </p:spTree>
    <p:extLst>
      <p:ext uri="{BB962C8B-B14F-4D97-AF65-F5344CB8AC3E}">
        <p14:creationId xmlns:p14="http://schemas.microsoft.com/office/powerpoint/2010/main" val="2992109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1915B80-8BA1-484D-A54F-8E2C29748972}" type="datetimeFigureOut">
              <a:rPr lang="en-US" smtClean="0"/>
              <a:t>9/21/2018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EEC232-1DCB-4C76-B9B1-5F3A9701D5B6}" type="slidenum">
              <a:rPr lang="en-US" smtClean="0"/>
              <a:t>‹#›</a:t>
            </a:fld>
            <a:endParaRPr lang="en-US"/>
          </a:p>
        </p:txBody>
      </p:sp>
    </p:spTree>
    <p:extLst>
      <p:ext uri="{BB962C8B-B14F-4D97-AF65-F5344CB8AC3E}">
        <p14:creationId xmlns:p14="http://schemas.microsoft.com/office/powerpoint/2010/main" val="2035956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915B80-8BA1-484D-A54F-8E2C29748972}" type="datetimeFigureOut">
              <a:rPr lang="en-US" smtClean="0"/>
              <a:t>9/21/2018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EEC232-1DCB-4C76-B9B1-5F3A9701D5B6}" type="slidenum">
              <a:rPr lang="en-US" smtClean="0"/>
              <a:t>‹#›</a:t>
            </a:fld>
            <a:endParaRPr lang="en-US"/>
          </a:p>
        </p:txBody>
      </p:sp>
    </p:spTree>
    <p:extLst>
      <p:ext uri="{BB962C8B-B14F-4D97-AF65-F5344CB8AC3E}">
        <p14:creationId xmlns:p14="http://schemas.microsoft.com/office/powerpoint/2010/main" val="284761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915B80-8BA1-484D-A54F-8E2C29748972}" type="datetimeFigureOut">
              <a:rPr lang="en-US" smtClean="0"/>
              <a:t>9/21/2018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EEC232-1DCB-4C76-B9B1-5F3A9701D5B6}" type="slidenum">
              <a:rPr lang="en-US" smtClean="0"/>
              <a:t>‹#›</a:t>
            </a:fld>
            <a:endParaRPr lang="en-US"/>
          </a:p>
        </p:txBody>
      </p:sp>
    </p:spTree>
    <p:extLst>
      <p:ext uri="{BB962C8B-B14F-4D97-AF65-F5344CB8AC3E}">
        <p14:creationId xmlns:p14="http://schemas.microsoft.com/office/powerpoint/2010/main" val="3141579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915B80-8BA1-484D-A54F-8E2C29748972}" type="datetimeFigureOut">
              <a:rPr lang="en-US" smtClean="0"/>
              <a:t>9/21/2018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EEC232-1DCB-4C76-B9B1-5F3A9701D5B6}" type="slidenum">
              <a:rPr lang="en-US" smtClean="0"/>
              <a:t>‹#›</a:t>
            </a:fld>
            <a:endParaRPr lang="en-US"/>
          </a:p>
        </p:txBody>
      </p:sp>
    </p:spTree>
    <p:extLst>
      <p:ext uri="{BB962C8B-B14F-4D97-AF65-F5344CB8AC3E}">
        <p14:creationId xmlns:p14="http://schemas.microsoft.com/office/powerpoint/2010/main" val="2042172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915B80-8BA1-484D-A54F-8E2C29748972}" type="datetimeFigureOut">
              <a:rPr lang="en-US" smtClean="0"/>
              <a:t>9/21/2018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EEC232-1DCB-4C76-B9B1-5F3A9701D5B6}" type="slidenum">
              <a:rPr lang="en-US" smtClean="0"/>
              <a:t>‹#›</a:t>
            </a:fld>
            <a:endParaRPr lang="en-US"/>
          </a:p>
        </p:txBody>
      </p:sp>
    </p:spTree>
    <p:extLst>
      <p:ext uri="{BB962C8B-B14F-4D97-AF65-F5344CB8AC3E}">
        <p14:creationId xmlns:p14="http://schemas.microsoft.com/office/powerpoint/2010/main" val="28511235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873210" y="1878227"/>
            <a:ext cx="5280454" cy="1323439"/>
          </a:xfrm>
          <a:prstGeom prst="rect">
            <a:avLst/>
          </a:prstGeom>
          <a:noFill/>
        </p:spPr>
        <p:txBody>
          <a:bodyPr wrap="square" rtlCol="0">
            <a:spAutoFit/>
          </a:bodyPr>
          <a:lstStyle/>
          <a:p>
            <a:pPr algn="ctr"/>
            <a:r>
              <a:rPr lang="en-US" sz="8000" dirty="0" smtClean="0">
                <a:solidFill>
                  <a:srgbClr val="3A2407"/>
                </a:solidFill>
                <a:latin typeface="Calisto MT" panose="02040603050505030304" pitchFamily="18" charset="0"/>
              </a:rPr>
              <a:t>Covenant</a:t>
            </a:r>
            <a:endParaRPr lang="en-US" sz="8000" dirty="0">
              <a:solidFill>
                <a:srgbClr val="3A2407"/>
              </a:solidFill>
              <a:latin typeface="Calisto MT" panose="02040603050505030304" pitchFamily="18" charset="0"/>
            </a:endParaRPr>
          </a:p>
        </p:txBody>
      </p:sp>
      <p:sp>
        <p:nvSpPr>
          <p:cNvPr id="3" name="TextBox 2"/>
          <p:cNvSpPr txBox="1"/>
          <p:nvPr/>
        </p:nvSpPr>
        <p:spPr>
          <a:xfrm>
            <a:off x="1783492" y="2714368"/>
            <a:ext cx="6437870" cy="1323439"/>
          </a:xfrm>
          <a:prstGeom prst="rect">
            <a:avLst/>
          </a:prstGeom>
          <a:noFill/>
        </p:spPr>
        <p:txBody>
          <a:bodyPr wrap="square" rtlCol="0">
            <a:spAutoFit/>
          </a:bodyPr>
          <a:lstStyle/>
          <a:p>
            <a:pPr algn="ctr"/>
            <a:r>
              <a:rPr lang="en-US" sz="8000" dirty="0" smtClean="0">
                <a:solidFill>
                  <a:srgbClr val="3A2407"/>
                </a:solidFill>
                <a:latin typeface="Calisto MT" panose="02040603050505030304" pitchFamily="18" charset="0"/>
              </a:rPr>
              <a:t>Relationship</a:t>
            </a:r>
            <a:endParaRPr lang="en-US" sz="8000" dirty="0">
              <a:solidFill>
                <a:srgbClr val="3A2407"/>
              </a:solidFill>
              <a:latin typeface="Calisto MT" panose="02040603050505030304" pitchFamily="18" charset="0"/>
            </a:endParaRPr>
          </a:p>
        </p:txBody>
      </p:sp>
      <p:sp>
        <p:nvSpPr>
          <p:cNvPr id="4" name="TextBox 3"/>
          <p:cNvSpPr txBox="1"/>
          <p:nvPr/>
        </p:nvSpPr>
        <p:spPr>
          <a:xfrm>
            <a:off x="3241589" y="3624650"/>
            <a:ext cx="2154195" cy="769441"/>
          </a:xfrm>
          <a:prstGeom prst="rect">
            <a:avLst/>
          </a:prstGeom>
          <a:noFill/>
        </p:spPr>
        <p:txBody>
          <a:bodyPr wrap="square" rtlCol="0">
            <a:spAutoFit/>
          </a:bodyPr>
          <a:lstStyle/>
          <a:p>
            <a:pPr algn="ctr"/>
            <a:r>
              <a:rPr lang="en-US" sz="4400" u="sng" dirty="0" smtClean="0">
                <a:solidFill>
                  <a:srgbClr val="3A2407"/>
                </a:solidFill>
                <a:latin typeface="Calisto MT" panose="02040603050505030304" pitchFamily="18" charset="0"/>
              </a:rPr>
              <a:t>with</a:t>
            </a:r>
            <a:endParaRPr lang="en-US" sz="6000" u="sng" dirty="0">
              <a:solidFill>
                <a:srgbClr val="3A2407"/>
              </a:solidFill>
              <a:latin typeface="Calisto MT" panose="02040603050505030304" pitchFamily="18" charset="0"/>
            </a:endParaRPr>
          </a:p>
        </p:txBody>
      </p:sp>
      <p:sp>
        <p:nvSpPr>
          <p:cNvPr id="5" name="TextBox 4"/>
          <p:cNvSpPr txBox="1"/>
          <p:nvPr/>
        </p:nvSpPr>
        <p:spPr>
          <a:xfrm>
            <a:off x="4501978" y="3624650"/>
            <a:ext cx="2920314" cy="1323439"/>
          </a:xfrm>
          <a:prstGeom prst="rect">
            <a:avLst/>
          </a:prstGeom>
          <a:noFill/>
        </p:spPr>
        <p:txBody>
          <a:bodyPr wrap="square" rtlCol="0">
            <a:spAutoFit/>
          </a:bodyPr>
          <a:lstStyle/>
          <a:p>
            <a:pPr algn="ctr"/>
            <a:r>
              <a:rPr lang="en-US" sz="8000" dirty="0" smtClean="0">
                <a:solidFill>
                  <a:srgbClr val="3A2407"/>
                </a:solidFill>
                <a:latin typeface="Calisto MT" panose="02040603050505030304" pitchFamily="18" charset="0"/>
              </a:rPr>
              <a:t>God</a:t>
            </a:r>
            <a:endParaRPr lang="en-US" sz="8000" dirty="0">
              <a:solidFill>
                <a:srgbClr val="3A2407"/>
              </a:solidFill>
              <a:latin typeface="Calisto MT" panose="02040603050505030304" pitchFamily="18" charset="0"/>
            </a:endParaRPr>
          </a:p>
        </p:txBody>
      </p:sp>
    </p:spTree>
    <p:extLst>
      <p:ext uri="{BB962C8B-B14F-4D97-AF65-F5344CB8AC3E}">
        <p14:creationId xmlns:p14="http://schemas.microsoft.com/office/powerpoint/2010/main" val="1365659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96562" y="205946"/>
            <a:ext cx="8542638" cy="4031873"/>
          </a:xfrm>
          <a:prstGeom prst="rect">
            <a:avLst/>
          </a:prstGeom>
          <a:noFill/>
        </p:spPr>
        <p:txBody>
          <a:bodyPr wrap="square" rtlCol="0">
            <a:spAutoFit/>
          </a:bodyPr>
          <a:lstStyle/>
          <a:p>
            <a:pPr algn="ctr"/>
            <a:r>
              <a:rPr lang="en-US" sz="4800" b="1" u="sng" dirty="0" smtClean="0">
                <a:solidFill>
                  <a:srgbClr val="FFFF00"/>
                </a:solidFill>
                <a:effectLst>
                  <a:outerShdw blurRad="38100" dist="38100" dir="2700000" algn="tl">
                    <a:srgbClr val="000000">
                      <a:alpha val="43137"/>
                    </a:srgbClr>
                  </a:outerShdw>
                </a:effectLst>
                <a:latin typeface="Arial Narrow" panose="020B0606020202030204" pitchFamily="34" charset="0"/>
              </a:rPr>
              <a:t>Ezekiel 36:27</a:t>
            </a:r>
          </a:p>
          <a:p>
            <a:pPr algn="ctr"/>
            <a:endParaRPr lang="en-US" sz="1600" dirty="0" smtClean="0">
              <a:solidFill>
                <a:schemeClr val="bg1"/>
              </a:solidFill>
              <a:effectLst>
                <a:outerShdw blurRad="38100" dist="38100" dir="2700000" algn="tl">
                  <a:srgbClr val="000000">
                    <a:alpha val="43137"/>
                  </a:srgbClr>
                </a:outerShdw>
              </a:effectLst>
              <a:latin typeface="Arial Narrow" panose="020B0606020202030204" pitchFamily="34" charset="0"/>
            </a:endParaRPr>
          </a:p>
          <a:p>
            <a:pPr algn="ctr"/>
            <a:r>
              <a:rPr lang="en-US" sz="4800" dirty="0" smtClean="0">
                <a:solidFill>
                  <a:schemeClr val="bg1"/>
                </a:solidFill>
                <a:effectLst>
                  <a:outerShdw blurRad="38100" dist="38100" dir="2700000" algn="tl">
                    <a:srgbClr val="000000">
                      <a:alpha val="43137"/>
                    </a:srgbClr>
                  </a:outerShdw>
                </a:effectLst>
                <a:latin typeface="Arial Narrow" panose="020B0606020202030204" pitchFamily="34" charset="0"/>
              </a:rPr>
              <a:t>I will put My Spirit within you and cause you to walk in My statutes, and you will keep My judgments and do them.</a:t>
            </a:r>
            <a:endParaRPr lang="en-US" sz="4800"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3815441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96562" y="205946"/>
            <a:ext cx="8542638" cy="4770537"/>
          </a:xfrm>
          <a:prstGeom prst="rect">
            <a:avLst/>
          </a:prstGeom>
          <a:noFill/>
        </p:spPr>
        <p:txBody>
          <a:bodyPr wrap="square" rtlCol="0">
            <a:spAutoFit/>
          </a:bodyPr>
          <a:lstStyle/>
          <a:p>
            <a:pPr algn="ctr"/>
            <a:r>
              <a:rPr lang="en-US" sz="4800" b="1" u="sng" dirty="0" smtClean="0">
                <a:solidFill>
                  <a:srgbClr val="FFFF00"/>
                </a:solidFill>
                <a:effectLst>
                  <a:outerShdw blurRad="38100" dist="38100" dir="2700000" algn="tl">
                    <a:srgbClr val="000000">
                      <a:alpha val="43137"/>
                    </a:srgbClr>
                  </a:outerShdw>
                </a:effectLst>
                <a:latin typeface="Arial Narrow" panose="020B0606020202030204" pitchFamily="34" charset="0"/>
              </a:rPr>
              <a:t>Romans 8:1</a:t>
            </a:r>
          </a:p>
          <a:p>
            <a:pPr algn="ctr"/>
            <a:endParaRPr lang="en-US" sz="1600" dirty="0" smtClean="0">
              <a:solidFill>
                <a:schemeClr val="bg1"/>
              </a:solidFill>
              <a:effectLst>
                <a:outerShdw blurRad="38100" dist="38100" dir="2700000" algn="tl">
                  <a:srgbClr val="000000">
                    <a:alpha val="43137"/>
                  </a:srgbClr>
                </a:outerShdw>
              </a:effectLst>
              <a:latin typeface="Arial Narrow" panose="020B0606020202030204" pitchFamily="34" charset="0"/>
            </a:endParaRPr>
          </a:p>
          <a:p>
            <a:pPr algn="ctr"/>
            <a:r>
              <a:rPr lang="en-US" sz="4800" dirty="0" smtClean="0">
                <a:solidFill>
                  <a:schemeClr val="bg1"/>
                </a:solidFill>
                <a:effectLst>
                  <a:outerShdw blurRad="38100" dist="38100" dir="2700000" algn="tl">
                    <a:srgbClr val="000000">
                      <a:alpha val="43137"/>
                    </a:srgbClr>
                  </a:outerShdw>
                </a:effectLst>
                <a:latin typeface="Arial Narrow" panose="020B0606020202030204" pitchFamily="34" charset="0"/>
              </a:rPr>
              <a:t>There is therefore now no condemnation to those who are in Christ Jesus, who do not walk according to the flesh, but according to the Spirit. </a:t>
            </a:r>
            <a:endParaRPr lang="en-US" sz="4800"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23761752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96562" y="205946"/>
            <a:ext cx="8542638" cy="3293209"/>
          </a:xfrm>
          <a:prstGeom prst="rect">
            <a:avLst/>
          </a:prstGeom>
          <a:noFill/>
        </p:spPr>
        <p:txBody>
          <a:bodyPr wrap="square" rtlCol="0">
            <a:spAutoFit/>
          </a:bodyPr>
          <a:lstStyle/>
          <a:p>
            <a:pPr algn="ctr"/>
            <a:r>
              <a:rPr lang="en-US" sz="4800" b="1" u="sng" dirty="0" smtClean="0">
                <a:solidFill>
                  <a:srgbClr val="FFFF00"/>
                </a:solidFill>
                <a:effectLst>
                  <a:outerShdw blurRad="38100" dist="38100" dir="2700000" algn="tl">
                    <a:srgbClr val="000000">
                      <a:alpha val="43137"/>
                    </a:srgbClr>
                  </a:outerShdw>
                </a:effectLst>
                <a:latin typeface="Arial Narrow" panose="020B0606020202030204" pitchFamily="34" charset="0"/>
              </a:rPr>
              <a:t>Romans 8:2</a:t>
            </a:r>
          </a:p>
          <a:p>
            <a:pPr algn="ctr"/>
            <a:endParaRPr lang="en-US" sz="1600" dirty="0" smtClean="0">
              <a:solidFill>
                <a:schemeClr val="bg1"/>
              </a:solidFill>
              <a:effectLst>
                <a:outerShdw blurRad="38100" dist="38100" dir="2700000" algn="tl">
                  <a:srgbClr val="000000">
                    <a:alpha val="43137"/>
                  </a:srgbClr>
                </a:outerShdw>
              </a:effectLst>
              <a:latin typeface="Arial Narrow" panose="020B0606020202030204" pitchFamily="34" charset="0"/>
            </a:endParaRPr>
          </a:p>
          <a:p>
            <a:pPr algn="ctr"/>
            <a:r>
              <a:rPr lang="en-US" sz="4800" dirty="0" smtClean="0">
                <a:solidFill>
                  <a:schemeClr val="bg1"/>
                </a:solidFill>
                <a:effectLst>
                  <a:outerShdw blurRad="38100" dist="38100" dir="2700000" algn="tl">
                    <a:srgbClr val="000000">
                      <a:alpha val="43137"/>
                    </a:srgbClr>
                  </a:outerShdw>
                </a:effectLst>
                <a:latin typeface="Arial Narrow" panose="020B0606020202030204" pitchFamily="34" charset="0"/>
              </a:rPr>
              <a:t>For the law of the Spirit of life in Christ Jesus has made me free from the law of sin and death. </a:t>
            </a:r>
            <a:endParaRPr lang="en-US" sz="4800"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19225431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96562" y="205946"/>
            <a:ext cx="8542638" cy="4770537"/>
          </a:xfrm>
          <a:prstGeom prst="rect">
            <a:avLst/>
          </a:prstGeom>
          <a:noFill/>
        </p:spPr>
        <p:txBody>
          <a:bodyPr wrap="square" rtlCol="0">
            <a:spAutoFit/>
          </a:bodyPr>
          <a:lstStyle/>
          <a:p>
            <a:pPr algn="ctr"/>
            <a:r>
              <a:rPr lang="en-US" sz="4800" b="1" u="sng" dirty="0" smtClean="0">
                <a:solidFill>
                  <a:srgbClr val="FFFF00"/>
                </a:solidFill>
                <a:effectLst>
                  <a:outerShdw blurRad="38100" dist="38100" dir="2700000" algn="tl">
                    <a:srgbClr val="000000">
                      <a:alpha val="43137"/>
                    </a:srgbClr>
                  </a:outerShdw>
                </a:effectLst>
                <a:latin typeface="Arial Narrow" panose="020B0606020202030204" pitchFamily="34" charset="0"/>
              </a:rPr>
              <a:t>Romans 8:3</a:t>
            </a:r>
          </a:p>
          <a:p>
            <a:pPr algn="ctr"/>
            <a:endParaRPr lang="en-US" sz="1600" dirty="0" smtClean="0">
              <a:solidFill>
                <a:schemeClr val="bg1"/>
              </a:solidFill>
              <a:effectLst>
                <a:outerShdw blurRad="38100" dist="38100" dir="2700000" algn="tl">
                  <a:srgbClr val="000000">
                    <a:alpha val="43137"/>
                  </a:srgbClr>
                </a:outerShdw>
              </a:effectLst>
              <a:latin typeface="Arial Narrow" panose="020B0606020202030204" pitchFamily="34" charset="0"/>
            </a:endParaRPr>
          </a:p>
          <a:p>
            <a:pPr algn="ctr"/>
            <a:r>
              <a:rPr lang="en-US" sz="4800" dirty="0" smtClean="0">
                <a:solidFill>
                  <a:schemeClr val="bg1"/>
                </a:solidFill>
                <a:effectLst>
                  <a:outerShdw blurRad="38100" dist="38100" dir="2700000" algn="tl">
                    <a:srgbClr val="000000">
                      <a:alpha val="43137"/>
                    </a:srgbClr>
                  </a:outerShdw>
                </a:effectLst>
                <a:latin typeface="Arial Narrow" panose="020B0606020202030204" pitchFamily="34" charset="0"/>
              </a:rPr>
              <a:t>For what the law could not do in that it was weak through the flesh, God did by sending His own Son in the likeness of sinful flesh, on account of sin: He condemned sin in the flesh, </a:t>
            </a:r>
            <a:endParaRPr lang="en-US" sz="4800"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37415876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96562" y="205946"/>
            <a:ext cx="8542638" cy="4031873"/>
          </a:xfrm>
          <a:prstGeom prst="rect">
            <a:avLst/>
          </a:prstGeom>
          <a:noFill/>
        </p:spPr>
        <p:txBody>
          <a:bodyPr wrap="square" rtlCol="0">
            <a:spAutoFit/>
          </a:bodyPr>
          <a:lstStyle/>
          <a:p>
            <a:pPr algn="ctr"/>
            <a:r>
              <a:rPr lang="en-US" sz="4800" b="1" u="sng" dirty="0" smtClean="0">
                <a:solidFill>
                  <a:srgbClr val="FFFF00"/>
                </a:solidFill>
                <a:effectLst>
                  <a:outerShdw blurRad="38100" dist="38100" dir="2700000" algn="tl">
                    <a:srgbClr val="000000">
                      <a:alpha val="43137"/>
                    </a:srgbClr>
                  </a:outerShdw>
                </a:effectLst>
                <a:latin typeface="Arial Narrow" panose="020B0606020202030204" pitchFamily="34" charset="0"/>
              </a:rPr>
              <a:t>Romans 8:4</a:t>
            </a:r>
          </a:p>
          <a:p>
            <a:pPr algn="ctr"/>
            <a:endParaRPr lang="en-US" sz="1600" dirty="0" smtClean="0">
              <a:solidFill>
                <a:schemeClr val="bg1"/>
              </a:solidFill>
              <a:effectLst>
                <a:outerShdw blurRad="38100" dist="38100" dir="2700000" algn="tl">
                  <a:srgbClr val="000000">
                    <a:alpha val="43137"/>
                  </a:srgbClr>
                </a:outerShdw>
              </a:effectLst>
              <a:latin typeface="Arial Narrow" panose="020B0606020202030204" pitchFamily="34" charset="0"/>
            </a:endParaRPr>
          </a:p>
          <a:p>
            <a:pPr algn="ctr"/>
            <a:r>
              <a:rPr lang="en-US" sz="4800" dirty="0" smtClean="0">
                <a:solidFill>
                  <a:schemeClr val="bg1"/>
                </a:solidFill>
                <a:effectLst>
                  <a:outerShdw blurRad="38100" dist="38100" dir="2700000" algn="tl">
                    <a:srgbClr val="000000">
                      <a:alpha val="43137"/>
                    </a:srgbClr>
                  </a:outerShdw>
                </a:effectLst>
                <a:latin typeface="Arial Narrow" panose="020B0606020202030204" pitchFamily="34" charset="0"/>
              </a:rPr>
              <a:t>that the righteous requirement of the law might be fulfilled in us who do not walk according to the flesh but according to the Spirit.</a:t>
            </a:r>
            <a:endParaRPr lang="en-US" sz="4800"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16149353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88172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46656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873210" y="1878227"/>
            <a:ext cx="5280454" cy="1323439"/>
          </a:xfrm>
          <a:prstGeom prst="rect">
            <a:avLst/>
          </a:prstGeom>
          <a:noFill/>
        </p:spPr>
        <p:txBody>
          <a:bodyPr wrap="square" rtlCol="0">
            <a:spAutoFit/>
          </a:bodyPr>
          <a:lstStyle/>
          <a:p>
            <a:pPr algn="ctr"/>
            <a:r>
              <a:rPr lang="en-US" sz="8000" dirty="0" smtClean="0">
                <a:solidFill>
                  <a:srgbClr val="3A2407"/>
                </a:solidFill>
                <a:latin typeface="Calisto MT" panose="02040603050505030304" pitchFamily="18" charset="0"/>
              </a:rPr>
              <a:t>Covenant</a:t>
            </a:r>
            <a:endParaRPr lang="en-US" sz="8000" dirty="0">
              <a:solidFill>
                <a:srgbClr val="3A2407"/>
              </a:solidFill>
              <a:latin typeface="Calisto MT" panose="02040603050505030304" pitchFamily="18" charset="0"/>
            </a:endParaRPr>
          </a:p>
        </p:txBody>
      </p:sp>
      <p:sp>
        <p:nvSpPr>
          <p:cNvPr id="3" name="TextBox 2"/>
          <p:cNvSpPr txBox="1"/>
          <p:nvPr/>
        </p:nvSpPr>
        <p:spPr>
          <a:xfrm>
            <a:off x="1783492" y="2714368"/>
            <a:ext cx="6437870" cy="1323439"/>
          </a:xfrm>
          <a:prstGeom prst="rect">
            <a:avLst/>
          </a:prstGeom>
          <a:noFill/>
        </p:spPr>
        <p:txBody>
          <a:bodyPr wrap="square" rtlCol="0">
            <a:spAutoFit/>
          </a:bodyPr>
          <a:lstStyle/>
          <a:p>
            <a:pPr algn="ctr"/>
            <a:r>
              <a:rPr lang="en-US" sz="8000" dirty="0" smtClean="0">
                <a:solidFill>
                  <a:srgbClr val="3A2407"/>
                </a:solidFill>
                <a:latin typeface="Calisto MT" panose="02040603050505030304" pitchFamily="18" charset="0"/>
              </a:rPr>
              <a:t>Relationship</a:t>
            </a:r>
            <a:endParaRPr lang="en-US" sz="8000" dirty="0">
              <a:solidFill>
                <a:srgbClr val="3A2407"/>
              </a:solidFill>
              <a:latin typeface="Calisto MT" panose="02040603050505030304" pitchFamily="18" charset="0"/>
            </a:endParaRPr>
          </a:p>
        </p:txBody>
      </p:sp>
      <p:sp>
        <p:nvSpPr>
          <p:cNvPr id="4" name="TextBox 3"/>
          <p:cNvSpPr txBox="1"/>
          <p:nvPr/>
        </p:nvSpPr>
        <p:spPr>
          <a:xfrm>
            <a:off x="3241589" y="3624650"/>
            <a:ext cx="2154195" cy="769441"/>
          </a:xfrm>
          <a:prstGeom prst="rect">
            <a:avLst/>
          </a:prstGeom>
          <a:noFill/>
        </p:spPr>
        <p:txBody>
          <a:bodyPr wrap="square" rtlCol="0">
            <a:spAutoFit/>
          </a:bodyPr>
          <a:lstStyle/>
          <a:p>
            <a:pPr algn="ctr"/>
            <a:r>
              <a:rPr lang="en-US" sz="4400" u="sng" dirty="0" smtClean="0">
                <a:solidFill>
                  <a:srgbClr val="3A2407"/>
                </a:solidFill>
                <a:latin typeface="Calisto MT" panose="02040603050505030304" pitchFamily="18" charset="0"/>
              </a:rPr>
              <a:t>with</a:t>
            </a:r>
            <a:endParaRPr lang="en-US" sz="6000" u="sng" dirty="0">
              <a:solidFill>
                <a:srgbClr val="3A2407"/>
              </a:solidFill>
              <a:latin typeface="Calisto MT" panose="02040603050505030304" pitchFamily="18" charset="0"/>
            </a:endParaRPr>
          </a:p>
        </p:txBody>
      </p:sp>
      <p:sp>
        <p:nvSpPr>
          <p:cNvPr id="5" name="TextBox 4"/>
          <p:cNvSpPr txBox="1"/>
          <p:nvPr/>
        </p:nvSpPr>
        <p:spPr>
          <a:xfrm>
            <a:off x="4501978" y="3624650"/>
            <a:ext cx="2920314" cy="1323439"/>
          </a:xfrm>
          <a:prstGeom prst="rect">
            <a:avLst/>
          </a:prstGeom>
          <a:noFill/>
        </p:spPr>
        <p:txBody>
          <a:bodyPr wrap="square" rtlCol="0">
            <a:spAutoFit/>
          </a:bodyPr>
          <a:lstStyle/>
          <a:p>
            <a:pPr algn="ctr"/>
            <a:r>
              <a:rPr lang="en-US" sz="8000" dirty="0" smtClean="0">
                <a:solidFill>
                  <a:srgbClr val="3A2407"/>
                </a:solidFill>
                <a:latin typeface="Calisto MT" panose="02040603050505030304" pitchFamily="18" charset="0"/>
              </a:rPr>
              <a:t>God</a:t>
            </a:r>
            <a:endParaRPr lang="en-US" sz="8000" dirty="0">
              <a:solidFill>
                <a:srgbClr val="3A2407"/>
              </a:solidFill>
              <a:latin typeface="Calisto MT" panose="02040603050505030304" pitchFamily="18" charset="0"/>
            </a:endParaRPr>
          </a:p>
        </p:txBody>
      </p:sp>
    </p:spTree>
    <p:extLst>
      <p:ext uri="{BB962C8B-B14F-4D97-AF65-F5344CB8AC3E}">
        <p14:creationId xmlns:p14="http://schemas.microsoft.com/office/powerpoint/2010/main" val="792382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96562" y="205946"/>
            <a:ext cx="8542638" cy="5509200"/>
          </a:xfrm>
          <a:prstGeom prst="rect">
            <a:avLst/>
          </a:prstGeom>
          <a:noFill/>
        </p:spPr>
        <p:txBody>
          <a:bodyPr wrap="square" rtlCol="0">
            <a:spAutoFit/>
          </a:bodyPr>
          <a:lstStyle/>
          <a:p>
            <a:pPr algn="ctr"/>
            <a:r>
              <a:rPr lang="en-US" sz="4800" b="1" u="sng" dirty="0" smtClean="0">
                <a:solidFill>
                  <a:srgbClr val="FFFF00"/>
                </a:solidFill>
                <a:effectLst>
                  <a:outerShdw blurRad="38100" dist="38100" dir="2700000" algn="tl">
                    <a:srgbClr val="000000">
                      <a:alpha val="43137"/>
                    </a:srgbClr>
                  </a:outerShdw>
                </a:effectLst>
                <a:latin typeface="Arial Narrow" panose="020B0606020202030204" pitchFamily="34" charset="0"/>
              </a:rPr>
              <a:t>Isaiah 54:10</a:t>
            </a:r>
          </a:p>
          <a:p>
            <a:pPr algn="ctr"/>
            <a:endParaRPr lang="en-US" sz="1600" dirty="0" smtClean="0">
              <a:solidFill>
                <a:schemeClr val="bg1"/>
              </a:solidFill>
              <a:effectLst>
                <a:outerShdw blurRad="38100" dist="38100" dir="2700000" algn="tl">
                  <a:srgbClr val="000000">
                    <a:alpha val="43137"/>
                  </a:srgbClr>
                </a:outerShdw>
              </a:effectLst>
              <a:latin typeface="Arial Narrow" panose="020B0606020202030204" pitchFamily="34" charset="0"/>
            </a:endParaRPr>
          </a:p>
          <a:p>
            <a:pPr algn="ctr"/>
            <a:r>
              <a:rPr lang="en-US" sz="4800" dirty="0" smtClean="0">
                <a:solidFill>
                  <a:schemeClr val="bg1"/>
                </a:solidFill>
                <a:effectLst>
                  <a:outerShdw blurRad="38100" dist="38100" dir="2700000" algn="tl">
                    <a:srgbClr val="000000">
                      <a:alpha val="43137"/>
                    </a:srgbClr>
                  </a:outerShdw>
                </a:effectLst>
                <a:latin typeface="Arial Narrow" panose="020B0606020202030204" pitchFamily="34" charset="0"/>
              </a:rPr>
              <a:t>For the mountains shall depart and the hills be removed, but My kindness shall not depart from you, nor shall My covenant of peace be removed,” says the Lord, who has mercy on you.</a:t>
            </a:r>
            <a:endParaRPr lang="en-US" sz="4800"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1525981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96562" y="205946"/>
            <a:ext cx="8542638" cy="4770537"/>
          </a:xfrm>
          <a:prstGeom prst="rect">
            <a:avLst/>
          </a:prstGeom>
          <a:noFill/>
        </p:spPr>
        <p:txBody>
          <a:bodyPr wrap="square" rtlCol="0">
            <a:spAutoFit/>
          </a:bodyPr>
          <a:lstStyle/>
          <a:p>
            <a:pPr algn="ctr"/>
            <a:r>
              <a:rPr lang="en-US" sz="4800" b="1" u="sng" dirty="0" smtClean="0">
                <a:solidFill>
                  <a:srgbClr val="FFFF00"/>
                </a:solidFill>
                <a:effectLst>
                  <a:outerShdw blurRad="38100" dist="38100" dir="2700000" algn="tl">
                    <a:srgbClr val="000000">
                      <a:alpha val="43137"/>
                    </a:srgbClr>
                  </a:outerShdw>
                </a:effectLst>
                <a:latin typeface="Arial Narrow" panose="020B0606020202030204" pitchFamily="34" charset="0"/>
              </a:rPr>
              <a:t>Exodus 19:5</a:t>
            </a:r>
          </a:p>
          <a:p>
            <a:pPr algn="ctr"/>
            <a:endParaRPr lang="en-US" sz="1600" dirty="0" smtClean="0">
              <a:solidFill>
                <a:schemeClr val="bg1"/>
              </a:solidFill>
              <a:effectLst>
                <a:outerShdw blurRad="38100" dist="38100" dir="2700000" algn="tl">
                  <a:srgbClr val="000000">
                    <a:alpha val="43137"/>
                  </a:srgbClr>
                </a:outerShdw>
              </a:effectLst>
              <a:latin typeface="Arial Narrow" panose="020B0606020202030204" pitchFamily="34" charset="0"/>
            </a:endParaRPr>
          </a:p>
          <a:p>
            <a:pPr algn="ctr"/>
            <a:r>
              <a:rPr lang="en-US" sz="4800" dirty="0" smtClean="0">
                <a:solidFill>
                  <a:schemeClr val="bg1"/>
                </a:solidFill>
                <a:effectLst>
                  <a:outerShdw blurRad="38100" dist="38100" dir="2700000" algn="tl">
                    <a:srgbClr val="000000">
                      <a:alpha val="43137"/>
                    </a:srgbClr>
                  </a:outerShdw>
                </a:effectLst>
                <a:latin typeface="Arial Narrow" panose="020B0606020202030204" pitchFamily="34" charset="0"/>
              </a:rPr>
              <a:t>Now therefore, if you will indeed obey My voice and keep My covenant, then you shall be a special treasure to Me above all people; for all the earth is Mine.</a:t>
            </a:r>
            <a:endParaRPr lang="en-US" sz="4800"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486626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96562" y="205946"/>
            <a:ext cx="8542638" cy="5509200"/>
          </a:xfrm>
          <a:prstGeom prst="rect">
            <a:avLst/>
          </a:prstGeom>
          <a:noFill/>
        </p:spPr>
        <p:txBody>
          <a:bodyPr wrap="square" rtlCol="0">
            <a:spAutoFit/>
          </a:bodyPr>
          <a:lstStyle/>
          <a:p>
            <a:pPr algn="ctr"/>
            <a:r>
              <a:rPr lang="en-US" sz="4800" b="1" u="sng" dirty="0" smtClean="0">
                <a:solidFill>
                  <a:srgbClr val="FFFF00"/>
                </a:solidFill>
                <a:effectLst>
                  <a:outerShdw blurRad="38100" dist="38100" dir="2700000" algn="tl">
                    <a:srgbClr val="000000">
                      <a:alpha val="43137"/>
                    </a:srgbClr>
                  </a:outerShdw>
                </a:effectLst>
                <a:latin typeface="Arial Narrow" panose="020B0606020202030204" pitchFamily="34" charset="0"/>
              </a:rPr>
              <a:t>Jeremiah 7:23</a:t>
            </a:r>
          </a:p>
          <a:p>
            <a:pPr algn="ctr"/>
            <a:endParaRPr lang="en-US" sz="1600" dirty="0" smtClean="0">
              <a:solidFill>
                <a:schemeClr val="bg1"/>
              </a:solidFill>
              <a:effectLst>
                <a:outerShdw blurRad="38100" dist="38100" dir="2700000" algn="tl">
                  <a:srgbClr val="000000">
                    <a:alpha val="43137"/>
                  </a:srgbClr>
                </a:outerShdw>
              </a:effectLst>
              <a:latin typeface="Arial Narrow" panose="020B0606020202030204" pitchFamily="34" charset="0"/>
            </a:endParaRPr>
          </a:p>
          <a:p>
            <a:pPr algn="ctr"/>
            <a:r>
              <a:rPr lang="en-US" sz="4800" dirty="0" smtClean="0">
                <a:solidFill>
                  <a:schemeClr val="bg1"/>
                </a:solidFill>
                <a:effectLst>
                  <a:outerShdw blurRad="38100" dist="38100" dir="2700000" algn="tl">
                    <a:srgbClr val="000000">
                      <a:alpha val="43137"/>
                    </a:srgbClr>
                  </a:outerShdw>
                </a:effectLst>
                <a:latin typeface="Arial Narrow" panose="020B0606020202030204" pitchFamily="34" charset="0"/>
              </a:rPr>
              <a:t>But this is what I commanded them, saying, ‘Obey My voice, and I will be your God, and you shall be My people. And walk in all the ways that I have commanded you, that it may be well with you.’</a:t>
            </a:r>
            <a:endParaRPr lang="en-US" sz="4800"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636753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71849" y="403654"/>
            <a:ext cx="8600302" cy="5109091"/>
          </a:xfrm>
          <a:prstGeom prst="rect">
            <a:avLst/>
          </a:prstGeom>
          <a:noFill/>
        </p:spPr>
        <p:txBody>
          <a:bodyPr wrap="square" rtlCol="0">
            <a:spAutoFit/>
          </a:bodyPr>
          <a:lstStyle/>
          <a:p>
            <a:pPr algn="ctr"/>
            <a:r>
              <a:rPr lang="en-US" sz="5400" b="1" u="sng" dirty="0" smtClean="0">
                <a:solidFill>
                  <a:srgbClr val="FFFF00"/>
                </a:solidFill>
                <a:effectLst>
                  <a:outerShdw blurRad="38100" dist="38100" dir="2700000" algn="tl">
                    <a:srgbClr val="000000">
                      <a:alpha val="43137"/>
                    </a:srgbClr>
                  </a:outerShdw>
                </a:effectLst>
                <a:latin typeface="Arial Narrow" panose="020B0606020202030204" pitchFamily="34" charset="0"/>
              </a:rPr>
              <a:t>Old Covenant v. New Covenant</a:t>
            </a:r>
          </a:p>
          <a:p>
            <a:pPr algn="ctr"/>
            <a:endParaRPr lang="en-US" sz="4000" b="1" dirty="0" smtClean="0">
              <a:solidFill>
                <a:schemeClr val="bg1"/>
              </a:solidFill>
              <a:effectLst>
                <a:outerShdw blurRad="38100" dist="38100" dir="2700000" algn="tl">
                  <a:srgbClr val="000000">
                    <a:alpha val="43137"/>
                  </a:srgbClr>
                </a:outerShdw>
              </a:effectLst>
              <a:latin typeface="Arial Narrow" panose="020B0606020202030204" pitchFamily="34" charset="0"/>
            </a:endParaRPr>
          </a:p>
          <a:p>
            <a:pPr algn="ctr"/>
            <a:r>
              <a:rPr lang="en-US" sz="5400" b="1" dirty="0" smtClean="0">
                <a:solidFill>
                  <a:schemeClr val="bg1"/>
                </a:solidFill>
                <a:effectLst>
                  <a:outerShdw blurRad="38100" dist="38100" dir="2700000" algn="tl">
                    <a:srgbClr val="000000">
                      <a:alpha val="43137"/>
                    </a:srgbClr>
                  </a:outerShdw>
                </a:effectLst>
                <a:latin typeface="Arial Narrow" panose="020B0606020202030204" pitchFamily="34" charset="0"/>
              </a:rPr>
              <a:t>Old Covenant:</a:t>
            </a:r>
          </a:p>
          <a:p>
            <a:pPr algn="ctr"/>
            <a:r>
              <a:rPr lang="en-US" sz="5400" dirty="0" smtClean="0">
                <a:solidFill>
                  <a:schemeClr val="bg1"/>
                </a:solidFill>
                <a:effectLst>
                  <a:outerShdw blurRad="38100" dist="38100" dir="2700000" algn="tl">
                    <a:srgbClr val="000000">
                      <a:alpha val="43137"/>
                    </a:srgbClr>
                  </a:outerShdw>
                </a:effectLst>
                <a:latin typeface="Arial Narrow" panose="020B0606020202030204" pitchFamily="34" charset="0"/>
              </a:rPr>
              <a:t>The law was on stone.</a:t>
            </a:r>
          </a:p>
          <a:p>
            <a:pPr algn="ctr"/>
            <a:endParaRPr lang="en-US" dirty="0">
              <a:solidFill>
                <a:schemeClr val="bg1"/>
              </a:solidFill>
              <a:effectLst>
                <a:outerShdw blurRad="38100" dist="38100" dir="2700000" algn="tl">
                  <a:srgbClr val="000000">
                    <a:alpha val="43137"/>
                  </a:srgbClr>
                </a:outerShdw>
              </a:effectLst>
              <a:latin typeface="Arial Narrow" panose="020B0606020202030204" pitchFamily="34" charset="0"/>
            </a:endParaRPr>
          </a:p>
          <a:p>
            <a:pPr algn="ctr"/>
            <a:r>
              <a:rPr lang="en-US" sz="5400" b="1" dirty="0" smtClean="0">
                <a:solidFill>
                  <a:schemeClr val="bg1"/>
                </a:solidFill>
                <a:effectLst>
                  <a:outerShdw blurRad="38100" dist="38100" dir="2700000" algn="tl">
                    <a:srgbClr val="000000">
                      <a:alpha val="43137"/>
                    </a:srgbClr>
                  </a:outerShdw>
                </a:effectLst>
                <a:latin typeface="Arial Narrow" panose="020B0606020202030204" pitchFamily="34" charset="0"/>
              </a:rPr>
              <a:t>New Covenant:</a:t>
            </a:r>
          </a:p>
          <a:p>
            <a:pPr algn="ctr"/>
            <a:r>
              <a:rPr lang="en-US" sz="5400" dirty="0" smtClean="0">
                <a:solidFill>
                  <a:schemeClr val="bg1"/>
                </a:solidFill>
                <a:effectLst>
                  <a:outerShdw blurRad="38100" dist="38100" dir="2700000" algn="tl">
                    <a:srgbClr val="000000">
                      <a:alpha val="43137"/>
                    </a:srgbClr>
                  </a:outerShdw>
                </a:effectLst>
                <a:latin typeface="Arial Narrow" panose="020B0606020202030204" pitchFamily="34" charset="0"/>
              </a:rPr>
              <a:t>The law is on our hearts.</a:t>
            </a:r>
            <a:endParaRPr lang="en-US" sz="4800" dirty="0">
              <a:solidFill>
                <a:srgbClr val="FFFF00"/>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1037514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71849" y="403654"/>
            <a:ext cx="8600302" cy="5109091"/>
          </a:xfrm>
          <a:prstGeom prst="rect">
            <a:avLst/>
          </a:prstGeom>
          <a:noFill/>
        </p:spPr>
        <p:txBody>
          <a:bodyPr wrap="square" rtlCol="0">
            <a:spAutoFit/>
          </a:bodyPr>
          <a:lstStyle/>
          <a:p>
            <a:pPr algn="ctr"/>
            <a:r>
              <a:rPr lang="en-US" sz="5400" b="1" u="sng" dirty="0" smtClean="0">
                <a:solidFill>
                  <a:srgbClr val="FFFF00"/>
                </a:solidFill>
                <a:effectLst>
                  <a:outerShdw blurRad="38100" dist="38100" dir="2700000" algn="tl">
                    <a:srgbClr val="000000">
                      <a:alpha val="43137"/>
                    </a:srgbClr>
                  </a:outerShdw>
                </a:effectLst>
                <a:latin typeface="Arial Narrow" panose="020B0606020202030204" pitchFamily="34" charset="0"/>
              </a:rPr>
              <a:t>Old Covenant v. New Covenant</a:t>
            </a:r>
          </a:p>
          <a:p>
            <a:pPr algn="ctr"/>
            <a:endParaRPr lang="en-US" sz="4000" b="1" dirty="0" smtClean="0">
              <a:solidFill>
                <a:schemeClr val="bg1"/>
              </a:solidFill>
              <a:effectLst>
                <a:outerShdw blurRad="38100" dist="38100" dir="2700000" algn="tl">
                  <a:srgbClr val="000000">
                    <a:alpha val="43137"/>
                  </a:srgbClr>
                </a:outerShdw>
              </a:effectLst>
              <a:latin typeface="Arial Narrow" panose="020B0606020202030204" pitchFamily="34" charset="0"/>
            </a:endParaRPr>
          </a:p>
          <a:p>
            <a:pPr algn="ctr"/>
            <a:r>
              <a:rPr lang="en-US" sz="5400" b="1" dirty="0" smtClean="0">
                <a:solidFill>
                  <a:schemeClr val="bg1"/>
                </a:solidFill>
                <a:effectLst>
                  <a:outerShdw blurRad="38100" dist="38100" dir="2700000" algn="tl">
                    <a:srgbClr val="000000">
                      <a:alpha val="43137"/>
                    </a:srgbClr>
                  </a:outerShdw>
                </a:effectLst>
                <a:latin typeface="Arial Narrow" panose="020B0606020202030204" pitchFamily="34" charset="0"/>
              </a:rPr>
              <a:t>Old Covenant:</a:t>
            </a:r>
          </a:p>
          <a:p>
            <a:pPr algn="ctr"/>
            <a:r>
              <a:rPr lang="en-US" sz="5400" dirty="0" smtClean="0">
                <a:solidFill>
                  <a:schemeClr val="bg1"/>
                </a:solidFill>
                <a:effectLst>
                  <a:outerShdw blurRad="38100" dist="38100" dir="2700000" algn="tl">
                    <a:srgbClr val="000000">
                      <a:alpha val="43137"/>
                    </a:srgbClr>
                  </a:outerShdw>
                </a:effectLst>
                <a:latin typeface="Arial Narrow" panose="020B0606020202030204" pitchFamily="34" charset="0"/>
              </a:rPr>
              <a:t>brought conviction</a:t>
            </a:r>
          </a:p>
          <a:p>
            <a:pPr algn="ctr"/>
            <a:endParaRPr lang="en-US" dirty="0">
              <a:solidFill>
                <a:schemeClr val="bg1"/>
              </a:solidFill>
              <a:effectLst>
                <a:outerShdw blurRad="38100" dist="38100" dir="2700000" algn="tl">
                  <a:srgbClr val="000000">
                    <a:alpha val="43137"/>
                  </a:srgbClr>
                </a:outerShdw>
              </a:effectLst>
              <a:latin typeface="Arial Narrow" panose="020B0606020202030204" pitchFamily="34" charset="0"/>
            </a:endParaRPr>
          </a:p>
          <a:p>
            <a:pPr algn="ctr"/>
            <a:r>
              <a:rPr lang="en-US" sz="5400" b="1" dirty="0" smtClean="0">
                <a:solidFill>
                  <a:schemeClr val="bg1"/>
                </a:solidFill>
                <a:effectLst>
                  <a:outerShdw blurRad="38100" dist="38100" dir="2700000" algn="tl">
                    <a:srgbClr val="000000">
                      <a:alpha val="43137"/>
                    </a:srgbClr>
                  </a:outerShdw>
                </a:effectLst>
                <a:latin typeface="Arial Narrow" panose="020B0606020202030204" pitchFamily="34" charset="0"/>
              </a:rPr>
              <a:t>New Covenant:</a:t>
            </a:r>
          </a:p>
          <a:p>
            <a:pPr algn="ctr"/>
            <a:r>
              <a:rPr lang="en-US" sz="5400" dirty="0" smtClean="0">
                <a:solidFill>
                  <a:schemeClr val="bg1"/>
                </a:solidFill>
                <a:effectLst>
                  <a:outerShdw blurRad="38100" dist="38100" dir="2700000" algn="tl">
                    <a:srgbClr val="000000">
                      <a:alpha val="43137"/>
                    </a:srgbClr>
                  </a:outerShdw>
                </a:effectLst>
                <a:latin typeface="Arial Narrow" panose="020B0606020202030204" pitchFamily="34" charset="0"/>
              </a:rPr>
              <a:t>brings cleansing</a:t>
            </a:r>
            <a:endParaRPr lang="en-US" sz="4800" dirty="0">
              <a:solidFill>
                <a:srgbClr val="FFFF00"/>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192028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71849" y="403654"/>
            <a:ext cx="8600302" cy="5109091"/>
          </a:xfrm>
          <a:prstGeom prst="rect">
            <a:avLst/>
          </a:prstGeom>
          <a:noFill/>
        </p:spPr>
        <p:txBody>
          <a:bodyPr wrap="square" rtlCol="0">
            <a:spAutoFit/>
          </a:bodyPr>
          <a:lstStyle/>
          <a:p>
            <a:pPr algn="ctr"/>
            <a:r>
              <a:rPr lang="en-US" sz="5400" b="1" u="sng" dirty="0" smtClean="0">
                <a:solidFill>
                  <a:srgbClr val="FFFF00"/>
                </a:solidFill>
                <a:effectLst>
                  <a:outerShdw blurRad="38100" dist="38100" dir="2700000" algn="tl">
                    <a:srgbClr val="000000">
                      <a:alpha val="43137"/>
                    </a:srgbClr>
                  </a:outerShdw>
                </a:effectLst>
                <a:latin typeface="Arial Narrow" panose="020B0606020202030204" pitchFamily="34" charset="0"/>
              </a:rPr>
              <a:t>Old Covenant v. New Covenant</a:t>
            </a:r>
          </a:p>
          <a:p>
            <a:pPr algn="ctr"/>
            <a:endParaRPr lang="en-US" sz="4000" b="1" dirty="0" smtClean="0">
              <a:solidFill>
                <a:schemeClr val="bg1"/>
              </a:solidFill>
              <a:effectLst>
                <a:outerShdw blurRad="38100" dist="38100" dir="2700000" algn="tl">
                  <a:srgbClr val="000000">
                    <a:alpha val="43137"/>
                  </a:srgbClr>
                </a:outerShdw>
              </a:effectLst>
              <a:latin typeface="Arial Narrow" panose="020B0606020202030204" pitchFamily="34" charset="0"/>
            </a:endParaRPr>
          </a:p>
          <a:p>
            <a:pPr algn="ctr"/>
            <a:r>
              <a:rPr lang="en-US" sz="5400" b="1" dirty="0" smtClean="0">
                <a:solidFill>
                  <a:schemeClr val="bg1"/>
                </a:solidFill>
                <a:effectLst>
                  <a:outerShdw blurRad="38100" dist="38100" dir="2700000" algn="tl">
                    <a:srgbClr val="000000">
                      <a:alpha val="43137"/>
                    </a:srgbClr>
                  </a:outerShdw>
                </a:effectLst>
                <a:latin typeface="Arial Narrow" panose="020B0606020202030204" pitchFamily="34" charset="0"/>
              </a:rPr>
              <a:t>Old Covenant:</a:t>
            </a:r>
          </a:p>
          <a:p>
            <a:pPr algn="ctr"/>
            <a:r>
              <a:rPr lang="en-US" sz="5400" dirty="0" smtClean="0">
                <a:solidFill>
                  <a:schemeClr val="bg1"/>
                </a:solidFill>
                <a:effectLst>
                  <a:outerShdw blurRad="38100" dist="38100" dir="2700000" algn="tl">
                    <a:srgbClr val="000000">
                      <a:alpha val="43137"/>
                    </a:srgbClr>
                  </a:outerShdw>
                </a:effectLst>
                <a:latin typeface="Arial Narrow" panose="020B0606020202030204" pitchFamily="34" charset="0"/>
              </a:rPr>
              <a:t>corrupt heart that resists God</a:t>
            </a:r>
          </a:p>
          <a:p>
            <a:pPr algn="ctr"/>
            <a:endParaRPr lang="en-US" dirty="0">
              <a:solidFill>
                <a:schemeClr val="bg1"/>
              </a:solidFill>
              <a:effectLst>
                <a:outerShdw blurRad="38100" dist="38100" dir="2700000" algn="tl">
                  <a:srgbClr val="000000">
                    <a:alpha val="43137"/>
                  </a:srgbClr>
                </a:outerShdw>
              </a:effectLst>
              <a:latin typeface="Arial Narrow" panose="020B0606020202030204" pitchFamily="34" charset="0"/>
            </a:endParaRPr>
          </a:p>
          <a:p>
            <a:pPr algn="ctr"/>
            <a:r>
              <a:rPr lang="en-US" sz="5400" b="1" dirty="0" smtClean="0">
                <a:solidFill>
                  <a:schemeClr val="bg1"/>
                </a:solidFill>
                <a:effectLst>
                  <a:outerShdw blurRad="38100" dist="38100" dir="2700000" algn="tl">
                    <a:srgbClr val="000000">
                      <a:alpha val="43137"/>
                    </a:srgbClr>
                  </a:outerShdw>
                </a:effectLst>
                <a:latin typeface="Arial Narrow" panose="020B0606020202030204" pitchFamily="34" charset="0"/>
              </a:rPr>
              <a:t>New Covenant:</a:t>
            </a:r>
          </a:p>
          <a:p>
            <a:pPr algn="ctr"/>
            <a:r>
              <a:rPr lang="en-US" sz="5400" dirty="0" smtClean="0">
                <a:solidFill>
                  <a:schemeClr val="bg1"/>
                </a:solidFill>
                <a:effectLst>
                  <a:outerShdw blurRad="38100" dist="38100" dir="2700000" algn="tl">
                    <a:srgbClr val="000000">
                      <a:alpha val="43137"/>
                    </a:srgbClr>
                  </a:outerShdw>
                </a:effectLst>
                <a:latin typeface="Arial Narrow" panose="020B0606020202030204" pitchFamily="34" charset="0"/>
              </a:rPr>
              <a:t>new heart; responsive to God</a:t>
            </a:r>
            <a:endParaRPr lang="en-US" sz="4800" dirty="0">
              <a:solidFill>
                <a:srgbClr val="FFFF00"/>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5458976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71849" y="403654"/>
            <a:ext cx="8600302" cy="5109091"/>
          </a:xfrm>
          <a:prstGeom prst="rect">
            <a:avLst/>
          </a:prstGeom>
          <a:noFill/>
        </p:spPr>
        <p:txBody>
          <a:bodyPr wrap="square" rtlCol="0">
            <a:spAutoFit/>
          </a:bodyPr>
          <a:lstStyle/>
          <a:p>
            <a:pPr algn="ctr"/>
            <a:r>
              <a:rPr lang="en-US" sz="5400" b="1" u="sng" dirty="0" smtClean="0">
                <a:solidFill>
                  <a:srgbClr val="FFFF00"/>
                </a:solidFill>
                <a:effectLst>
                  <a:outerShdw blurRad="38100" dist="38100" dir="2700000" algn="tl">
                    <a:srgbClr val="000000">
                      <a:alpha val="43137"/>
                    </a:srgbClr>
                  </a:outerShdw>
                </a:effectLst>
                <a:latin typeface="Arial Narrow" panose="020B0606020202030204" pitchFamily="34" charset="0"/>
              </a:rPr>
              <a:t>Old Covenant v. New Covenant</a:t>
            </a:r>
          </a:p>
          <a:p>
            <a:pPr algn="ctr"/>
            <a:endParaRPr lang="en-US" sz="4000" b="1" dirty="0" smtClean="0">
              <a:solidFill>
                <a:schemeClr val="bg1"/>
              </a:solidFill>
              <a:effectLst>
                <a:outerShdw blurRad="38100" dist="38100" dir="2700000" algn="tl">
                  <a:srgbClr val="000000">
                    <a:alpha val="43137"/>
                  </a:srgbClr>
                </a:outerShdw>
              </a:effectLst>
              <a:latin typeface="Arial Narrow" panose="020B0606020202030204" pitchFamily="34" charset="0"/>
            </a:endParaRPr>
          </a:p>
          <a:p>
            <a:pPr algn="ctr"/>
            <a:r>
              <a:rPr lang="en-US" sz="5400" b="1" dirty="0" smtClean="0">
                <a:solidFill>
                  <a:schemeClr val="bg1"/>
                </a:solidFill>
                <a:effectLst>
                  <a:outerShdw blurRad="38100" dist="38100" dir="2700000" algn="tl">
                    <a:srgbClr val="000000">
                      <a:alpha val="43137"/>
                    </a:srgbClr>
                  </a:outerShdw>
                </a:effectLst>
                <a:latin typeface="Arial Narrow" panose="020B0606020202030204" pitchFamily="34" charset="0"/>
              </a:rPr>
              <a:t>Old Covenant:</a:t>
            </a:r>
          </a:p>
          <a:p>
            <a:pPr algn="ctr"/>
            <a:r>
              <a:rPr lang="en-US" sz="5400" dirty="0" smtClean="0">
                <a:solidFill>
                  <a:schemeClr val="bg1"/>
                </a:solidFill>
                <a:effectLst>
                  <a:outerShdw blurRad="38100" dist="38100" dir="2700000" algn="tl">
                    <a:srgbClr val="000000">
                      <a:alpha val="43137"/>
                    </a:srgbClr>
                  </a:outerShdw>
                </a:effectLst>
                <a:latin typeface="Arial Narrow" panose="020B0606020202030204" pitchFamily="34" charset="0"/>
              </a:rPr>
              <a:t>gave laws with no power to follow</a:t>
            </a:r>
          </a:p>
          <a:p>
            <a:pPr algn="ctr"/>
            <a:endParaRPr lang="en-US" dirty="0">
              <a:solidFill>
                <a:schemeClr val="bg1"/>
              </a:solidFill>
              <a:effectLst>
                <a:outerShdw blurRad="38100" dist="38100" dir="2700000" algn="tl">
                  <a:srgbClr val="000000">
                    <a:alpha val="43137"/>
                  </a:srgbClr>
                </a:outerShdw>
              </a:effectLst>
              <a:latin typeface="Arial Narrow" panose="020B0606020202030204" pitchFamily="34" charset="0"/>
            </a:endParaRPr>
          </a:p>
          <a:p>
            <a:pPr algn="ctr"/>
            <a:r>
              <a:rPr lang="en-US" sz="5400" b="1" dirty="0" smtClean="0">
                <a:solidFill>
                  <a:schemeClr val="bg1"/>
                </a:solidFill>
                <a:effectLst>
                  <a:outerShdw blurRad="38100" dist="38100" dir="2700000" algn="tl">
                    <a:srgbClr val="000000">
                      <a:alpha val="43137"/>
                    </a:srgbClr>
                  </a:outerShdw>
                </a:effectLst>
                <a:latin typeface="Arial Narrow" panose="020B0606020202030204" pitchFamily="34" charset="0"/>
              </a:rPr>
              <a:t>New Covenant:</a:t>
            </a:r>
          </a:p>
          <a:p>
            <a:pPr algn="ctr"/>
            <a:r>
              <a:rPr lang="en-US" sz="5400" dirty="0" smtClean="0">
                <a:solidFill>
                  <a:schemeClr val="bg1"/>
                </a:solidFill>
                <a:effectLst>
                  <a:outerShdw blurRad="38100" dist="38100" dir="2700000" algn="tl">
                    <a:srgbClr val="000000">
                      <a:alpha val="43137"/>
                    </a:srgbClr>
                  </a:outerShdw>
                </a:effectLst>
                <a:latin typeface="Arial Narrow" panose="020B0606020202030204" pitchFamily="34" charset="0"/>
              </a:rPr>
              <a:t>gives Holy Spirit Who empowers</a:t>
            </a:r>
            <a:endParaRPr lang="en-US" sz="4800" dirty="0">
              <a:solidFill>
                <a:srgbClr val="FFFF00"/>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23218545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96562" y="205946"/>
            <a:ext cx="8542638" cy="4031873"/>
          </a:xfrm>
          <a:prstGeom prst="rect">
            <a:avLst/>
          </a:prstGeom>
          <a:noFill/>
        </p:spPr>
        <p:txBody>
          <a:bodyPr wrap="square" rtlCol="0">
            <a:spAutoFit/>
          </a:bodyPr>
          <a:lstStyle/>
          <a:p>
            <a:pPr algn="ctr"/>
            <a:r>
              <a:rPr lang="en-US" sz="4800" b="1" u="sng" dirty="0" smtClean="0">
                <a:solidFill>
                  <a:srgbClr val="FFFF00"/>
                </a:solidFill>
                <a:effectLst>
                  <a:outerShdw blurRad="38100" dist="38100" dir="2700000" algn="tl">
                    <a:srgbClr val="000000">
                      <a:alpha val="43137"/>
                    </a:srgbClr>
                  </a:outerShdw>
                </a:effectLst>
                <a:latin typeface="Arial Narrow" panose="020B0606020202030204" pitchFamily="34" charset="0"/>
              </a:rPr>
              <a:t>Ezekiel 36:26</a:t>
            </a:r>
          </a:p>
          <a:p>
            <a:pPr algn="ctr"/>
            <a:endParaRPr lang="en-US" sz="1600" dirty="0" smtClean="0">
              <a:solidFill>
                <a:schemeClr val="bg1"/>
              </a:solidFill>
              <a:effectLst>
                <a:outerShdw blurRad="38100" dist="38100" dir="2700000" algn="tl">
                  <a:srgbClr val="000000">
                    <a:alpha val="43137"/>
                  </a:srgbClr>
                </a:outerShdw>
              </a:effectLst>
              <a:latin typeface="Arial Narrow" panose="020B0606020202030204" pitchFamily="34" charset="0"/>
            </a:endParaRPr>
          </a:p>
          <a:p>
            <a:pPr algn="ctr"/>
            <a:r>
              <a:rPr lang="en-US" sz="4800" dirty="0" smtClean="0">
                <a:solidFill>
                  <a:schemeClr val="bg1"/>
                </a:solidFill>
                <a:effectLst>
                  <a:outerShdw blurRad="38100" dist="38100" dir="2700000" algn="tl">
                    <a:srgbClr val="000000">
                      <a:alpha val="43137"/>
                    </a:srgbClr>
                  </a:outerShdw>
                </a:effectLst>
                <a:latin typeface="Arial Narrow" panose="020B0606020202030204" pitchFamily="34" charset="0"/>
              </a:rPr>
              <a:t>I will give you a new heart and put a new spirit within you; I will take the heart of stone out of your flesh and give you a heart of flesh. </a:t>
            </a:r>
            <a:endParaRPr lang="en-US" sz="4800"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28993591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TotalTime>
  <Words>417</Words>
  <Application>Microsoft Office PowerPoint</Application>
  <PresentationFormat>On-screen Show (4:3)</PresentationFormat>
  <Paragraphs>63</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Arial Narrow</vt:lpstr>
      <vt:lpstr>Calibri</vt:lpstr>
      <vt:lpstr>Calibri Light</vt:lpstr>
      <vt:lpstr>Calisto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Seifert</dc:creator>
  <cp:lastModifiedBy>Heather Seifert</cp:lastModifiedBy>
  <cp:revision>3</cp:revision>
  <dcterms:created xsi:type="dcterms:W3CDTF">2018-09-21T15:03:11Z</dcterms:created>
  <dcterms:modified xsi:type="dcterms:W3CDTF">2018-09-21T15:21:45Z</dcterms:modified>
</cp:coreProperties>
</file>