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0" r:id="rId3"/>
    <p:sldId id="261" r:id="rId4"/>
    <p:sldId id="262" r:id="rId5"/>
    <p:sldId id="263" r:id="rId6"/>
    <p:sldId id="264" r:id="rId7"/>
    <p:sldId id="269" r:id="rId8"/>
    <p:sldId id="270" r:id="rId9"/>
    <p:sldId id="271" r:id="rId10"/>
    <p:sldId id="280" r:id="rId11"/>
    <p:sldId id="281" r:id="rId12"/>
    <p:sldId id="282"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5C65"/>
    <a:srgbClr val="D8D2A8"/>
    <a:srgbClr val="C5B369"/>
    <a:srgbClr val="DB737A"/>
    <a:srgbClr val="CA343F"/>
    <a:srgbClr val="D97178"/>
    <a:srgbClr val="D547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6" autoAdjust="0"/>
    <p:restoredTop sz="94660"/>
  </p:normalViewPr>
  <p:slideViewPr>
    <p:cSldViewPr snapToGrid="0">
      <p:cViewPr varScale="1">
        <p:scale>
          <a:sx n="116" d="100"/>
          <a:sy n="116" d="100"/>
        </p:scale>
        <p:origin x="21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FA82F8-331F-423C-9826-78D850C9CFEF}"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FB79-9001-405F-B96E-6AF3DD7ED64F}" type="slidenum">
              <a:rPr lang="en-US" smtClean="0"/>
              <a:t>‹#›</a:t>
            </a:fld>
            <a:endParaRPr lang="en-US"/>
          </a:p>
        </p:txBody>
      </p:sp>
    </p:spTree>
    <p:extLst>
      <p:ext uri="{BB962C8B-B14F-4D97-AF65-F5344CB8AC3E}">
        <p14:creationId xmlns:p14="http://schemas.microsoft.com/office/powerpoint/2010/main" val="3379274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A82F8-331F-423C-9826-78D850C9CFEF}"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FB79-9001-405F-B96E-6AF3DD7ED64F}" type="slidenum">
              <a:rPr lang="en-US" smtClean="0"/>
              <a:t>‹#›</a:t>
            </a:fld>
            <a:endParaRPr lang="en-US"/>
          </a:p>
        </p:txBody>
      </p:sp>
    </p:spTree>
    <p:extLst>
      <p:ext uri="{BB962C8B-B14F-4D97-AF65-F5344CB8AC3E}">
        <p14:creationId xmlns:p14="http://schemas.microsoft.com/office/powerpoint/2010/main" val="33581373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A82F8-331F-423C-9826-78D850C9CFEF}"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FB79-9001-405F-B96E-6AF3DD7ED64F}" type="slidenum">
              <a:rPr lang="en-US" smtClean="0"/>
              <a:t>‹#›</a:t>
            </a:fld>
            <a:endParaRPr lang="en-US"/>
          </a:p>
        </p:txBody>
      </p:sp>
    </p:spTree>
    <p:extLst>
      <p:ext uri="{BB962C8B-B14F-4D97-AF65-F5344CB8AC3E}">
        <p14:creationId xmlns:p14="http://schemas.microsoft.com/office/powerpoint/2010/main" val="35990479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FA82F8-331F-423C-9826-78D850C9CFEF}"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FB79-9001-405F-B96E-6AF3DD7ED64F}" type="slidenum">
              <a:rPr lang="en-US" smtClean="0"/>
              <a:t>‹#›</a:t>
            </a:fld>
            <a:endParaRPr lang="en-US"/>
          </a:p>
        </p:txBody>
      </p:sp>
    </p:spTree>
    <p:extLst>
      <p:ext uri="{BB962C8B-B14F-4D97-AF65-F5344CB8AC3E}">
        <p14:creationId xmlns:p14="http://schemas.microsoft.com/office/powerpoint/2010/main" val="830414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FA82F8-331F-423C-9826-78D850C9CFEF}" type="datetimeFigureOut">
              <a:rPr lang="en-US" smtClean="0"/>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C3FB79-9001-405F-B96E-6AF3DD7ED64F}" type="slidenum">
              <a:rPr lang="en-US" smtClean="0"/>
              <a:t>‹#›</a:t>
            </a:fld>
            <a:endParaRPr lang="en-US"/>
          </a:p>
        </p:txBody>
      </p:sp>
    </p:spTree>
    <p:extLst>
      <p:ext uri="{BB962C8B-B14F-4D97-AF65-F5344CB8AC3E}">
        <p14:creationId xmlns:p14="http://schemas.microsoft.com/office/powerpoint/2010/main" val="188817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FA82F8-331F-423C-9826-78D850C9CFEF}"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3FB79-9001-405F-B96E-6AF3DD7ED64F}" type="slidenum">
              <a:rPr lang="en-US" smtClean="0"/>
              <a:t>‹#›</a:t>
            </a:fld>
            <a:endParaRPr lang="en-US"/>
          </a:p>
        </p:txBody>
      </p:sp>
    </p:spTree>
    <p:extLst>
      <p:ext uri="{BB962C8B-B14F-4D97-AF65-F5344CB8AC3E}">
        <p14:creationId xmlns:p14="http://schemas.microsoft.com/office/powerpoint/2010/main" val="10791367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FA82F8-331F-423C-9826-78D850C9CFEF}" type="datetimeFigureOut">
              <a:rPr lang="en-US" smtClean="0"/>
              <a:t>7/27/2018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C3FB79-9001-405F-B96E-6AF3DD7ED64F}" type="slidenum">
              <a:rPr lang="en-US" smtClean="0"/>
              <a:t>‹#›</a:t>
            </a:fld>
            <a:endParaRPr lang="en-US"/>
          </a:p>
        </p:txBody>
      </p:sp>
    </p:spTree>
    <p:extLst>
      <p:ext uri="{BB962C8B-B14F-4D97-AF65-F5344CB8AC3E}">
        <p14:creationId xmlns:p14="http://schemas.microsoft.com/office/powerpoint/2010/main" val="809386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FA82F8-331F-423C-9826-78D850C9CFEF}" type="datetimeFigureOut">
              <a:rPr lang="en-US" smtClean="0"/>
              <a:t>7/27/2018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C3FB79-9001-405F-B96E-6AF3DD7ED64F}" type="slidenum">
              <a:rPr lang="en-US" smtClean="0"/>
              <a:t>‹#›</a:t>
            </a:fld>
            <a:endParaRPr lang="en-US"/>
          </a:p>
        </p:txBody>
      </p:sp>
    </p:spTree>
    <p:extLst>
      <p:ext uri="{BB962C8B-B14F-4D97-AF65-F5344CB8AC3E}">
        <p14:creationId xmlns:p14="http://schemas.microsoft.com/office/powerpoint/2010/main" val="4040993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A82F8-331F-423C-9826-78D850C9CFEF}" type="datetimeFigureOut">
              <a:rPr lang="en-US" smtClean="0"/>
              <a:t>7/27/2018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C3FB79-9001-405F-B96E-6AF3DD7ED64F}" type="slidenum">
              <a:rPr lang="en-US" smtClean="0"/>
              <a:t>‹#›</a:t>
            </a:fld>
            <a:endParaRPr lang="en-US"/>
          </a:p>
        </p:txBody>
      </p:sp>
    </p:spTree>
    <p:extLst>
      <p:ext uri="{BB962C8B-B14F-4D97-AF65-F5344CB8AC3E}">
        <p14:creationId xmlns:p14="http://schemas.microsoft.com/office/powerpoint/2010/main" val="198707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A82F8-331F-423C-9826-78D850C9CFEF}"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3FB79-9001-405F-B96E-6AF3DD7ED64F}" type="slidenum">
              <a:rPr lang="en-US" smtClean="0"/>
              <a:t>‹#›</a:t>
            </a:fld>
            <a:endParaRPr lang="en-US"/>
          </a:p>
        </p:txBody>
      </p:sp>
    </p:spTree>
    <p:extLst>
      <p:ext uri="{BB962C8B-B14F-4D97-AF65-F5344CB8AC3E}">
        <p14:creationId xmlns:p14="http://schemas.microsoft.com/office/powerpoint/2010/main" val="2266037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FA82F8-331F-423C-9826-78D850C9CFEF}" type="datetimeFigureOut">
              <a:rPr lang="en-US" smtClean="0"/>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C3FB79-9001-405F-B96E-6AF3DD7ED64F}" type="slidenum">
              <a:rPr lang="en-US" smtClean="0"/>
              <a:t>‹#›</a:t>
            </a:fld>
            <a:endParaRPr lang="en-US"/>
          </a:p>
        </p:txBody>
      </p:sp>
    </p:spTree>
    <p:extLst>
      <p:ext uri="{BB962C8B-B14F-4D97-AF65-F5344CB8AC3E}">
        <p14:creationId xmlns:p14="http://schemas.microsoft.com/office/powerpoint/2010/main" val="3388947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FA82F8-331F-423C-9826-78D850C9CFEF}" type="datetimeFigureOut">
              <a:rPr lang="en-US" smtClean="0"/>
              <a:t>7/27/2018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C3FB79-9001-405F-B96E-6AF3DD7ED64F}" type="slidenum">
              <a:rPr lang="en-US" smtClean="0"/>
              <a:t>‹#›</a:t>
            </a:fld>
            <a:endParaRPr lang="en-US"/>
          </a:p>
        </p:txBody>
      </p:sp>
    </p:spTree>
    <p:extLst>
      <p:ext uri="{BB962C8B-B14F-4D97-AF65-F5344CB8AC3E}">
        <p14:creationId xmlns:p14="http://schemas.microsoft.com/office/powerpoint/2010/main" val="37505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354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55C65"/>
        </a:solidFill>
        <a:effectLst/>
      </p:bgPr>
    </p:bg>
    <p:spTree>
      <p:nvGrpSpPr>
        <p:cNvPr id="1" name=""/>
        <p:cNvGrpSpPr/>
        <p:nvPr/>
      </p:nvGrpSpPr>
      <p:grpSpPr>
        <a:xfrm>
          <a:off x="0" y="0"/>
          <a:ext cx="0" cy="0"/>
          <a:chOff x="0" y="0"/>
          <a:chExt cx="0" cy="0"/>
        </a:xfrm>
      </p:grpSpPr>
      <p:sp>
        <p:nvSpPr>
          <p:cNvPr id="2" name="TextBox 1"/>
          <p:cNvSpPr txBox="1"/>
          <p:nvPr/>
        </p:nvSpPr>
        <p:spPr>
          <a:xfrm>
            <a:off x="628650" y="1466850"/>
            <a:ext cx="10772775" cy="3785652"/>
          </a:xfrm>
          <a:prstGeom prst="rect">
            <a:avLst/>
          </a:prstGeom>
          <a:solidFill>
            <a:schemeClr val="tx1">
              <a:lumMod val="75000"/>
              <a:lumOff val="25000"/>
            </a:schemeClr>
          </a:solidFill>
          <a:ln w="76200">
            <a:solidFill>
              <a:srgbClr val="FFFF00"/>
            </a:solidFill>
          </a:ln>
        </p:spPr>
        <p:txBody>
          <a:bodyPr wrap="square" rtlCol="0">
            <a:spAutoFit/>
          </a:bodyPr>
          <a:lstStyle/>
          <a:p>
            <a:pPr algn="ct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Facetime means the Rabbi </a:t>
            </a:r>
            <a:r>
              <a:rPr lang="en-US" sz="80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OBSERVED</a:t>
            </a:r>
            <a:r>
              <a:rPr lang="en-US" sz="8000" b="1" dirty="0" smtClean="0">
                <a:solidFill>
                  <a:srgbClr val="FFFF00"/>
                </a:solidFill>
                <a:effectLst>
                  <a:outerShdw blurRad="38100" dist="38100" dir="2700000" algn="tl">
                    <a:srgbClr val="000000">
                      <a:alpha val="43137"/>
                    </a:srgbClr>
                  </a:outerShdw>
                </a:effectLst>
                <a:latin typeface="Swiss 721 Condensed" panose="02000506040000020004" pitchFamily="2" charset="0"/>
              </a:rPr>
              <a:t> </a:t>
            </a: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the disciple’s daily life</a:t>
            </a: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a:t>
            </a:r>
            <a:endParaRPr lang="en-US" sz="8000" b="1" dirty="0">
              <a:solidFill>
                <a:schemeClr val="bg1"/>
              </a:solidFill>
              <a:effectLst>
                <a:outerShdw blurRad="38100" dist="38100" dir="2700000" algn="tl">
                  <a:srgbClr val="000000">
                    <a:alpha val="43137"/>
                  </a:srgbClr>
                </a:outerShdw>
              </a:effectLst>
              <a:latin typeface="Swiss 721 Condensed" panose="02000506040000020004" pitchFamily="2" charset="0"/>
            </a:endParaRPr>
          </a:p>
        </p:txBody>
      </p:sp>
    </p:spTree>
    <p:extLst>
      <p:ext uri="{BB962C8B-B14F-4D97-AF65-F5344CB8AC3E}">
        <p14:creationId xmlns:p14="http://schemas.microsoft.com/office/powerpoint/2010/main" val="3769225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5C65"/>
        </a:solidFill>
        <a:effectLst/>
      </p:bgPr>
    </p:bg>
    <p:spTree>
      <p:nvGrpSpPr>
        <p:cNvPr id="1" name=""/>
        <p:cNvGrpSpPr/>
        <p:nvPr/>
      </p:nvGrpSpPr>
      <p:grpSpPr>
        <a:xfrm>
          <a:off x="0" y="0"/>
          <a:ext cx="0" cy="0"/>
          <a:chOff x="0" y="0"/>
          <a:chExt cx="0" cy="0"/>
        </a:xfrm>
      </p:grpSpPr>
      <p:sp>
        <p:nvSpPr>
          <p:cNvPr id="2" name="TextBox 1"/>
          <p:cNvSpPr txBox="1"/>
          <p:nvPr/>
        </p:nvSpPr>
        <p:spPr>
          <a:xfrm>
            <a:off x="628650" y="1466850"/>
            <a:ext cx="10772775" cy="3785652"/>
          </a:xfrm>
          <a:prstGeom prst="rect">
            <a:avLst/>
          </a:prstGeom>
          <a:solidFill>
            <a:schemeClr val="tx1">
              <a:lumMod val="75000"/>
              <a:lumOff val="25000"/>
            </a:schemeClr>
          </a:solidFill>
          <a:ln w="76200">
            <a:solidFill>
              <a:srgbClr val="FFFF00"/>
            </a:solidFill>
          </a:ln>
        </p:spPr>
        <p:txBody>
          <a:bodyPr wrap="square" rtlCol="0">
            <a:spAutoFit/>
          </a:bodyPr>
          <a:lstStyle/>
          <a:p>
            <a:pPr algn="ct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Facetime with Jesus </a:t>
            </a:r>
          </a:p>
          <a:p>
            <a:pPr algn="ct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leads to being </a:t>
            </a:r>
          </a:p>
          <a:p>
            <a:pPr algn="ctr"/>
            <a:r>
              <a:rPr lang="en-US" sz="80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LIKE</a:t>
            </a:r>
            <a:r>
              <a:rPr lang="en-US" sz="8000" b="1" dirty="0" smtClean="0">
                <a:solidFill>
                  <a:srgbClr val="FFFF00"/>
                </a:solidFill>
                <a:effectLst>
                  <a:outerShdw blurRad="38100" dist="38100" dir="2700000" algn="tl">
                    <a:srgbClr val="000000">
                      <a:alpha val="43137"/>
                    </a:srgbClr>
                  </a:outerShdw>
                </a:effectLst>
                <a:latin typeface="Swiss 721 Condensed" panose="02000506040000020004" pitchFamily="2" charset="0"/>
              </a:rPr>
              <a:t> </a:t>
            </a:r>
            <a:r>
              <a:rPr lang="en-US" sz="80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HIM</a:t>
            </a: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a:t>
            </a:r>
            <a:endParaRPr lang="en-US" sz="8000" b="1" dirty="0">
              <a:solidFill>
                <a:schemeClr val="bg1"/>
              </a:solidFill>
              <a:effectLst>
                <a:outerShdw blurRad="38100" dist="38100" dir="2700000" algn="tl">
                  <a:srgbClr val="000000">
                    <a:alpha val="43137"/>
                  </a:srgbClr>
                </a:outerShdw>
              </a:effectLst>
              <a:latin typeface="Swiss 721 Condensed" panose="02000506040000020004" pitchFamily="2" charset="0"/>
            </a:endParaRPr>
          </a:p>
        </p:txBody>
      </p:sp>
    </p:spTree>
    <p:extLst>
      <p:ext uri="{BB962C8B-B14F-4D97-AF65-F5344CB8AC3E}">
        <p14:creationId xmlns:p14="http://schemas.microsoft.com/office/powerpoint/2010/main" val="36015836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55C65"/>
        </a:solidFill>
        <a:effectLst/>
      </p:bgPr>
    </p:bg>
    <p:spTree>
      <p:nvGrpSpPr>
        <p:cNvPr id="1" name=""/>
        <p:cNvGrpSpPr/>
        <p:nvPr/>
      </p:nvGrpSpPr>
      <p:grpSpPr>
        <a:xfrm>
          <a:off x="0" y="0"/>
          <a:ext cx="0" cy="0"/>
          <a:chOff x="0" y="0"/>
          <a:chExt cx="0" cy="0"/>
        </a:xfrm>
      </p:grpSpPr>
      <p:sp>
        <p:nvSpPr>
          <p:cNvPr id="2" name="TextBox 1"/>
          <p:cNvSpPr txBox="1"/>
          <p:nvPr/>
        </p:nvSpPr>
        <p:spPr>
          <a:xfrm>
            <a:off x="628649" y="1365421"/>
            <a:ext cx="10772775" cy="3785652"/>
          </a:xfrm>
          <a:prstGeom prst="rect">
            <a:avLst/>
          </a:prstGeom>
          <a:solidFill>
            <a:schemeClr val="tx1">
              <a:lumMod val="75000"/>
              <a:lumOff val="25000"/>
            </a:schemeClr>
          </a:solidFill>
          <a:ln w="76200">
            <a:solidFill>
              <a:srgbClr val="FFFF00"/>
            </a:solidFill>
          </a:ln>
        </p:spPr>
        <p:txBody>
          <a:bodyPr wrap="square" rtlCol="0">
            <a:spAutoFit/>
          </a:bodyPr>
          <a:lstStyle/>
          <a:p>
            <a:pPr algn="ct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Facetime with Jesus is </a:t>
            </a:r>
          </a:p>
          <a:p>
            <a:pPr algn="ct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not </a:t>
            </a:r>
            <a:r>
              <a:rPr lang="en-US" sz="80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INTELLECTUAL</a:t>
            </a:r>
            <a:r>
              <a:rPr lang="en-US" sz="8000" dirty="0" smtClean="0">
                <a:solidFill>
                  <a:srgbClr val="FFFF00"/>
                </a:solidFill>
                <a:effectLst>
                  <a:outerShdw blurRad="38100" dist="38100" dir="2700000" algn="tl">
                    <a:srgbClr val="000000">
                      <a:alpha val="43137"/>
                    </a:srgbClr>
                  </a:outerShdw>
                </a:effectLst>
                <a:latin typeface="Swiss 721 Condensed" panose="02000506040000020004" pitchFamily="2" charset="0"/>
              </a:rPr>
              <a:t> </a:t>
            </a: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but </a:t>
            </a:r>
            <a:r>
              <a:rPr lang="en-US" sz="80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PRACTICAL</a:t>
            </a: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a:t>
            </a:r>
            <a:endParaRPr lang="en-US" sz="8000" b="1" dirty="0">
              <a:solidFill>
                <a:schemeClr val="bg1"/>
              </a:solidFill>
              <a:effectLst>
                <a:outerShdw blurRad="38100" dist="38100" dir="2700000" algn="tl">
                  <a:srgbClr val="000000">
                    <a:alpha val="43137"/>
                  </a:srgbClr>
                </a:outerShdw>
              </a:effectLst>
              <a:latin typeface="Swiss 721 Condensed" panose="02000506040000020004" pitchFamily="2" charset="0"/>
            </a:endParaRPr>
          </a:p>
        </p:txBody>
      </p:sp>
    </p:spTree>
    <p:extLst>
      <p:ext uri="{BB962C8B-B14F-4D97-AF65-F5344CB8AC3E}">
        <p14:creationId xmlns:p14="http://schemas.microsoft.com/office/powerpoint/2010/main" val="19246107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669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42875" y="152400"/>
            <a:ext cx="11896725" cy="5539978"/>
          </a:xfrm>
          <a:prstGeom prst="rect">
            <a:avLst/>
          </a:prstGeom>
          <a:solidFill>
            <a:srgbClr val="D97178">
              <a:alpha val="0"/>
            </a:srgbClr>
          </a:solidFill>
        </p:spPr>
        <p:txBody>
          <a:bodyPr wrap="square" rtlCol="0">
            <a:spAutoFit/>
          </a:bodyPr>
          <a:lstStyle/>
          <a:p>
            <a:r>
              <a:rPr lang="en-US" sz="66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Luke 10:38</a:t>
            </a:r>
            <a:endParaRPr lang="en-US" sz="66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endParaRPr>
          </a:p>
          <a:p>
            <a:endParaRPr lang="en-US" sz="2400" b="1" dirty="0" smtClean="0">
              <a:effectLst>
                <a:outerShdw blurRad="38100" dist="38100" dir="2700000" algn="tl">
                  <a:srgbClr val="000000">
                    <a:alpha val="43137"/>
                  </a:srgbClr>
                </a:outerShdw>
              </a:effectLst>
              <a:latin typeface="Swiss 721 Condensed" panose="02000506040000020004" pitchFamily="2" charset="0"/>
            </a:endParaRPr>
          </a:p>
          <a:p>
            <a:r>
              <a:rPr lang="en-US" sz="6600" b="1" dirty="0">
                <a:solidFill>
                  <a:schemeClr val="bg1"/>
                </a:solidFill>
                <a:latin typeface="Swiss 721 Condensed" panose="02000506040000020004" pitchFamily="2" charset="0"/>
              </a:rPr>
              <a:t>Now it happened as they went that He entered a certain village; and a certain woman named Martha welcomed Him into her house. </a:t>
            </a:r>
            <a:endParaRPr lang="en-US" sz="66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6614189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42875" y="152400"/>
            <a:ext cx="11896725" cy="4524315"/>
          </a:xfrm>
          <a:prstGeom prst="rect">
            <a:avLst/>
          </a:prstGeom>
          <a:solidFill>
            <a:srgbClr val="D97178">
              <a:alpha val="0"/>
            </a:srgbClr>
          </a:solidFill>
        </p:spPr>
        <p:txBody>
          <a:bodyPr wrap="square" rtlCol="0">
            <a:spAutoFit/>
          </a:bodyPr>
          <a:lstStyle/>
          <a:p>
            <a:r>
              <a:rPr lang="en-US" sz="66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Luke 10:39</a:t>
            </a:r>
            <a:endParaRPr lang="en-US" sz="66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endParaRPr>
          </a:p>
          <a:p>
            <a:endParaRPr lang="en-US" sz="2400" b="1" dirty="0" smtClean="0">
              <a:effectLst>
                <a:outerShdw blurRad="38100" dist="38100" dir="2700000" algn="tl">
                  <a:srgbClr val="000000">
                    <a:alpha val="43137"/>
                  </a:srgbClr>
                </a:outerShdw>
              </a:effectLst>
              <a:latin typeface="Swiss 721 Condensed" panose="02000506040000020004" pitchFamily="2" charset="0"/>
            </a:endParaRPr>
          </a:p>
          <a:p>
            <a:r>
              <a:rPr lang="en-US" sz="6600" b="1" dirty="0">
                <a:solidFill>
                  <a:schemeClr val="bg1"/>
                </a:solidFill>
                <a:latin typeface="Swiss 721 Condensed" panose="02000506040000020004" pitchFamily="2" charset="0"/>
              </a:rPr>
              <a:t>And she had a sister called Mary, who also sat at Jesus’ feet and heard His word. </a:t>
            </a:r>
            <a:endParaRPr lang="en-US" sz="66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5576509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42875" y="152400"/>
            <a:ext cx="11896725" cy="6093976"/>
          </a:xfrm>
          <a:prstGeom prst="rect">
            <a:avLst/>
          </a:prstGeom>
          <a:solidFill>
            <a:srgbClr val="D97178">
              <a:alpha val="0"/>
            </a:srgbClr>
          </a:solidFill>
        </p:spPr>
        <p:txBody>
          <a:bodyPr wrap="square" rtlCol="0">
            <a:spAutoFit/>
          </a:bodyPr>
          <a:lstStyle/>
          <a:p>
            <a:r>
              <a:rPr lang="en-US" sz="66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Luke 10:40</a:t>
            </a:r>
            <a:endParaRPr lang="en-US" sz="66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endParaRPr>
          </a:p>
          <a:p>
            <a:endParaRPr lang="en-US" sz="2400" b="1" dirty="0" smtClean="0">
              <a:effectLst>
                <a:outerShdw blurRad="38100" dist="38100" dir="2700000" algn="tl">
                  <a:srgbClr val="000000">
                    <a:alpha val="43137"/>
                  </a:srgbClr>
                </a:outerShdw>
              </a:effectLst>
              <a:latin typeface="Swiss 721 Condensed" panose="02000506040000020004" pitchFamily="2" charset="0"/>
            </a:endParaRPr>
          </a:p>
          <a:p>
            <a:r>
              <a:rPr lang="en-US" sz="6000" b="1" dirty="0">
                <a:solidFill>
                  <a:schemeClr val="bg1"/>
                </a:solidFill>
                <a:latin typeface="Swiss 721 Condensed" panose="02000506040000020004" pitchFamily="2" charset="0"/>
              </a:rPr>
              <a:t>But Martha was distracted with much serving, and she approached Him and said, “Lord, do You not care that my sister has left me to serve alone? Therefore tell her to help me.” </a:t>
            </a:r>
            <a:endParaRPr lang="en-US" sz="6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6468187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42875" y="152400"/>
            <a:ext cx="11896725" cy="4247317"/>
          </a:xfrm>
          <a:prstGeom prst="rect">
            <a:avLst/>
          </a:prstGeom>
          <a:solidFill>
            <a:srgbClr val="D97178">
              <a:alpha val="0"/>
            </a:srgbClr>
          </a:solidFill>
        </p:spPr>
        <p:txBody>
          <a:bodyPr wrap="square" rtlCol="0">
            <a:spAutoFit/>
          </a:bodyPr>
          <a:lstStyle/>
          <a:p>
            <a:r>
              <a:rPr lang="en-US" sz="66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Luke 10:41</a:t>
            </a:r>
            <a:endParaRPr lang="en-US" sz="66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endParaRPr>
          </a:p>
          <a:p>
            <a:endParaRPr lang="en-US" sz="2400" b="1" dirty="0" smtClean="0">
              <a:effectLst>
                <a:outerShdw blurRad="38100" dist="38100" dir="2700000" algn="tl">
                  <a:srgbClr val="000000">
                    <a:alpha val="43137"/>
                  </a:srgbClr>
                </a:outerShdw>
              </a:effectLst>
              <a:latin typeface="Swiss 721 Condensed" panose="02000506040000020004" pitchFamily="2" charset="0"/>
            </a:endParaRPr>
          </a:p>
          <a:p>
            <a:r>
              <a:rPr lang="en-US" sz="6000" b="1" dirty="0">
                <a:solidFill>
                  <a:schemeClr val="bg1"/>
                </a:solidFill>
                <a:latin typeface="Swiss 721 Condensed" panose="02000506040000020004" pitchFamily="2" charset="0"/>
              </a:rPr>
              <a:t>And Jesus answered and said to her, “Martha, Martha, you are worried and troubled about many things. </a:t>
            </a:r>
            <a:endParaRPr lang="en-US" sz="6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0668214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142875" y="152400"/>
            <a:ext cx="11896725" cy="4247317"/>
          </a:xfrm>
          <a:prstGeom prst="rect">
            <a:avLst/>
          </a:prstGeom>
          <a:solidFill>
            <a:srgbClr val="D97178">
              <a:alpha val="0"/>
            </a:srgbClr>
          </a:solidFill>
        </p:spPr>
        <p:txBody>
          <a:bodyPr wrap="square" rtlCol="0">
            <a:spAutoFit/>
          </a:bodyPr>
          <a:lstStyle/>
          <a:p>
            <a:r>
              <a:rPr lang="en-US" sz="66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Luke 10:42</a:t>
            </a:r>
            <a:endParaRPr lang="en-US" sz="66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endParaRPr>
          </a:p>
          <a:p>
            <a:endParaRPr lang="en-US" sz="2400" b="1" dirty="0" smtClean="0">
              <a:effectLst>
                <a:outerShdw blurRad="38100" dist="38100" dir="2700000" algn="tl">
                  <a:srgbClr val="000000">
                    <a:alpha val="43137"/>
                  </a:srgbClr>
                </a:outerShdw>
              </a:effectLst>
              <a:latin typeface="Swiss 721 Condensed" panose="02000506040000020004" pitchFamily="2" charset="0"/>
            </a:endParaRPr>
          </a:p>
          <a:p>
            <a:r>
              <a:rPr lang="en-US" sz="6000" b="1" dirty="0">
                <a:solidFill>
                  <a:schemeClr val="bg1"/>
                </a:solidFill>
                <a:latin typeface="Swiss 721 Condensed" panose="02000506040000020004" pitchFamily="2" charset="0"/>
              </a:rPr>
              <a:t>But one thing is needed, and Mary has chosen that good part, which will not be taken away from her.”</a:t>
            </a:r>
            <a:endParaRPr lang="en-US" sz="6000" b="1" dirty="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2938240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55C65"/>
        </a:solidFill>
        <a:effectLst/>
      </p:bgPr>
    </p:bg>
    <p:spTree>
      <p:nvGrpSpPr>
        <p:cNvPr id="1" name=""/>
        <p:cNvGrpSpPr/>
        <p:nvPr/>
      </p:nvGrpSpPr>
      <p:grpSpPr>
        <a:xfrm>
          <a:off x="0" y="0"/>
          <a:ext cx="0" cy="0"/>
          <a:chOff x="0" y="0"/>
          <a:chExt cx="0" cy="0"/>
        </a:xfrm>
      </p:grpSpPr>
      <p:sp>
        <p:nvSpPr>
          <p:cNvPr id="2" name="TextBox 1"/>
          <p:cNvSpPr txBox="1"/>
          <p:nvPr/>
        </p:nvSpPr>
        <p:spPr>
          <a:xfrm>
            <a:off x="631740" y="1396056"/>
            <a:ext cx="10772775" cy="3785652"/>
          </a:xfrm>
          <a:prstGeom prst="rect">
            <a:avLst/>
          </a:prstGeom>
          <a:solidFill>
            <a:schemeClr val="tx1">
              <a:lumMod val="75000"/>
              <a:lumOff val="25000"/>
            </a:schemeClr>
          </a:solidFill>
          <a:ln w="76200">
            <a:solidFill>
              <a:srgbClr val="FFFF00"/>
            </a:solidFill>
          </a:ln>
        </p:spPr>
        <p:txBody>
          <a:bodyPr wrap="square" rtlCol="0">
            <a:spAutoFit/>
          </a:bodyPr>
          <a:lstStyle/>
          <a:p>
            <a:pPr algn="ct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Facetime with Jesus requires complete </a:t>
            </a:r>
            <a:r>
              <a:rPr lang="en-US" sz="80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SUBMISSION</a:t>
            </a: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a:t>
            </a:r>
            <a:endParaRPr lang="en-US" sz="8000" b="1" dirty="0">
              <a:solidFill>
                <a:schemeClr val="bg1"/>
              </a:solidFill>
              <a:effectLst>
                <a:outerShdw blurRad="38100" dist="38100" dir="2700000" algn="tl">
                  <a:srgbClr val="000000">
                    <a:alpha val="43137"/>
                  </a:srgbClr>
                </a:outerShdw>
              </a:effectLst>
              <a:latin typeface="Swiss 721 Condensed" panose="02000506040000020004" pitchFamily="2" charset="0"/>
            </a:endParaRPr>
          </a:p>
        </p:txBody>
      </p:sp>
    </p:spTree>
    <p:extLst>
      <p:ext uri="{BB962C8B-B14F-4D97-AF65-F5344CB8AC3E}">
        <p14:creationId xmlns:p14="http://schemas.microsoft.com/office/powerpoint/2010/main" val="35409272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55C65"/>
        </a:solidFill>
        <a:effectLst/>
      </p:bgPr>
    </p:bg>
    <p:spTree>
      <p:nvGrpSpPr>
        <p:cNvPr id="1" name=""/>
        <p:cNvGrpSpPr/>
        <p:nvPr/>
      </p:nvGrpSpPr>
      <p:grpSpPr>
        <a:xfrm>
          <a:off x="0" y="0"/>
          <a:ext cx="0" cy="0"/>
          <a:chOff x="0" y="0"/>
          <a:chExt cx="0" cy="0"/>
        </a:xfrm>
      </p:grpSpPr>
      <p:sp>
        <p:nvSpPr>
          <p:cNvPr id="2" name="TextBox 1"/>
          <p:cNvSpPr txBox="1"/>
          <p:nvPr/>
        </p:nvSpPr>
        <p:spPr>
          <a:xfrm>
            <a:off x="620412" y="953530"/>
            <a:ext cx="10772775" cy="5016758"/>
          </a:xfrm>
          <a:prstGeom prst="rect">
            <a:avLst/>
          </a:prstGeom>
          <a:solidFill>
            <a:schemeClr val="tx1">
              <a:lumMod val="75000"/>
              <a:lumOff val="25000"/>
            </a:schemeClr>
          </a:solidFill>
          <a:ln w="76200">
            <a:solidFill>
              <a:srgbClr val="FFFF00"/>
            </a:solidFill>
          </a:ln>
        </p:spPr>
        <p:txBody>
          <a:bodyPr wrap="square" rtlCol="0">
            <a:spAutoFit/>
          </a:bodyPr>
          <a:lstStyle/>
          <a:p>
            <a:pPr algn="ct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Facetime with Jesus means </a:t>
            </a:r>
            <a:r>
              <a:rPr lang="en-US" sz="80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WRESTLING</a:t>
            </a:r>
            <a:r>
              <a:rPr lang="en-US" sz="8000" dirty="0" smtClean="0">
                <a:solidFill>
                  <a:srgbClr val="FFFF00"/>
                </a:solidFill>
                <a:effectLst>
                  <a:outerShdw blurRad="38100" dist="38100" dir="2700000" algn="tl">
                    <a:srgbClr val="000000">
                      <a:alpha val="43137"/>
                    </a:srgbClr>
                  </a:outerShdw>
                </a:effectLst>
                <a:latin typeface="Swiss 721 Condensed" panose="02000506040000020004" pitchFamily="2" charset="0"/>
              </a:rPr>
              <a:t> </a:t>
            </a: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with the Word of God and how to </a:t>
            </a:r>
            <a:r>
              <a:rPr lang="en-US" sz="80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APPLY</a:t>
            </a: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 it</a:t>
            </a: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a:t>
            </a:r>
            <a:endParaRPr lang="en-US" sz="8000" b="1" dirty="0">
              <a:solidFill>
                <a:schemeClr val="bg1"/>
              </a:solidFill>
              <a:effectLst>
                <a:outerShdw blurRad="38100" dist="38100" dir="2700000" algn="tl">
                  <a:srgbClr val="000000">
                    <a:alpha val="43137"/>
                  </a:srgbClr>
                </a:outerShdw>
              </a:effectLst>
              <a:latin typeface="Swiss 721 Condensed" panose="02000506040000020004" pitchFamily="2" charset="0"/>
            </a:endParaRPr>
          </a:p>
        </p:txBody>
      </p:sp>
    </p:spTree>
    <p:extLst>
      <p:ext uri="{BB962C8B-B14F-4D97-AF65-F5344CB8AC3E}">
        <p14:creationId xmlns:p14="http://schemas.microsoft.com/office/powerpoint/2010/main" val="27448510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5C65"/>
        </a:solidFill>
        <a:effectLst/>
      </p:bgPr>
    </p:bg>
    <p:spTree>
      <p:nvGrpSpPr>
        <p:cNvPr id="1" name=""/>
        <p:cNvGrpSpPr/>
        <p:nvPr/>
      </p:nvGrpSpPr>
      <p:grpSpPr>
        <a:xfrm>
          <a:off x="0" y="0"/>
          <a:ext cx="0" cy="0"/>
          <a:chOff x="0" y="0"/>
          <a:chExt cx="0" cy="0"/>
        </a:xfrm>
      </p:grpSpPr>
      <p:sp>
        <p:nvSpPr>
          <p:cNvPr id="2" name="TextBox 1"/>
          <p:cNvSpPr txBox="1"/>
          <p:nvPr/>
        </p:nvSpPr>
        <p:spPr>
          <a:xfrm>
            <a:off x="628650" y="1466850"/>
            <a:ext cx="10772775" cy="3785652"/>
          </a:xfrm>
          <a:prstGeom prst="rect">
            <a:avLst/>
          </a:prstGeom>
          <a:solidFill>
            <a:schemeClr val="tx1">
              <a:lumMod val="75000"/>
              <a:lumOff val="25000"/>
            </a:schemeClr>
          </a:solidFill>
          <a:ln w="76200">
            <a:solidFill>
              <a:srgbClr val="FFFF00"/>
            </a:solidFill>
          </a:ln>
        </p:spPr>
        <p:txBody>
          <a:bodyPr wrap="square" rtlCol="0">
            <a:spAutoFit/>
          </a:bodyPr>
          <a:lstStyle/>
          <a:p>
            <a:pPr algn="ct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Facetime with </a:t>
            </a:r>
          </a:p>
          <a:p>
            <a:pPr algn="ct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Jesus has no </a:t>
            </a:r>
            <a:r>
              <a:rPr lang="en-US" sz="8000" b="1" u="sng" dirty="0" smtClean="0">
                <a:solidFill>
                  <a:srgbClr val="FFFF00"/>
                </a:solidFill>
                <a:effectLst>
                  <a:outerShdw blurRad="38100" dist="38100" dir="2700000" algn="tl">
                    <a:srgbClr val="000000">
                      <a:alpha val="43137"/>
                    </a:srgbClr>
                  </a:outerShdw>
                </a:effectLst>
                <a:latin typeface="Swiss 721 Condensed" panose="02000506040000020004" pitchFamily="2" charset="0"/>
              </a:rPr>
              <a:t>CURRICULUM</a:t>
            </a:r>
            <a:r>
              <a:rPr lang="en-US" sz="8000" b="1" dirty="0" smtClean="0">
                <a:solidFill>
                  <a:schemeClr val="bg1"/>
                </a:solidFill>
                <a:effectLst>
                  <a:outerShdw blurRad="38100" dist="38100" dir="2700000" algn="tl">
                    <a:srgbClr val="000000">
                      <a:alpha val="43137"/>
                    </a:srgbClr>
                  </a:outerShdw>
                </a:effectLst>
                <a:latin typeface="Swiss 721 Condensed" panose="02000506040000020004" pitchFamily="2" charset="0"/>
              </a:rPr>
              <a:t>.</a:t>
            </a:r>
            <a:endParaRPr lang="en-US" sz="8000" b="1" dirty="0">
              <a:solidFill>
                <a:schemeClr val="bg1"/>
              </a:solidFill>
              <a:effectLst>
                <a:outerShdw blurRad="38100" dist="38100" dir="2700000" algn="tl">
                  <a:srgbClr val="000000">
                    <a:alpha val="43137"/>
                  </a:srgbClr>
                </a:outerShdw>
              </a:effectLst>
              <a:latin typeface="Swiss 721 Condensed" panose="02000506040000020004" pitchFamily="2" charset="0"/>
            </a:endParaRPr>
          </a:p>
        </p:txBody>
      </p:sp>
    </p:spTree>
    <p:extLst>
      <p:ext uri="{BB962C8B-B14F-4D97-AF65-F5344CB8AC3E}">
        <p14:creationId xmlns:p14="http://schemas.microsoft.com/office/powerpoint/2010/main" val="10623925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TotalTime>
  <Words>197</Words>
  <Application>Microsoft Office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Swiss 721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8</cp:revision>
  <dcterms:created xsi:type="dcterms:W3CDTF">2018-07-26T20:43:34Z</dcterms:created>
  <dcterms:modified xsi:type="dcterms:W3CDTF">2018-07-27T15:14:12Z</dcterms:modified>
</cp:coreProperties>
</file>