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1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598D34-97CB-413F-9DD3-AB4C86F1CEFB}"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8F2C5-BCE3-450F-B664-DDF99C966547}" type="slidenum">
              <a:rPr lang="en-US" smtClean="0"/>
              <a:t>‹#›</a:t>
            </a:fld>
            <a:endParaRPr lang="en-US"/>
          </a:p>
        </p:txBody>
      </p:sp>
    </p:spTree>
    <p:extLst>
      <p:ext uri="{BB962C8B-B14F-4D97-AF65-F5344CB8AC3E}">
        <p14:creationId xmlns:p14="http://schemas.microsoft.com/office/powerpoint/2010/main" val="234317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598D34-97CB-413F-9DD3-AB4C86F1CEFB}"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8F2C5-BCE3-450F-B664-DDF99C966547}" type="slidenum">
              <a:rPr lang="en-US" smtClean="0"/>
              <a:t>‹#›</a:t>
            </a:fld>
            <a:endParaRPr lang="en-US"/>
          </a:p>
        </p:txBody>
      </p:sp>
    </p:spTree>
    <p:extLst>
      <p:ext uri="{BB962C8B-B14F-4D97-AF65-F5344CB8AC3E}">
        <p14:creationId xmlns:p14="http://schemas.microsoft.com/office/powerpoint/2010/main" val="405144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598D34-97CB-413F-9DD3-AB4C86F1CEFB}"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8F2C5-BCE3-450F-B664-DDF99C966547}" type="slidenum">
              <a:rPr lang="en-US" smtClean="0"/>
              <a:t>‹#›</a:t>
            </a:fld>
            <a:endParaRPr lang="en-US"/>
          </a:p>
        </p:txBody>
      </p:sp>
    </p:spTree>
    <p:extLst>
      <p:ext uri="{BB962C8B-B14F-4D97-AF65-F5344CB8AC3E}">
        <p14:creationId xmlns:p14="http://schemas.microsoft.com/office/powerpoint/2010/main" val="266582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598D34-97CB-413F-9DD3-AB4C86F1CEFB}"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8F2C5-BCE3-450F-B664-DDF99C966547}" type="slidenum">
              <a:rPr lang="en-US" smtClean="0"/>
              <a:t>‹#›</a:t>
            </a:fld>
            <a:endParaRPr lang="en-US"/>
          </a:p>
        </p:txBody>
      </p:sp>
    </p:spTree>
    <p:extLst>
      <p:ext uri="{BB962C8B-B14F-4D97-AF65-F5344CB8AC3E}">
        <p14:creationId xmlns:p14="http://schemas.microsoft.com/office/powerpoint/2010/main" val="57694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598D34-97CB-413F-9DD3-AB4C86F1CEFB}"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8F2C5-BCE3-450F-B664-DDF99C966547}" type="slidenum">
              <a:rPr lang="en-US" smtClean="0"/>
              <a:t>‹#›</a:t>
            </a:fld>
            <a:endParaRPr lang="en-US"/>
          </a:p>
        </p:txBody>
      </p:sp>
    </p:spTree>
    <p:extLst>
      <p:ext uri="{BB962C8B-B14F-4D97-AF65-F5344CB8AC3E}">
        <p14:creationId xmlns:p14="http://schemas.microsoft.com/office/powerpoint/2010/main" val="137571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598D34-97CB-413F-9DD3-AB4C86F1CEFB}"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8F2C5-BCE3-450F-B664-DDF99C966547}" type="slidenum">
              <a:rPr lang="en-US" smtClean="0"/>
              <a:t>‹#›</a:t>
            </a:fld>
            <a:endParaRPr lang="en-US"/>
          </a:p>
        </p:txBody>
      </p:sp>
    </p:spTree>
    <p:extLst>
      <p:ext uri="{BB962C8B-B14F-4D97-AF65-F5344CB8AC3E}">
        <p14:creationId xmlns:p14="http://schemas.microsoft.com/office/powerpoint/2010/main" val="64469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598D34-97CB-413F-9DD3-AB4C86F1CEFB}" type="datetimeFigureOut">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8F2C5-BCE3-450F-B664-DDF99C966547}" type="slidenum">
              <a:rPr lang="en-US" smtClean="0"/>
              <a:t>‹#›</a:t>
            </a:fld>
            <a:endParaRPr lang="en-US"/>
          </a:p>
        </p:txBody>
      </p:sp>
    </p:spTree>
    <p:extLst>
      <p:ext uri="{BB962C8B-B14F-4D97-AF65-F5344CB8AC3E}">
        <p14:creationId xmlns:p14="http://schemas.microsoft.com/office/powerpoint/2010/main" val="27603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598D34-97CB-413F-9DD3-AB4C86F1CEFB}" type="datetimeFigureOut">
              <a:rPr lang="en-US" smtClean="0"/>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8F2C5-BCE3-450F-B664-DDF99C966547}" type="slidenum">
              <a:rPr lang="en-US" smtClean="0"/>
              <a:t>‹#›</a:t>
            </a:fld>
            <a:endParaRPr lang="en-US"/>
          </a:p>
        </p:txBody>
      </p:sp>
    </p:spTree>
    <p:extLst>
      <p:ext uri="{BB962C8B-B14F-4D97-AF65-F5344CB8AC3E}">
        <p14:creationId xmlns:p14="http://schemas.microsoft.com/office/powerpoint/2010/main" val="3333549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98D34-97CB-413F-9DD3-AB4C86F1CEFB}" type="datetimeFigureOut">
              <a:rPr lang="en-US" smtClean="0"/>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8F2C5-BCE3-450F-B664-DDF99C966547}" type="slidenum">
              <a:rPr lang="en-US" smtClean="0"/>
              <a:t>‹#›</a:t>
            </a:fld>
            <a:endParaRPr lang="en-US"/>
          </a:p>
        </p:txBody>
      </p:sp>
    </p:spTree>
    <p:extLst>
      <p:ext uri="{BB962C8B-B14F-4D97-AF65-F5344CB8AC3E}">
        <p14:creationId xmlns:p14="http://schemas.microsoft.com/office/powerpoint/2010/main" val="21374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98D34-97CB-413F-9DD3-AB4C86F1CEFB}"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8F2C5-BCE3-450F-B664-DDF99C966547}" type="slidenum">
              <a:rPr lang="en-US" smtClean="0"/>
              <a:t>‹#›</a:t>
            </a:fld>
            <a:endParaRPr lang="en-US"/>
          </a:p>
        </p:txBody>
      </p:sp>
    </p:spTree>
    <p:extLst>
      <p:ext uri="{BB962C8B-B14F-4D97-AF65-F5344CB8AC3E}">
        <p14:creationId xmlns:p14="http://schemas.microsoft.com/office/powerpoint/2010/main" val="420128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98D34-97CB-413F-9DD3-AB4C86F1CEFB}"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8F2C5-BCE3-450F-B664-DDF99C966547}" type="slidenum">
              <a:rPr lang="en-US" smtClean="0"/>
              <a:t>‹#›</a:t>
            </a:fld>
            <a:endParaRPr lang="en-US"/>
          </a:p>
        </p:txBody>
      </p:sp>
    </p:spTree>
    <p:extLst>
      <p:ext uri="{BB962C8B-B14F-4D97-AF65-F5344CB8AC3E}">
        <p14:creationId xmlns:p14="http://schemas.microsoft.com/office/powerpoint/2010/main" val="9654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98D34-97CB-413F-9DD3-AB4C86F1CEFB}" type="datetimeFigureOut">
              <a:rPr lang="en-US" smtClean="0"/>
              <a:t>5/31/2018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8F2C5-BCE3-450F-B664-DDF99C966547}" type="slidenum">
              <a:rPr lang="en-US" smtClean="0"/>
              <a:t>‹#›</a:t>
            </a:fld>
            <a:endParaRPr lang="en-US"/>
          </a:p>
        </p:txBody>
      </p:sp>
    </p:spTree>
    <p:extLst>
      <p:ext uri="{BB962C8B-B14F-4D97-AF65-F5344CB8AC3E}">
        <p14:creationId xmlns:p14="http://schemas.microsoft.com/office/powerpoint/2010/main" val="1837209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70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112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5078313"/>
          </a:xfrm>
          <a:prstGeom prst="rect">
            <a:avLst/>
          </a:prstGeom>
          <a:solidFill>
            <a:srgbClr val="101B25">
              <a:alpha val="67000"/>
            </a:srgbClr>
          </a:solidFill>
        </p:spPr>
        <p:txBody>
          <a:bodyPr wrap="square" rtlCol="0">
            <a:spAutoFit/>
          </a:bodyPr>
          <a:lstStyle/>
          <a:p>
            <a:pPr algn="ctr"/>
            <a:r>
              <a:rPr lang="en-US" sz="5400" u="sng" dirty="0" smtClean="0">
                <a:solidFill>
                  <a:srgbClr val="FFFF00"/>
                </a:solidFill>
                <a:latin typeface="Swiss 721 Condensed" panose="02000506040000020004" pitchFamily="2" charset="0"/>
              </a:rPr>
              <a:t>Zechariah 13:8</a:t>
            </a:r>
          </a:p>
          <a:p>
            <a:pPr algn="ctr"/>
            <a:r>
              <a:rPr lang="en-US" sz="5400" dirty="0" smtClean="0">
                <a:solidFill>
                  <a:schemeClr val="bg1"/>
                </a:solidFill>
                <a:latin typeface="Swiss 721 Condensed" panose="02000506040000020004" pitchFamily="2" charset="0"/>
              </a:rPr>
              <a:t>And it shall come to pass in all the land,” says the Lord, “that two-thirds in it shall be cut off and die, but one-third shall be left in it: </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287669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6370975"/>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Zechariah 13:9</a:t>
            </a:r>
          </a:p>
          <a:p>
            <a:pPr algn="ctr"/>
            <a:r>
              <a:rPr lang="en-US" sz="5100" dirty="0" smtClean="0">
                <a:solidFill>
                  <a:schemeClr val="bg1"/>
                </a:solidFill>
                <a:latin typeface="Swiss 721 Condensed" panose="02000506040000020004" pitchFamily="2" charset="0"/>
              </a:rPr>
              <a:t>I will bring the one-third through the fire, will refine them as silver is refined, and test them as gold is tested. They will call on My name, and I will answer them. I will say, ‘This is My people’; and each one will say, ‘The Lord is my God.’ ”</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147065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401648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Jeremiah 30:7</a:t>
            </a:r>
          </a:p>
          <a:p>
            <a:pPr algn="ctr"/>
            <a:r>
              <a:rPr lang="en-US" sz="5100" dirty="0" smtClean="0">
                <a:solidFill>
                  <a:schemeClr val="bg1"/>
                </a:solidFill>
                <a:latin typeface="Swiss 721 Condensed" panose="02000506040000020004" pitchFamily="2" charset="0"/>
              </a:rPr>
              <a:t>Alas! For that day is great, so that none is like it; and it is the time of Jacob’s trouble, but he shall be saved out of it.</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28724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141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6186309"/>
          </a:xfrm>
          <a:prstGeom prst="rect">
            <a:avLst/>
          </a:prstGeom>
          <a:solidFill>
            <a:srgbClr val="101B25">
              <a:alpha val="67000"/>
            </a:srgbClr>
          </a:solidFill>
        </p:spPr>
        <p:txBody>
          <a:bodyPr wrap="square" rtlCol="0">
            <a:spAutoFit/>
          </a:bodyPr>
          <a:lstStyle/>
          <a:p>
            <a:pPr algn="ctr"/>
            <a:r>
              <a:rPr lang="en-US" sz="4400" u="sng" dirty="0" smtClean="0">
                <a:solidFill>
                  <a:srgbClr val="FFFF00"/>
                </a:solidFill>
                <a:latin typeface="Swiss 721 Condensed" panose="02000506040000020004" pitchFamily="2" charset="0"/>
              </a:rPr>
              <a:t>Daniel 9:27</a:t>
            </a:r>
          </a:p>
          <a:p>
            <a:pPr algn="ctr"/>
            <a:r>
              <a:rPr lang="en-US" sz="4400" dirty="0" smtClean="0">
                <a:solidFill>
                  <a:schemeClr val="bg1"/>
                </a:solidFill>
                <a:latin typeface="Swiss 721 Condensed" panose="02000506040000020004" pitchFamily="2" charset="0"/>
              </a:rPr>
              <a:t>Then he shall confirm a covenant with many for one week; but in the middle of the week He shall bring an end to sacrifice and offering. And on the wing of abominations shall be one who makes desolate, even until the consummation, which is determined, is poured out on the desolate.”</a:t>
            </a:r>
            <a:endParaRPr lang="en-US" sz="4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028648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5586145"/>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Matthew 24:15</a:t>
            </a:r>
          </a:p>
          <a:p>
            <a:pPr algn="ctr"/>
            <a:r>
              <a:rPr lang="en-US" sz="5100" dirty="0" smtClean="0">
                <a:solidFill>
                  <a:schemeClr val="bg1"/>
                </a:solidFill>
                <a:latin typeface="Swiss 721 Condensed" panose="02000506040000020004" pitchFamily="2" charset="0"/>
              </a:rPr>
              <a:t>“Therefore when you see the ‘abomination of desolation,’ spoken of by Daniel the prophet, standing in the holy place” (whoever reads, let him understand),</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280468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480131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Matthew 24:21</a:t>
            </a:r>
          </a:p>
          <a:p>
            <a:pPr algn="ctr"/>
            <a:r>
              <a:rPr lang="en-US" sz="5100" dirty="0" smtClean="0">
                <a:solidFill>
                  <a:schemeClr val="bg1"/>
                </a:solidFill>
                <a:latin typeface="Swiss 721 Condensed" panose="02000506040000020004" pitchFamily="2" charset="0"/>
              </a:rPr>
              <a:t>“For then there will be great tribulation, such as has not been since the beginning of the world until this time, no, nor ever </a:t>
            </a:r>
          </a:p>
          <a:p>
            <a:pPr algn="ctr"/>
            <a:r>
              <a:rPr lang="en-US" sz="5100" dirty="0" smtClean="0">
                <a:solidFill>
                  <a:schemeClr val="bg1"/>
                </a:solidFill>
                <a:latin typeface="Swiss 721 Condensed" panose="02000506040000020004" pitchFamily="2" charset="0"/>
              </a:rPr>
              <a:t>shall be.</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088960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323165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2 Thessalonians 2:6</a:t>
            </a:r>
          </a:p>
          <a:p>
            <a:pPr algn="ctr"/>
            <a:r>
              <a:rPr lang="en-US" sz="5100" dirty="0" smtClean="0">
                <a:solidFill>
                  <a:schemeClr val="bg1"/>
                </a:solidFill>
                <a:latin typeface="Swiss 721 Condensed" panose="02000506040000020004" pitchFamily="2" charset="0"/>
              </a:rPr>
              <a:t>And now you know what is restraining, that he may be revealed in his own time.</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972081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401648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2 Thessalonians 2:7</a:t>
            </a:r>
          </a:p>
          <a:p>
            <a:pPr algn="ctr"/>
            <a:r>
              <a:rPr lang="en-US" sz="5100" dirty="0" smtClean="0">
                <a:solidFill>
                  <a:schemeClr val="bg1"/>
                </a:solidFill>
                <a:latin typeface="Swiss 721 Condensed" panose="02000506040000020004" pitchFamily="2" charset="0"/>
              </a:rPr>
              <a:t>For the mystery of lawlessness is already at work; only He who now restrains will do so until He is taken out of the way. </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451194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408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480131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2 Thessalonians 2:8</a:t>
            </a:r>
          </a:p>
          <a:p>
            <a:pPr algn="ctr"/>
            <a:r>
              <a:rPr lang="en-US" sz="5100" dirty="0" smtClean="0">
                <a:solidFill>
                  <a:schemeClr val="bg1"/>
                </a:solidFill>
                <a:latin typeface="Swiss 721 Condensed" panose="02000506040000020004" pitchFamily="2" charset="0"/>
              </a:rPr>
              <a:t>And then the lawless one will be revealed, whom the Lord will consume with the breath of His mouth and destroy with the brightness of His coming. </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484930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401648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2 Thessalonians 2:9</a:t>
            </a:r>
          </a:p>
          <a:p>
            <a:pPr algn="ctr"/>
            <a:r>
              <a:rPr lang="en-US" sz="5100" dirty="0" smtClean="0">
                <a:solidFill>
                  <a:schemeClr val="bg1"/>
                </a:solidFill>
                <a:latin typeface="Swiss 721 Condensed" panose="02000506040000020004" pitchFamily="2" charset="0"/>
              </a:rPr>
              <a:t>The coming of the lawless one is according to the working of Satan, with all power, signs, and lying wonders,</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527621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323165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Matthew 24:36</a:t>
            </a:r>
          </a:p>
          <a:p>
            <a:pPr algn="ctr"/>
            <a:r>
              <a:rPr lang="en-US" sz="5100" dirty="0" smtClean="0">
                <a:solidFill>
                  <a:schemeClr val="bg1"/>
                </a:solidFill>
                <a:latin typeface="Swiss 721 Condensed" panose="02000506040000020004" pitchFamily="2" charset="0"/>
              </a:rPr>
              <a:t>“But of that day and hour no one knows, not even the angels of heaven, but My Father only.</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263154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323165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Matthew 24:42</a:t>
            </a:r>
          </a:p>
          <a:p>
            <a:pPr algn="ctr"/>
            <a:r>
              <a:rPr lang="en-US" sz="5100" dirty="0" smtClean="0">
                <a:solidFill>
                  <a:schemeClr val="bg1"/>
                </a:solidFill>
                <a:latin typeface="Swiss 721 Condensed" panose="02000506040000020004" pitchFamily="2" charset="0"/>
              </a:rPr>
              <a:t>Watch therefore, for you do not know what hour your Lord is coming.</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075307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323165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Matthew 24:44</a:t>
            </a:r>
          </a:p>
          <a:p>
            <a:pPr algn="ctr"/>
            <a:r>
              <a:rPr lang="en-US" sz="5100" dirty="0" smtClean="0">
                <a:solidFill>
                  <a:schemeClr val="bg1"/>
                </a:solidFill>
                <a:latin typeface="Swiss 721 Condensed" panose="02000506040000020004" pitchFamily="2" charset="0"/>
              </a:rPr>
              <a:t>Therefore you also be ready, for the Son of Man is coming at an hour you do not expect.</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765507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323165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Matthew 25:13</a:t>
            </a:r>
          </a:p>
          <a:p>
            <a:pPr algn="ctr"/>
            <a:r>
              <a:rPr lang="en-US" sz="5100" dirty="0" smtClean="0">
                <a:solidFill>
                  <a:schemeClr val="bg1"/>
                </a:solidFill>
                <a:latin typeface="Swiss 721 Condensed" panose="02000506040000020004" pitchFamily="2" charset="0"/>
              </a:rPr>
              <a:t>“Watch therefore, for you know neither the day nor the hour in which the Son of Man is coming.</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080980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480131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1 Thessalonians 4:13</a:t>
            </a:r>
          </a:p>
          <a:p>
            <a:pPr algn="ctr"/>
            <a:r>
              <a:rPr lang="en-US" sz="5100" dirty="0" smtClean="0">
                <a:solidFill>
                  <a:schemeClr val="bg1"/>
                </a:solidFill>
                <a:latin typeface="Swiss 721 Condensed" panose="02000506040000020004" pitchFamily="2" charset="0"/>
              </a:rPr>
              <a:t>But I do not want you to be ignorant, brethren, concerning those who have fallen asleep, lest you sorrow as others who have </a:t>
            </a:r>
          </a:p>
          <a:p>
            <a:pPr algn="ctr"/>
            <a:r>
              <a:rPr lang="en-US" sz="5100" dirty="0" smtClean="0">
                <a:solidFill>
                  <a:schemeClr val="bg1"/>
                </a:solidFill>
                <a:latin typeface="Swiss 721 Condensed" panose="02000506040000020004" pitchFamily="2" charset="0"/>
              </a:rPr>
              <a:t>no hope. </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878135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401648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1 Thessalonians 4:14</a:t>
            </a:r>
          </a:p>
          <a:p>
            <a:pPr algn="ctr"/>
            <a:r>
              <a:rPr lang="en-US" sz="5100" dirty="0" smtClean="0">
                <a:solidFill>
                  <a:schemeClr val="bg1"/>
                </a:solidFill>
                <a:latin typeface="Swiss 721 Condensed" panose="02000506040000020004" pitchFamily="2" charset="0"/>
              </a:rPr>
              <a:t>For if we believe that Jesus died and rose again, even so God will bring with Him those who sleep </a:t>
            </a:r>
          </a:p>
          <a:p>
            <a:pPr algn="ctr"/>
            <a:r>
              <a:rPr lang="en-US" sz="5100" dirty="0" smtClean="0">
                <a:solidFill>
                  <a:schemeClr val="bg1"/>
                </a:solidFill>
                <a:latin typeface="Swiss 721 Condensed" panose="02000506040000020004" pitchFamily="2" charset="0"/>
              </a:rPr>
              <a:t>in Jesus. </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167966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480131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1 Thessalonians 4:15</a:t>
            </a:r>
          </a:p>
          <a:p>
            <a:pPr algn="ctr"/>
            <a:r>
              <a:rPr lang="en-US" sz="5100" dirty="0" smtClean="0">
                <a:solidFill>
                  <a:schemeClr val="bg1"/>
                </a:solidFill>
                <a:latin typeface="Swiss 721 Condensed" panose="02000506040000020004" pitchFamily="2" charset="0"/>
              </a:rPr>
              <a:t>For this we say to you by the word of the Lord, that we who are alive and remain until the coming of the Lord will by no means precede those who are asleep.</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76730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480131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1 Thessalonians 4:16</a:t>
            </a:r>
          </a:p>
          <a:p>
            <a:pPr algn="ctr"/>
            <a:r>
              <a:rPr lang="en-US" sz="5100" dirty="0" smtClean="0">
                <a:solidFill>
                  <a:schemeClr val="bg1"/>
                </a:solidFill>
                <a:latin typeface="Swiss 721 Condensed" panose="02000506040000020004" pitchFamily="2" charset="0"/>
              </a:rPr>
              <a:t>For the Lord Himself will descend from heaven with a shout, with the voice of an archangel, and with the trumpet of God. And the dead in Christ will rise first. </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66024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69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480131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1 Thessalonians 4:17</a:t>
            </a:r>
          </a:p>
          <a:p>
            <a:pPr algn="ctr"/>
            <a:r>
              <a:rPr lang="en-US" sz="5100" dirty="0" smtClean="0">
                <a:solidFill>
                  <a:schemeClr val="bg1"/>
                </a:solidFill>
                <a:latin typeface="Swiss 721 Condensed" panose="02000506040000020004" pitchFamily="2" charset="0"/>
              </a:rPr>
              <a:t>Then we who are alive and remain shall be caught up together with them in the clouds to meet the Lord in the air. And thus we shall always be with the Lord. </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834858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244682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1 Thessalonians 4:18</a:t>
            </a:r>
          </a:p>
          <a:p>
            <a:pPr algn="ctr"/>
            <a:r>
              <a:rPr lang="en-US" sz="5100" dirty="0" smtClean="0">
                <a:solidFill>
                  <a:schemeClr val="bg1"/>
                </a:solidFill>
                <a:latin typeface="Swiss 721 Condensed" panose="02000506040000020004" pitchFamily="2" charset="0"/>
              </a:rPr>
              <a:t>Therefore comfort one another with these words.</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874871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323165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1 Thessalonians 5:1</a:t>
            </a:r>
          </a:p>
          <a:p>
            <a:pPr algn="ctr"/>
            <a:r>
              <a:rPr lang="en-US" sz="5100" dirty="0" smtClean="0">
                <a:solidFill>
                  <a:schemeClr val="bg1"/>
                </a:solidFill>
                <a:latin typeface="Swiss 721 Condensed" panose="02000506040000020004" pitchFamily="2" charset="0"/>
              </a:rPr>
              <a:t>But concerning the times and the seasons, brethren, you have no need that I should write to you. </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973007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323165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1 Thessalonians 5:2</a:t>
            </a:r>
          </a:p>
          <a:p>
            <a:pPr algn="ctr"/>
            <a:r>
              <a:rPr lang="en-US" sz="5100" dirty="0" smtClean="0">
                <a:solidFill>
                  <a:schemeClr val="bg1"/>
                </a:solidFill>
                <a:latin typeface="Swiss 721 Condensed" panose="02000506040000020004" pitchFamily="2" charset="0"/>
              </a:rPr>
              <a:t>For you yourselves know perfectly that the day of the Lord so comes as a thief in the night. </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751848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480131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1 Thessalonians 5:3</a:t>
            </a:r>
          </a:p>
          <a:p>
            <a:pPr algn="ctr"/>
            <a:r>
              <a:rPr lang="en-US" sz="5100" dirty="0" smtClean="0">
                <a:solidFill>
                  <a:schemeClr val="bg1"/>
                </a:solidFill>
                <a:latin typeface="Swiss 721 Condensed" panose="02000506040000020004" pitchFamily="2" charset="0"/>
              </a:rPr>
              <a:t>For when they say, “Peace and safety!” then sudden destruction comes upon them, as labor pains upon a pregnant woman. And they shall not escape. </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621979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323165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1 Thessalonians 5:4</a:t>
            </a:r>
          </a:p>
          <a:p>
            <a:pPr algn="ctr"/>
            <a:r>
              <a:rPr lang="en-US" sz="5100" dirty="0" smtClean="0">
                <a:solidFill>
                  <a:schemeClr val="bg1"/>
                </a:solidFill>
                <a:latin typeface="Swiss 721 Condensed" panose="02000506040000020004" pitchFamily="2" charset="0"/>
              </a:rPr>
              <a:t>But you, brethren, are not in darkness, so that this Day should overtake you as a thief. </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133133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323165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1 Thessalonians 5:5</a:t>
            </a:r>
          </a:p>
          <a:p>
            <a:pPr algn="ctr"/>
            <a:r>
              <a:rPr lang="en-US" sz="5100" dirty="0" smtClean="0">
                <a:solidFill>
                  <a:schemeClr val="bg1"/>
                </a:solidFill>
                <a:latin typeface="Swiss 721 Condensed" panose="02000506040000020004" pitchFamily="2" charset="0"/>
              </a:rPr>
              <a:t>You are all sons of light and sons of the day. We are not of the night nor of darkness.</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030218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323165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1 Thessalonians 5:6</a:t>
            </a:r>
          </a:p>
          <a:p>
            <a:pPr algn="ctr"/>
            <a:r>
              <a:rPr lang="en-US" sz="5100" dirty="0" smtClean="0">
                <a:solidFill>
                  <a:schemeClr val="bg1"/>
                </a:solidFill>
                <a:latin typeface="Swiss 721 Condensed" panose="02000506040000020004" pitchFamily="2" charset="0"/>
              </a:rPr>
              <a:t>Therefore let us not sleep, as others do, but let us watch and </a:t>
            </a:r>
          </a:p>
          <a:p>
            <a:pPr algn="ctr"/>
            <a:r>
              <a:rPr lang="en-US" sz="5100" dirty="0" smtClean="0">
                <a:solidFill>
                  <a:schemeClr val="bg1"/>
                </a:solidFill>
                <a:latin typeface="Swiss 721 Condensed" panose="02000506040000020004" pitchFamily="2" charset="0"/>
              </a:rPr>
              <a:t>be sober. </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783812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323165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1 Thessalonians 5:7</a:t>
            </a:r>
          </a:p>
          <a:p>
            <a:pPr algn="ctr"/>
            <a:r>
              <a:rPr lang="en-US" sz="5100" dirty="0" smtClean="0">
                <a:solidFill>
                  <a:schemeClr val="bg1"/>
                </a:solidFill>
                <a:latin typeface="Swiss 721 Condensed" panose="02000506040000020004" pitchFamily="2" charset="0"/>
              </a:rPr>
              <a:t>For those who sleep, sleep at night, and those who get drunk </a:t>
            </a:r>
          </a:p>
          <a:p>
            <a:pPr algn="ctr"/>
            <a:r>
              <a:rPr lang="en-US" sz="5100" dirty="0" smtClean="0">
                <a:solidFill>
                  <a:schemeClr val="bg1"/>
                </a:solidFill>
                <a:latin typeface="Swiss 721 Condensed" panose="02000506040000020004" pitchFamily="2" charset="0"/>
              </a:rPr>
              <a:t>are drunk at night.</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372013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401648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1 Thessalonians 5:8</a:t>
            </a:r>
          </a:p>
          <a:p>
            <a:pPr algn="ctr"/>
            <a:r>
              <a:rPr lang="en-US" sz="5100" dirty="0" smtClean="0">
                <a:solidFill>
                  <a:schemeClr val="bg1"/>
                </a:solidFill>
                <a:latin typeface="Swiss 721 Condensed" panose="02000506040000020004" pitchFamily="2" charset="0"/>
              </a:rPr>
              <a:t>But let us who are of the day be sober, putting on the breastplate of faith and love, and as a helmet the hope of salvation. </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835728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4203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323165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1 Thessalonians 5:9</a:t>
            </a:r>
          </a:p>
          <a:p>
            <a:pPr algn="ctr"/>
            <a:r>
              <a:rPr lang="en-US" sz="5100" dirty="0" smtClean="0">
                <a:solidFill>
                  <a:schemeClr val="bg1"/>
                </a:solidFill>
                <a:latin typeface="Swiss 721 Condensed" panose="02000506040000020004" pitchFamily="2" charset="0"/>
              </a:rPr>
              <a:t>For God did not appoint us to wrath, but to obtain salvation through our Lord Jesus Christ, </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0709980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3231654"/>
          </a:xfrm>
          <a:prstGeom prst="rect">
            <a:avLst/>
          </a:prstGeom>
          <a:solidFill>
            <a:srgbClr val="101B25">
              <a:alpha val="67000"/>
            </a:srgbClr>
          </a:solidFill>
        </p:spPr>
        <p:txBody>
          <a:bodyPr wrap="square" rtlCol="0">
            <a:spAutoFit/>
          </a:bodyPr>
          <a:lstStyle/>
          <a:p>
            <a:pPr algn="ctr"/>
            <a:r>
              <a:rPr lang="en-US" sz="5100" u="sng" dirty="0" smtClean="0">
                <a:solidFill>
                  <a:srgbClr val="FFFF00"/>
                </a:solidFill>
                <a:latin typeface="Swiss 721 Condensed" panose="02000506040000020004" pitchFamily="2" charset="0"/>
              </a:rPr>
              <a:t>1 Thessalonians 5:10</a:t>
            </a:r>
          </a:p>
          <a:p>
            <a:pPr algn="ctr"/>
            <a:r>
              <a:rPr lang="en-US" sz="5100" dirty="0" smtClean="0">
                <a:solidFill>
                  <a:schemeClr val="bg1"/>
                </a:solidFill>
                <a:latin typeface="Swiss 721 Condensed" panose="02000506040000020004" pitchFamily="2" charset="0"/>
              </a:rPr>
              <a:t>who died for us, that whether we wake or sleep, we should live together with Him.</a:t>
            </a:r>
            <a:endParaRPr lang="en-US" sz="51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804106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343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341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49643" y="1334529"/>
            <a:ext cx="7694141" cy="3631763"/>
          </a:xfrm>
          <a:prstGeom prst="rect">
            <a:avLst/>
          </a:prstGeom>
          <a:noFill/>
        </p:spPr>
        <p:txBody>
          <a:bodyPr wrap="square" rtlCol="0">
            <a:spAutoFit/>
          </a:bodyPr>
          <a:lstStyle/>
          <a:p>
            <a:pPr algn="ctr"/>
            <a:r>
              <a:rPr lang="en-US" sz="11500" dirty="0" smtClean="0">
                <a:solidFill>
                  <a:srgbClr val="FFFF00"/>
                </a:solidFill>
                <a:latin typeface="Swiss 721 Condensed" panose="02000506040000020004" pitchFamily="2" charset="0"/>
              </a:rPr>
              <a:t>“The Great Tribulation”</a:t>
            </a:r>
            <a:endParaRPr lang="en-US" sz="11500" dirty="0">
              <a:solidFill>
                <a:srgbClr val="FFFF00"/>
              </a:solidFill>
              <a:latin typeface="Swiss 721 Condensed" panose="02000506040000020004" pitchFamily="2" charset="0"/>
            </a:endParaRPr>
          </a:p>
        </p:txBody>
      </p:sp>
    </p:spTree>
    <p:extLst>
      <p:ext uri="{BB962C8B-B14F-4D97-AF65-F5344CB8AC3E}">
        <p14:creationId xmlns:p14="http://schemas.microsoft.com/office/powerpoint/2010/main" val="820800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5078313"/>
          </a:xfrm>
          <a:prstGeom prst="rect">
            <a:avLst/>
          </a:prstGeom>
          <a:solidFill>
            <a:srgbClr val="101B25">
              <a:alpha val="67000"/>
            </a:srgbClr>
          </a:solidFill>
        </p:spPr>
        <p:txBody>
          <a:bodyPr wrap="square" rtlCol="0">
            <a:spAutoFit/>
          </a:bodyPr>
          <a:lstStyle/>
          <a:p>
            <a:pPr algn="ctr"/>
            <a:r>
              <a:rPr lang="en-US" sz="5400" u="sng" dirty="0" smtClean="0">
                <a:solidFill>
                  <a:srgbClr val="FFFF00"/>
                </a:solidFill>
                <a:latin typeface="Swiss 721 Condensed" panose="02000506040000020004" pitchFamily="2" charset="0"/>
              </a:rPr>
              <a:t>Matthew 24:21</a:t>
            </a:r>
          </a:p>
          <a:p>
            <a:pPr algn="ctr"/>
            <a:r>
              <a:rPr lang="en-US" sz="5400" dirty="0" smtClean="0">
                <a:solidFill>
                  <a:schemeClr val="bg1"/>
                </a:solidFill>
                <a:latin typeface="Swiss 721 Condensed" panose="02000506040000020004" pitchFamily="2" charset="0"/>
              </a:rPr>
              <a:t>For then there will be great tribulation, such as has not been since the beginning of the world until this time, no, nor ever </a:t>
            </a:r>
          </a:p>
          <a:p>
            <a:pPr algn="ctr"/>
            <a:r>
              <a:rPr lang="en-US" sz="5400" dirty="0" smtClean="0">
                <a:solidFill>
                  <a:schemeClr val="bg1"/>
                </a:solidFill>
                <a:latin typeface="Swiss 721 Condensed" panose="02000506040000020004" pitchFamily="2" charset="0"/>
              </a:rPr>
              <a:t>shall be. </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271335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48281"/>
            <a:ext cx="8781535" cy="4247317"/>
          </a:xfrm>
          <a:prstGeom prst="rect">
            <a:avLst/>
          </a:prstGeom>
          <a:solidFill>
            <a:srgbClr val="101B25">
              <a:alpha val="67000"/>
            </a:srgbClr>
          </a:solidFill>
        </p:spPr>
        <p:txBody>
          <a:bodyPr wrap="square" rtlCol="0">
            <a:spAutoFit/>
          </a:bodyPr>
          <a:lstStyle/>
          <a:p>
            <a:pPr algn="ctr"/>
            <a:r>
              <a:rPr lang="en-US" sz="5400" u="sng" dirty="0" smtClean="0">
                <a:solidFill>
                  <a:srgbClr val="FFFF00"/>
                </a:solidFill>
                <a:latin typeface="Swiss 721 Condensed" panose="02000506040000020004" pitchFamily="2" charset="0"/>
              </a:rPr>
              <a:t>Matthew 24:22</a:t>
            </a:r>
          </a:p>
          <a:p>
            <a:pPr algn="ctr"/>
            <a:r>
              <a:rPr lang="en-US" sz="5400" dirty="0" smtClean="0">
                <a:solidFill>
                  <a:schemeClr val="bg1"/>
                </a:solidFill>
                <a:latin typeface="Swiss 721 Condensed" panose="02000506040000020004" pitchFamily="2" charset="0"/>
              </a:rPr>
              <a:t>And unless those days were shortened, no flesh would be saved; but for the elect’s sake those days will be shortened.</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343452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8" y="148281"/>
            <a:ext cx="8962768" cy="6186309"/>
          </a:xfrm>
          <a:prstGeom prst="rect">
            <a:avLst/>
          </a:prstGeom>
          <a:solidFill>
            <a:srgbClr val="101B25">
              <a:alpha val="67000"/>
            </a:srgbClr>
          </a:solidFill>
        </p:spPr>
        <p:txBody>
          <a:bodyPr wrap="square" rtlCol="0">
            <a:spAutoFit/>
          </a:bodyPr>
          <a:lstStyle/>
          <a:p>
            <a:pPr algn="ctr"/>
            <a:r>
              <a:rPr lang="en-US" sz="4400" u="sng" dirty="0" smtClean="0">
                <a:solidFill>
                  <a:srgbClr val="FFFF00"/>
                </a:solidFill>
                <a:latin typeface="Swiss 721 Condensed" panose="02000506040000020004" pitchFamily="2" charset="0"/>
              </a:rPr>
              <a:t>Daniel 12:1</a:t>
            </a:r>
          </a:p>
          <a:p>
            <a:pPr algn="ctr"/>
            <a:r>
              <a:rPr lang="en-US" sz="4400" dirty="0" smtClean="0">
                <a:solidFill>
                  <a:schemeClr val="bg1"/>
                </a:solidFill>
                <a:latin typeface="Swiss 721 Condensed" panose="02000506040000020004" pitchFamily="2" charset="0"/>
              </a:rPr>
              <a:t>“At that time Michael shall stand up, the great prince who stands watch over the sons of your people; and there shall be a time of trouble, such as never was since there was a nation, even to that time. And at that time your people shall be delivered, every one who is found written in the book.</a:t>
            </a:r>
            <a:endParaRPr lang="en-US" sz="4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335784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TotalTime>
  <Words>1027</Words>
  <Application>Microsoft Office PowerPoint</Application>
  <PresentationFormat>On-screen Show (4:3)</PresentationFormat>
  <Paragraphs>73</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Swiss 721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12</cp:revision>
  <dcterms:created xsi:type="dcterms:W3CDTF">2018-05-31T15:51:56Z</dcterms:created>
  <dcterms:modified xsi:type="dcterms:W3CDTF">2018-05-31T18:13:45Z</dcterms:modified>
</cp:coreProperties>
</file>