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2CD0D4-34EB-4314-AFD5-4F81C64A7634}"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163475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CD0D4-34EB-4314-AFD5-4F81C64A7634}"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293034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CD0D4-34EB-4314-AFD5-4F81C64A7634}"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63975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CD0D4-34EB-4314-AFD5-4F81C64A7634}"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2913414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CD0D4-34EB-4314-AFD5-4F81C64A7634}"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341676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2CD0D4-34EB-4314-AFD5-4F81C64A7634}"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12087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2CD0D4-34EB-4314-AFD5-4F81C64A7634}" type="datetimeFigureOut">
              <a:rPr lang="en-US" smtClean="0"/>
              <a:t>6/22/2018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181390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2CD0D4-34EB-4314-AFD5-4F81C64A7634}" type="datetimeFigureOut">
              <a:rPr lang="en-US" smtClean="0"/>
              <a:t>6/22/2018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377300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CD0D4-34EB-4314-AFD5-4F81C64A7634}" type="datetimeFigureOut">
              <a:rPr lang="en-US" smtClean="0"/>
              <a:t>6/22/2018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375429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CD0D4-34EB-4314-AFD5-4F81C64A7634}"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148500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CD0D4-34EB-4314-AFD5-4F81C64A7634}"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93467-6A59-4262-B6FE-C3A1916B5BE4}" type="slidenum">
              <a:rPr lang="en-US" smtClean="0"/>
              <a:t>‹#›</a:t>
            </a:fld>
            <a:endParaRPr lang="en-US"/>
          </a:p>
        </p:txBody>
      </p:sp>
    </p:spTree>
    <p:extLst>
      <p:ext uri="{BB962C8B-B14F-4D97-AF65-F5344CB8AC3E}">
        <p14:creationId xmlns:p14="http://schemas.microsoft.com/office/powerpoint/2010/main" val="316043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CD0D4-34EB-4314-AFD5-4F81C64A7634}" type="datetimeFigureOut">
              <a:rPr lang="en-US" smtClean="0"/>
              <a:t>6/22/2018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93467-6A59-4262-B6FE-C3A1916B5BE4}" type="slidenum">
              <a:rPr lang="en-US" smtClean="0"/>
              <a:t>‹#›</a:t>
            </a:fld>
            <a:endParaRPr lang="en-US"/>
          </a:p>
        </p:txBody>
      </p:sp>
    </p:spTree>
    <p:extLst>
      <p:ext uri="{BB962C8B-B14F-4D97-AF65-F5344CB8AC3E}">
        <p14:creationId xmlns:p14="http://schemas.microsoft.com/office/powerpoint/2010/main" val="3089281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797559" y="699796"/>
            <a:ext cx="6830008" cy="2215991"/>
          </a:xfrm>
          <a:prstGeom prst="rect">
            <a:avLst/>
          </a:prstGeom>
          <a:noFill/>
        </p:spPr>
        <p:txBody>
          <a:bodyPr wrap="square" rtlCol="0">
            <a:spAutoFit/>
          </a:bodyPr>
          <a:lstStyle/>
          <a:p>
            <a:r>
              <a:rPr lang="en-US" sz="13800" dirty="0" smtClean="0">
                <a:solidFill>
                  <a:schemeClr val="bg1"/>
                </a:solidFill>
                <a:effectLst>
                  <a:outerShdw blurRad="38100" dist="38100" dir="2700000" algn="tl">
                    <a:srgbClr val="000000">
                      <a:alpha val="43137"/>
                    </a:srgbClr>
                  </a:outerShdw>
                </a:effectLst>
                <a:latin typeface="Impact" panose="020B0806030902050204" pitchFamily="34" charset="0"/>
              </a:rPr>
              <a:t>ARMOR</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3" name="TextBox 2"/>
          <p:cNvSpPr txBox="1"/>
          <p:nvPr/>
        </p:nvSpPr>
        <p:spPr>
          <a:xfrm>
            <a:off x="9035143" y="1449356"/>
            <a:ext cx="2030963" cy="1323439"/>
          </a:xfrm>
          <a:prstGeom prst="rect">
            <a:avLst/>
          </a:prstGeom>
          <a:noFill/>
        </p:spPr>
        <p:txBody>
          <a:bodyPr wrap="square" rtlCol="0">
            <a:spAutoFit/>
          </a:bodyPr>
          <a:lstStyle/>
          <a:p>
            <a:r>
              <a:rPr lang="en-US" sz="8000" dirty="0" smtClean="0">
                <a:solidFill>
                  <a:schemeClr val="bg1"/>
                </a:solidFill>
                <a:effectLst>
                  <a:outerShdw blurRad="38100" dist="38100" dir="2700000" algn="tl">
                    <a:srgbClr val="000000">
                      <a:alpha val="43137"/>
                    </a:srgbClr>
                  </a:outerShdw>
                </a:effectLst>
                <a:latin typeface="Impact" panose="020B0806030902050204" pitchFamily="34" charset="0"/>
              </a:rPr>
              <a:t>that</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4" name="TextBox 3"/>
          <p:cNvSpPr txBox="1"/>
          <p:nvPr/>
        </p:nvSpPr>
        <p:spPr>
          <a:xfrm>
            <a:off x="5567265" y="2328712"/>
            <a:ext cx="2261119" cy="1323439"/>
          </a:xfrm>
          <a:prstGeom prst="rect">
            <a:avLst/>
          </a:prstGeom>
          <a:noFill/>
        </p:spPr>
        <p:txBody>
          <a:bodyPr wrap="square" rtlCol="0">
            <a:spAutoFit/>
          </a:bodyPr>
          <a:lstStyle/>
          <a:p>
            <a:r>
              <a:rPr lang="en-US" sz="8000" dirty="0" smtClean="0">
                <a:solidFill>
                  <a:schemeClr val="bg1"/>
                </a:solidFill>
                <a:effectLst>
                  <a:outerShdw blurRad="38100" dist="38100" dir="2700000" algn="tl">
                    <a:srgbClr val="000000">
                      <a:alpha val="43137"/>
                    </a:srgbClr>
                  </a:outerShdw>
                </a:effectLst>
                <a:latin typeface="Impact" panose="020B0806030902050204" pitchFamily="34" charset="0"/>
              </a:rPr>
              <a:t>does</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5" name="TextBox 4"/>
          <p:cNvSpPr txBox="1"/>
          <p:nvPr/>
        </p:nvSpPr>
        <p:spPr>
          <a:xfrm>
            <a:off x="7753739" y="2460172"/>
            <a:ext cx="2261119" cy="1446550"/>
          </a:xfrm>
          <a:prstGeom prst="rect">
            <a:avLst/>
          </a:prstGeom>
          <a:noFill/>
        </p:spPr>
        <p:txBody>
          <a:bodyPr wrap="square" rtlCol="0">
            <a:spAutoFit/>
          </a:bodyPr>
          <a:lstStyle/>
          <a:p>
            <a:r>
              <a:rPr lang="en-US" sz="8800" dirty="0" smtClean="0">
                <a:solidFill>
                  <a:schemeClr val="bg1"/>
                </a:solidFill>
                <a:effectLst>
                  <a:outerShdw blurRad="38100" dist="38100" dir="2700000" algn="tl">
                    <a:srgbClr val="000000">
                      <a:alpha val="43137"/>
                    </a:srgbClr>
                  </a:outerShdw>
                </a:effectLst>
                <a:latin typeface="Impact" panose="020B0806030902050204" pitchFamily="34" charset="0"/>
              </a:rPr>
              <a:t>NOT</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6" name="TextBox 5"/>
          <p:cNvSpPr txBox="1"/>
          <p:nvPr/>
        </p:nvSpPr>
        <p:spPr>
          <a:xfrm>
            <a:off x="6697824" y="3359029"/>
            <a:ext cx="4876801" cy="2215991"/>
          </a:xfrm>
          <a:prstGeom prst="rect">
            <a:avLst/>
          </a:prstGeom>
          <a:noFill/>
        </p:spPr>
        <p:txBody>
          <a:bodyPr wrap="square" rtlCol="0">
            <a:spAutoFit/>
          </a:bodyPr>
          <a:lstStyle/>
          <a:p>
            <a:r>
              <a:rPr lang="en-US" sz="13800" dirty="0" smtClean="0">
                <a:gradFill>
                  <a:gsLst>
                    <a:gs pos="0">
                      <a:schemeClr val="accent1">
                        <a:lumMod val="5000"/>
                        <a:lumOff val="9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rPr>
              <a:t>WORK</a:t>
            </a:r>
            <a:endParaRPr lang="en-US" sz="13800" dirty="0">
              <a:gradFill>
                <a:gsLst>
                  <a:gs pos="0">
                    <a:schemeClr val="accent1">
                      <a:lumMod val="5000"/>
                      <a:lumOff val="9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endParaRPr>
          </a:p>
        </p:txBody>
      </p:sp>
      <p:sp>
        <p:nvSpPr>
          <p:cNvPr id="7" name="TextBox 6"/>
          <p:cNvSpPr txBox="1"/>
          <p:nvPr/>
        </p:nvSpPr>
        <p:spPr>
          <a:xfrm>
            <a:off x="4739951" y="5667098"/>
            <a:ext cx="7151915" cy="769441"/>
          </a:xfrm>
          <a:prstGeom prst="rect">
            <a:avLst/>
          </a:prstGeom>
          <a:noFill/>
        </p:spPr>
        <p:txBody>
          <a:bodyPr wrap="square" rtlCol="0">
            <a:spAutoFit/>
          </a:bodyPr>
          <a:lstStyle/>
          <a:p>
            <a:pPr algn="r"/>
            <a:r>
              <a:rPr lang="en-US" sz="4400" dirty="0" smtClean="0">
                <a:gradFill>
                  <a:gsLst>
                    <a:gs pos="0">
                      <a:schemeClr val="accent1">
                        <a:lumMod val="5000"/>
                        <a:lumOff val="95000"/>
                      </a:schemeClr>
                    </a:gs>
                    <a:gs pos="54900">
                      <a:schemeClr val="bg1">
                        <a:lumMod val="7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rPr>
              <a:t>1 Samuel 17</a:t>
            </a:r>
            <a:endParaRPr lang="en-US" sz="4400" dirty="0">
              <a:gradFill>
                <a:gsLst>
                  <a:gs pos="0">
                    <a:schemeClr val="accent1">
                      <a:lumMod val="5000"/>
                      <a:lumOff val="95000"/>
                    </a:schemeClr>
                  </a:gs>
                  <a:gs pos="54900">
                    <a:schemeClr val="bg1">
                      <a:lumMod val="7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917" y="5719342"/>
            <a:ext cx="2211226" cy="664951"/>
          </a:xfrm>
          <a:prstGeom prst="rect">
            <a:avLst/>
          </a:prstGeom>
        </p:spPr>
      </p:pic>
    </p:spTree>
    <p:extLst>
      <p:ext uri="{BB962C8B-B14F-4D97-AF65-F5344CB8AC3E}">
        <p14:creationId xmlns:p14="http://schemas.microsoft.com/office/powerpoint/2010/main" val="263416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3785652"/>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17:16</a:t>
            </a:r>
          </a:p>
          <a:p>
            <a:pPr algn="ctr"/>
            <a:r>
              <a:rPr lang="en-US" sz="6000" b="1" dirty="0" smtClean="0">
                <a:solidFill>
                  <a:schemeClr val="bg1"/>
                </a:solidFill>
                <a:latin typeface="Arial" panose="020B0604020202020204" pitchFamily="34" charset="0"/>
                <a:cs typeface="Arial" panose="020B0604020202020204" pitchFamily="34" charset="0"/>
              </a:rPr>
              <a:t>And the Philistine drew near and presented himself forty days, morning and evening.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844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55564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17:17</a:t>
            </a:r>
          </a:p>
          <a:p>
            <a:pPr algn="ctr"/>
            <a:r>
              <a:rPr lang="en-US" sz="6000" b="1" dirty="0" smtClean="0">
                <a:solidFill>
                  <a:schemeClr val="bg1"/>
                </a:solidFill>
                <a:latin typeface="Arial" panose="020B0604020202020204" pitchFamily="34" charset="0"/>
                <a:cs typeface="Arial" panose="020B0604020202020204" pitchFamily="34" charset="0"/>
              </a:rPr>
              <a:t>Then Jesse said to his son David, “Take now for your brothers an </a:t>
            </a:r>
            <a:r>
              <a:rPr lang="en-US" sz="6000" b="1" dirty="0" err="1" smtClean="0">
                <a:solidFill>
                  <a:schemeClr val="bg1"/>
                </a:solidFill>
                <a:latin typeface="Arial" panose="020B0604020202020204" pitchFamily="34" charset="0"/>
                <a:cs typeface="Arial" panose="020B0604020202020204" pitchFamily="34" charset="0"/>
              </a:rPr>
              <a:t>ephah</a:t>
            </a:r>
            <a:r>
              <a:rPr lang="en-US" sz="6000" b="1" dirty="0" smtClean="0">
                <a:solidFill>
                  <a:schemeClr val="bg1"/>
                </a:solidFill>
                <a:latin typeface="Arial" panose="020B0604020202020204" pitchFamily="34" charset="0"/>
                <a:cs typeface="Arial" panose="020B0604020202020204" pitchFamily="34" charset="0"/>
              </a:rPr>
              <a:t> of this dried grain and these ten loaves, and run to your brothers at the camp.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990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63231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17:18</a:t>
            </a:r>
          </a:p>
          <a:p>
            <a:pPr algn="ctr"/>
            <a:r>
              <a:rPr lang="en-US" sz="6000" b="1" dirty="0" smtClean="0">
                <a:solidFill>
                  <a:schemeClr val="bg1"/>
                </a:solidFill>
                <a:latin typeface="Arial" panose="020B0604020202020204" pitchFamily="34" charset="0"/>
                <a:cs typeface="Arial" panose="020B0604020202020204" pitchFamily="34" charset="0"/>
              </a:rPr>
              <a:t>And carry these ten cheeses to the captain of their thousand, and see how your brothers fare, and bring back news of them.”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957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724918"/>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17:20</a:t>
            </a:r>
          </a:p>
          <a:p>
            <a:pPr algn="ctr"/>
            <a:r>
              <a:rPr lang="en-US" sz="5300" b="1" dirty="0" smtClean="0">
                <a:solidFill>
                  <a:schemeClr val="bg1"/>
                </a:solidFill>
                <a:latin typeface="Arial" panose="020B0604020202020204" pitchFamily="34" charset="0"/>
                <a:cs typeface="Arial" panose="020B0604020202020204" pitchFamily="34" charset="0"/>
              </a:rPr>
              <a:t>So David rose early in the morning, left the sheep with a keeper, and took the things and went as Jesse had commanded him. And he came to the camp as the army was going out to the fight and shouting for </a:t>
            </a:r>
          </a:p>
          <a:p>
            <a:pPr algn="ctr"/>
            <a:r>
              <a:rPr lang="en-US" sz="5300" b="1" dirty="0" smtClean="0">
                <a:solidFill>
                  <a:schemeClr val="bg1"/>
                </a:solidFill>
                <a:latin typeface="Arial" panose="020B0604020202020204" pitchFamily="34" charset="0"/>
                <a:cs typeface="Arial" panose="020B0604020202020204" pitchFamily="34" charset="0"/>
              </a:rPr>
              <a:t>the battle.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93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3785652"/>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17:21</a:t>
            </a:r>
          </a:p>
          <a:p>
            <a:pPr algn="ctr"/>
            <a:r>
              <a:rPr lang="en-US" sz="6000" b="1" dirty="0" smtClean="0">
                <a:solidFill>
                  <a:schemeClr val="bg1"/>
                </a:solidFill>
                <a:latin typeface="Arial" panose="020B0604020202020204" pitchFamily="34" charset="0"/>
                <a:cs typeface="Arial" panose="020B0604020202020204" pitchFamily="34" charset="0"/>
              </a:rPr>
              <a:t>For Israel and the Philistines had drawn up in battle array, army against army.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79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70898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17:22</a:t>
            </a:r>
          </a:p>
          <a:p>
            <a:pPr algn="ctr"/>
            <a:r>
              <a:rPr lang="en-US" sz="6000" b="1" dirty="0" smtClean="0">
                <a:solidFill>
                  <a:schemeClr val="bg1"/>
                </a:solidFill>
                <a:latin typeface="Arial" panose="020B0604020202020204" pitchFamily="34" charset="0"/>
                <a:cs typeface="Arial" panose="020B0604020202020204" pitchFamily="34" charset="0"/>
              </a:rPr>
              <a:t>And David left his supplies in the hand of the supply keeper, ran to the army, and came and greeted his brothers.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0548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001643"/>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17:23</a:t>
            </a:r>
          </a:p>
          <a:p>
            <a:pPr algn="ctr"/>
            <a:r>
              <a:rPr lang="en-US" sz="5400" b="1" dirty="0" smtClean="0">
                <a:solidFill>
                  <a:schemeClr val="bg1"/>
                </a:solidFill>
                <a:latin typeface="Arial" panose="020B0604020202020204" pitchFamily="34" charset="0"/>
                <a:cs typeface="Arial" panose="020B0604020202020204" pitchFamily="34" charset="0"/>
              </a:rPr>
              <a:t>Then as he talked with them, there was the champion, the Philistine of Gath, Goliath by name, coming up from the armies of the Philistines; and he spoke according to the same words. So David heard them.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7980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3508653"/>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17:24</a:t>
            </a:r>
          </a:p>
          <a:p>
            <a:pPr algn="ctr"/>
            <a:r>
              <a:rPr lang="en-US" sz="5400" b="1" dirty="0" smtClean="0">
                <a:solidFill>
                  <a:schemeClr val="bg1"/>
                </a:solidFill>
                <a:latin typeface="Arial" panose="020B0604020202020204" pitchFamily="34" charset="0"/>
                <a:cs typeface="Arial" panose="020B0604020202020204" pitchFamily="34" charset="0"/>
              </a:rPr>
              <a:t>And all the men of Israel, when they saw the man, fled from him and were dreadfully afraid.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6785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3508653"/>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17:25</a:t>
            </a:r>
          </a:p>
          <a:p>
            <a:pPr algn="ctr"/>
            <a:r>
              <a:rPr lang="en-US" sz="5400" b="1" dirty="0" smtClean="0">
                <a:solidFill>
                  <a:schemeClr val="bg1"/>
                </a:solidFill>
                <a:latin typeface="Arial" panose="020B0604020202020204" pitchFamily="34" charset="0"/>
                <a:cs typeface="Arial" panose="020B0604020202020204" pitchFamily="34" charset="0"/>
              </a:rPr>
              <a:t>So the men of Israel said, “Have you seen this man who has come up?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37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078587"/>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17:26</a:t>
            </a:r>
          </a:p>
          <a:p>
            <a:pPr algn="ctr"/>
            <a:r>
              <a:rPr lang="en-US" sz="4700" b="1" dirty="0" smtClean="0">
                <a:solidFill>
                  <a:schemeClr val="bg1"/>
                </a:solidFill>
                <a:latin typeface="Arial" panose="020B0604020202020204" pitchFamily="34" charset="0"/>
                <a:cs typeface="Arial" panose="020B0604020202020204" pitchFamily="34" charset="0"/>
              </a:rPr>
              <a:t>Then David spoke to the men who stood by him, saying, “What shall be done for the man who kills this Philistine and takes away the reproach from Israel? For who is this uncircumcised Philistine, that he should defy the armies of the living God?” </a:t>
            </a:r>
            <a:endParaRPr lang="en-US" sz="47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587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35902" y="223935"/>
            <a:ext cx="11625943" cy="563231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a:t>
            </a:r>
          </a:p>
          <a:p>
            <a:pPr algn="ctr"/>
            <a:r>
              <a:rPr lang="en-US" sz="6000" b="1" dirty="0" smtClean="0">
                <a:solidFill>
                  <a:schemeClr val="bg1"/>
                </a:solidFill>
                <a:latin typeface="Arial" panose="020B0604020202020204" pitchFamily="34" charset="0"/>
                <a:cs typeface="Arial" panose="020B0604020202020204" pitchFamily="34" charset="0"/>
              </a:rPr>
              <a:t>And Saul and the men of Israel were gathered together, and they encamped in the Valley of </a:t>
            </a:r>
            <a:r>
              <a:rPr lang="en-US" sz="6000" b="1" dirty="0" err="1" smtClean="0">
                <a:solidFill>
                  <a:schemeClr val="bg1"/>
                </a:solidFill>
                <a:latin typeface="Arial" panose="020B0604020202020204" pitchFamily="34" charset="0"/>
                <a:cs typeface="Arial" panose="020B0604020202020204" pitchFamily="34" charset="0"/>
              </a:rPr>
              <a:t>Elah</a:t>
            </a:r>
            <a:r>
              <a:rPr lang="en-US" sz="6000" b="1" dirty="0" smtClean="0">
                <a:solidFill>
                  <a:schemeClr val="bg1"/>
                </a:solidFill>
                <a:latin typeface="Arial" panose="020B0604020202020204" pitchFamily="34" charset="0"/>
                <a:cs typeface="Arial" panose="020B0604020202020204" pitchFamily="34" charset="0"/>
              </a:rPr>
              <a:t>, and drew up in battle array against the Philistines.</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509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432530"/>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17:28</a:t>
            </a:r>
          </a:p>
          <a:p>
            <a:pPr algn="ctr"/>
            <a:r>
              <a:rPr lang="en-US" sz="4400" b="1" dirty="0" smtClean="0">
                <a:solidFill>
                  <a:schemeClr val="bg1"/>
                </a:solidFill>
                <a:latin typeface="Arial" panose="020B0604020202020204" pitchFamily="34" charset="0"/>
                <a:cs typeface="Arial" panose="020B0604020202020204" pitchFamily="34" charset="0"/>
              </a:rPr>
              <a:t>Now Eliab his oldest brother heard when he spoke to the men; and Eliab’s anger was aroused against David, and he said, “Why did you come down here? And with whom have you left those few sheep in the wilderness? I know your pride and the insolence of your heart, for you have come down to see the battle.” </a:t>
            </a:r>
            <a:endParaRPr lang="en-US" sz="4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8771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2677656"/>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17:29</a:t>
            </a:r>
          </a:p>
          <a:p>
            <a:pPr algn="ctr"/>
            <a:r>
              <a:rPr lang="en-US" sz="5400" b="1" dirty="0" smtClean="0">
                <a:solidFill>
                  <a:schemeClr val="bg1"/>
                </a:solidFill>
                <a:latin typeface="Arial" panose="020B0604020202020204" pitchFamily="34" charset="0"/>
                <a:cs typeface="Arial" panose="020B0604020202020204" pitchFamily="34" charset="0"/>
              </a:rPr>
              <a:t>And David said, “What have I done now? Is there not a cause?”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431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339650"/>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17:30</a:t>
            </a:r>
          </a:p>
          <a:p>
            <a:pPr algn="ctr"/>
            <a:r>
              <a:rPr lang="en-US" sz="5400" b="1" dirty="0" smtClean="0">
                <a:solidFill>
                  <a:schemeClr val="bg1"/>
                </a:solidFill>
                <a:latin typeface="Arial" panose="020B0604020202020204" pitchFamily="34" charset="0"/>
                <a:cs typeface="Arial" panose="020B0604020202020204" pitchFamily="34" charset="0"/>
              </a:rPr>
              <a:t>Then he turned from him toward another and said the same thing; and these people answered him as the first ones did.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4647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3508653"/>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17:31</a:t>
            </a:r>
          </a:p>
          <a:p>
            <a:pPr algn="ctr"/>
            <a:r>
              <a:rPr lang="en-US" sz="5400" b="1" dirty="0" smtClean="0">
                <a:solidFill>
                  <a:schemeClr val="bg1"/>
                </a:solidFill>
                <a:latin typeface="Arial" panose="020B0604020202020204" pitchFamily="34" charset="0"/>
                <a:cs typeface="Arial" panose="020B0604020202020204" pitchFamily="34" charset="0"/>
              </a:rPr>
              <a:t>Now when the words which David spoke were heard, they reported them to Saul; and he sent for him.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2484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339650"/>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17:32</a:t>
            </a:r>
          </a:p>
          <a:p>
            <a:pPr algn="ctr"/>
            <a:r>
              <a:rPr lang="en-US" sz="5400" b="1" dirty="0" smtClean="0">
                <a:solidFill>
                  <a:schemeClr val="bg1"/>
                </a:solidFill>
                <a:latin typeface="Arial" panose="020B0604020202020204" pitchFamily="34" charset="0"/>
                <a:cs typeface="Arial" panose="020B0604020202020204" pitchFamily="34" charset="0"/>
              </a:rPr>
              <a:t>Then David said to Saul, “Let no man’s heart fail because of him; your servant will go and fight with this Philistine.”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72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170646"/>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17:33</a:t>
            </a:r>
          </a:p>
          <a:p>
            <a:pPr algn="ctr"/>
            <a:r>
              <a:rPr lang="en-US" sz="5400" b="1" dirty="0" smtClean="0">
                <a:solidFill>
                  <a:schemeClr val="bg1"/>
                </a:solidFill>
                <a:latin typeface="Arial" panose="020B0604020202020204" pitchFamily="34" charset="0"/>
                <a:cs typeface="Arial" panose="020B0604020202020204" pitchFamily="34" charset="0"/>
              </a:rPr>
              <a:t>And Saul said to David, “You are not able to go against this Philistine to fight with him; for you are a youth, and he a man of war from his youth.”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753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170646"/>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17:34</a:t>
            </a:r>
          </a:p>
          <a:p>
            <a:pPr algn="ctr"/>
            <a:r>
              <a:rPr lang="en-US" sz="5400" b="1" dirty="0" smtClean="0">
                <a:solidFill>
                  <a:schemeClr val="bg1"/>
                </a:solidFill>
                <a:latin typeface="Arial" panose="020B0604020202020204" pitchFamily="34" charset="0"/>
                <a:cs typeface="Arial" panose="020B0604020202020204" pitchFamily="34" charset="0"/>
              </a:rPr>
              <a:t>But David said to Saul, “Your servant used to keep his father’s sheep, and when a lion or a bear came and took a lamb out of </a:t>
            </a:r>
          </a:p>
          <a:p>
            <a:pPr algn="ctr"/>
            <a:r>
              <a:rPr lang="en-US" sz="5400" b="1" dirty="0" smtClean="0">
                <a:solidFill>
                  <a:schemeClr val="bg1"/>
                </a:solidFill>
                <a:latin typeface="Arial" panose="020B0604020202020204" pitchFamily="34" charset="0"/>
                <a:cs typeface="Arial" panose="020B0604020202020204" pitchFamily="34" charset="0"/>
              </a:rPr>
              <a:t>the flock,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1411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170646"/>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17:35</a:t>
            </a:r>
          </a:p>
          <a:p>
            <a:pPr algn="ctr"/>
            <a:r>
              <a:rPr lang="en-US" sz="5400" b="1" dirty="0" smtClean="0">
                <a:solidFill>
                  <a:schemeClr val="bg1"/>
                </a:solidFill>
                <a:latin typeface="Arial" panose="020B0604020202020204" pitchFamily="34" charset="0"/>
                <a:cs typeface="Arial" panose="020B0604020202020204" pitchFamily="34" charset="0"/>
              </a:rPr>
              <a:t>I went out after it and struck it, and delivered the lamb from its mouth; and when it arose against me, I caught it by its beard, and struck and killed it.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460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170646"/>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17:36</a:t>
            </a:r>
          </a:p>
          <a:p>
            <a:pPr algn="ctr"/>
            <a:r>
              <a:rPr lang="en-US" sz="5400" b="1" dirty="0" smtClean="0">
                <a:solidFill>
                  <a:schemeClr val="bg1"/>
                </a:solidFill>
                <a:latin typeface="Arial" panose="020B0604020202020204" pitchFamily="34" charset="0"/>
                <a:cs typeface="Arial" panose="020B0604020202020204" pitchFamily="34" charset="0"/>
              </a:rPr>
              <a:t>Your servant has killed both lion and bear; and this uncircumcised Philistine will be like one of them, seeing he has defied the armies of the living God.” </a:t>
            </a:r>
            <a:endParaRPr lang="en-US"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2599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832640"/>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17:37</a:t>
            </a:r>
          </a:p>
          <a:p>
            <a:pPr algn="ctr"/>
            <a:r>
              <a:rPr lang="en-US" sz="5300" b="1" dirty="0" smtClean="0">
                <a:solidFill>
                  <a:schemeClr val="bg1"/>
                </a:solidFill>
                <a:latin typeface="Arial" panose="020B0604020202020204" pitchFamily="34" charset="0"/>
                <a:cs typeface="Arial" panose="020B0604020202020204" pitchFamily="34" charset="0"/>
              </a:rPr>
              <a:t>Moreover David said, “The Lord, who delivered me from the paw of the lion and from the paw of the bear, He will deliver me from the hand of this Philistine.” And Saul said to David, “Go, and the Lord be with you!”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96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98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832640"/>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17:40</a:t>
            </a:r>
          </a:p>
          <a:p>
            <a:pPr algn="ctr"/>
            <a:r>
              <a:rPr lang="en-US" sz="5300" b="1" dirty="0" smtClean="0">
                <a:solidFill>
                  <a:schemeClr val="bg1"/>
                </a:solidFill>
                <a:latin typeface="Arial" panose="020B0604020202020204" pitchFamily="34" charset="0"/>
                <a:cs typeface="Arial" panose="020B0604020202020204" pitchFamily="34" charset="0"/>
              </a:rPr>
              <a:t>Then he took his staff in his hand; and he chose for himself five smooth stones from the brook, and put them in a shepherd’s bag, in a pouch which he had, and his sling was in his hand. And he drew near to the Philistine.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0514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278094"/>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17:41</a:t>
            </a:r>
          </a:p>
          <a:p>
            <a:pPr algn="ctr"/>
            <a:r>
              <a:rPr lang="en-US" sz="5300" b="1" dirty="0" smtClean="0">
                <a:solidFill>
                  <a:schemeClr val="bg1"/>
                </a:solidFill>
                <a:latin typeface="Arial" panose="020B0604020202020204" pitchFamily="34" charset="0"/>
                <a:cs typeface="Arial" panose="020B0604020202020204" pitchFamily="34" charset="0"/>
              </a:rPr>
              <a:t>So the Philistine came, and began drawing near to David, and the man who bore the shield went before him.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96184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278094"/>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17:42</a:t>
            </a:r>
          </a:p>
          <a:p>
            <a:pPr algn="ctr"/>
            <a:r>
              <a:rPr lang="en-US" sz="5300" b="1" dirty="0" smtClean="0">
                <a:solidFill>
                  <a:schemeClr val="bg1"/>
                </a:solidFill>
                <a:latin typeface="Arial" panose="020B0604020202020204" pitchFamily="34" charset="0"/>
                <a:cs typeface="Arial" panose="020B0604020202020204" pitchFamily="34" charset="0"/>
              </a:rPr>
              <a:t>And when the Philistine looked about and saw David, he disdained him; for he was only a youth, ruddy and good-looking.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57446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278094"/>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17:43</a:t>
            </a:r>
          </a:p>
          <a:p>
            <a:pPr algn="ctr"/>
            <a:r>
              <a:rPr lang="en-US" sz="5300" b="1" dirty="0" smtClean="0">
                <a:solidFill>
                  <a:schemeClr val="bg1"/>
                </a:solidFill>
                <a:latin typeface="Arial" panose="020B0604020202020204" pitchFamily="34" charset="0"/>
                <a:cs typeface="Arial" panose="020B0604020202020204" pitchFamily="34" charset="0"/>
              </a:rPr>
              <a:t>So the Philistine said to David, “Am I a dog, that you come to me with sticks?” And the Philistine cursed David by his gods.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4985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278094"/>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17:44</a:t>
            </a:r>
          </a:p>
          <a:p>
            <a:pPr algn="ctr"/>
            <a:r>
              <a:rPr lang="en-US" sz="5300" b="1" dirty="0" smtClean="0">
                <a:solidFill>
                  <a:schemeClr val="bg1"/>
                </a:solidFill>
                <a:latin typeface="Arial" panose="020B0604020202020204" pitchFamily="34" charset="0"/>
                <a:cs typeface="Arial" panose="020B0604020202020204" pitchFamily="34" charset="0"/>
              </a:rPr>
              <a:t>And the Philistine said to David, “Come to me, and I will give your flesh to the birds of the air and the beasts of the field!”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8103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724918"/>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17:45</a:t>
            </a:r>
          </a:p>
          <a:p>
            <a:pPr algn="ctr"/>
            <a:r>
              <a:rPr lang="en-US" sz="5300" b="1" dirty="0" smtClean="0">
                <a:solidFill>
                  <a:schemeClr val="bg1"/>
                </a:solidFill>
                <a:latin typeface="Arial" panose="020B0604020202020204" pitchFamily="34" charset="0"/>
                <a:cs typeface="Arial" panose="020B0604020202020204" pitchFamily="34" charset="0"/>
              </a:rPr>
              <a:t>Then David said to the Philistine, “You come to me with a sword, with a spear, and with a javelin. But I come to you in the name of the Lord of hosts, the God of the armies of Israel, whom you have defied.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755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801862"/>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17:46</a:t>
            </a:r>
          </a:p>
          <a:p>
            <a:pPr algn="ctr"/>
            <a:r>
              <a:rPr lang="en-US" sz="4700" b="1" dirty="0" smtClean="0">
                <a:solidFill>
                  <a:schemeClr val="bg1"/>
                </a:solidFill>
                <a:latin typeface="Arial" panose="020B0604020202020204" pitchFamily="34" charset="0"/>
                <a:cs typeface="Arial" panose="020B0604020202020204" pitchFamily="34" charset="0"/>
              </a:rPr>
              <a:t>This day the Lord will deliver you into my hand, and I will strike you and take your head from you. And this day I will give the carcasses of the camp of the Philistines to the birds of the air and the wild beasts of the earth, that all the earth may know that there is a God </a:t>
            </a:r>
          </a:p>
          <a:p>
            <a:pPr algn="ctr"/>
            <a:r>
              <a:rPr lang="en-US" sz="4700" b="1" dirty="0" smtClean="0">
                <a:solidFill>
                  <a:schemeClr val="bg1"/>
                </a:solidFill>
                <a:latin typeface="Arial" panose="020B0604020202020204" pitchFamily="34" charset="0"/>
                <a:cs typeface="Arial" panose="020B0604020202020204" pitchFamily="34" charset="0"/>
              </a:rPr>
              <a:t>in Israel. </a:t>
            </a:r>
            <a:endParaRPr lang="en-US" sz="47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98861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093702"/>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17:47</a:t>
            </a:r>
          </a:p>
          <a:p>
            <a:pPr algn="ctr"/>
            <a:r>
              <a:rPr lang="en-US" sz="5300" b="1" dirty="0" smtClean="0">
                <a:solidFill>
                  <a:schemeClr val="bg1"/>
                </a:solidFill>
                <a:latin typeface="Arial" panose="020B0604020202020204" pitchFamily="34" charset="0"/>
                <a:cs typeface="Arial" panose="020B0604020202020204" pitchFamily="34" charset="0"/>
              </a:rPr>
              <a:t>Then all this assembly shall know that the Lord does not save with sword and spear; for the battle is the Lord’s, and He will give you into our hands.”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61893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093702"/>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17:48</a:t>
            </a:r>
          </a:p>
          <a:p>
            <a:pPr algn="ctr"/>
            <a:r>
              <a:rPr lang="en-US" sz="5300" b="1" dirty="0" smtClean="0">
                <a:solidFill>
                  <a:schemeClr val="bg1"/>
                </a:solidFill>
                <a:latin typeface="Arial" panose="020B0604020202020204" pitchFamily="34" charset="0"/>
                <a:cs typeface="Arial" panose="020B0604020202020204" pitchFamily="34" charset="0"/>
              </a:rPr>
              <a:t>So it was, when the Philistine arose and came and drew near to meet David, that David hurried and ran toward the army to meet the Philistine.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83626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909310"/>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17:49</a:t>
            </a:r>
          </a:p>
          <a:p>
            <a:pPr algn="ctr"/>
            <a:r>
              <a:rPr lang="en-US" sz="5300" b="1" dirty="0" smtClean="0">
                <a:solidFill>
                  <a:schemeClr val="bg1"/>
                </a:solidFill>
                <a:latin typeface="Arial" panose="020B0604020202020204" pitchFamily="34" charset="0"/>
                <a:cs typeface="Arial" panose="020B0604020202020204" pitchFamily="34" charset="0"/>
              </a:rPr>
              <a:t>Then David put his hand in his bag and took out a stone; and he slung it and struck the Philistine in his forehead, so that the stone sank into his forehead, and he fell on his face to the earth.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837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35902" y="223935"/>
            <a:ext cx="11625943" cy="563231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17:3</a:t>
            </a:r>
          </a:p>
          <a:p>
            <a:pPr algn="ctr"/>
            <a:r>
              <a:rPr lang="en-US" sz="6000" b="1" dirty="0" smtClean="0">
                <a:solidFill>
                  <a:schemeClr val="bg1"/>
                </a:solidFill>
                <a:latin typeface="Arial" panose="020B0604020202020204" pitchFamily="34" charset="0"/>
                <a:cs typeface="Arial" panose="020B0604020202020204" pitchFamily="34" charset="0"/>
              </a:rPr>
              <a:t>The Philistines stood on a mountain on one side, and Israel stood on a mountain on the other side, with a valley between them.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250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5093702"/>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17:50</a:t>
            </a:r>
          </a:p>
          <a:p>
            <a:pPr algn="ctr"/>
            <a:r>
              <a:rPr lang="en-US" sz="5300" b="1" dirty="0" smtClean="0">
                <a:solidFill>
                  <a:schemeClr val="bg1"/>
                </a:solidFill>
                <a:latin typeface="Arial" panose="020B0604020202020204" pitchFamily="34" charset="0"/>
                <a:cs typeface="Arial" panose="020B0604020202020204" pitchFamily="34" charset="0"/>
              </a:rPr>
              <a:t>So David prevailed over the Philistine with a sling and a stone, and struck the Philistine and killed him. But there was no sword in the hand of David.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386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724918"/>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17:51</a:t>
            </a:r>
          </a:p>
          <a:p>
            <a:pPr algn="ctr"/>
            <a:r>
              <a:rPr lang="en-US" sz="5300" b="1" dirty="0" smtClean="0">
                <a:solidFill>
                  <a:schemeClr val="bg1"/>
                </a:solidFill>
                <a:latin typeface="Arial" panose="020B0604020202020204" pitchFamily="34" charset="0"/>
                <a:cs typeface="Arial" panose="020B0604020202020204" pitchFamily="34" charset="0"/>
              </a:rPr>
              <a:t>Therefore David ran and stood over the Philistine, took his sword and drew it out of its sheath and killed him, and cut off his head with it. And when the Philistines saw that their champion was dead, </a:t>
            </a:r>
          </a:p>
          <a:p>
            <a:pPr algn="ctr"/>
            <a:r>
              <a:rPr lang="en-US" sz="5300" b="1" dirty="0" smtClean="0">
                <a:solidFill>
                  <a:schemeClr val="bg1"/>
                </a:solidFill>
                <a:latin typeface="Arial" panose="020B0604020202020204" pitchFamily="34" charset="0"/>
                <a:cs typeface="Arial" panose="020B0604020202020204" pitchFamily="34" charset="0"/>
              </a:rPr>
              <a:t>they fled.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1672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278094"/>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17:54</a:t>
            </a:r>
          </a:p>
          <a:p>
            <a:pPr algn="ctr"/>
            <a:r>
              <a:rPr lang="en-US" sz="5300" b="1" dirty="0" smtClean="0">
                <a:solidFill>
                  <a:schemeClr val="bg1"/>
                </a:solidFill>
                <a:latin typeface="Arial" panose="020B0604020202020204" pitchFamily="34" charset="0"/>
                <a:cs typeface="Arial" panose="020B0604020202020204" pitchFamily="34" charset="0"/>
              </a:rPr>
              <a:t>And David took the head of the Philistine and brought it to Jerusalem, but he put his armor in his tent. </a:t>
            </a:r>
            <a:endParaRPr lang="en-US" sz="53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92150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073020"/>
            <a:ext cx="8126964" cy="2123658"/>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David killed </a:t>
            </a:r>
          </a:p>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Goliath that day,</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3954624" y="3679371"/>
            <a:ext cx="7837715" cy="2123658"/>
          </a:xfrm>
          <a:prstGeom prst="rect">
            <a:avLst/>
          </a:prstGeom>
          <a:noFill/>
        </p:spPr>
        <p:txBody>
          <a:bodyPr wrap="square" rtlCol="0">
            <a:spAutoFit/>
          </a:bodyPr>
          <a:lstStyle/>
          <a:p>
            <a:pPr algn="ctr"/>
            <a:r>
              <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ot because of </a:t>
            </a:r>
          </a:p>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a:t>
            </a: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2811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073020"/>
            <a:ext cx="8126964" cy="2123658"/>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David killed </a:t>
            </a:r>
          </a:p>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Goliath that day,</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3954624" y="3679371"/>
            <a:ext cx="7837715" cy="2123658"/>
          </a:xfrm>
          <a:prstGeom prst="rect">
            <a:avLst/>
          </a:prstGeom>
          <a:noFill/>
        </p:spPr>
        <p:txBody>
          <a:bodyPr wrap="square" rtlCol="0">
            <a:spAutoFit/>
          </a:bodyPr>
          <a:lstStyle/>
          <a:p>
            <a:pPr algn="ctr"/>
            <a:r>
              <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ot because of </a:t>
            </a:r>
          </a:p>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a:t>
            </a: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POWER</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147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809999" y="811763"/>
            <a:ext cx="8126964" cy="2123658"/>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David killed </a:t>
            </a:r>
          </a:p>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Goliath that day</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3954623" y="3147527"/>
            <a:ext cx="7837715" cy="3139321"/>
          </a:xfrm>
          <a:prstGeom prst="rect">
            <a:avLst/>
          </a:prstGeom>
          <a:noFill/>
        </p:spPr>
        <p:txBody>
          <a:bodyPr wrap="square" rtlCol="0">
            <a:spAutoFit/>
          </a:bodyPr>
          <a:lstStyle/>
          <a:p>
            <a:pPr algn="ctr"/>
            <a:r>
              <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t>
            </a: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ecause of his </a:t>
            </a:r>
          </a:p>
          <a:p>
            <a:pPr algn="ct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DEPENDENCE</a:t>
            </a:r>
            <a:r>
              <a:rPr lang="en-US" sz="6600"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God.</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51430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4271865" y="2690326"/>
            <a:ext cx="7837715"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a:t>
            </a: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WEAPON</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7439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4243873" y="2690326"/>
            <a:ext cx="7837715"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a:t>
            </a: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EXPERIENCE</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02629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4243873" y="2690326"/>
            <a:ext cx="7837715"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a:t>
            </a: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ABILITY</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0588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4234542" y="2307771"/>
            <a:ext cx="7837715" cy="2123658"/>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a:t>
            </a: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FAITHFULNESS</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850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35902" y="223935"/>
            <a:ext cx="11625943" cy="3785652"/>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17:4</a:t>
            </a:r>
          </a:p>
          <a:p>
            <a:pPr algn="ctr"/>
            <a:r>
              <a:rPr lang="en-US" sz="6000" b="1" dirty="0" smtClean="0">
                <a:solidFill>
                  <a:schemeClr val="bg1"/>
                </a:solidFill>
                <a:latin typeface="Arial" panose="020B0604020202020204" pitchFamily="34" charset="0"/>
                <a:cs typeface="Arial" panose="020B0604020202020204" pitchFamily="34" charset="0"/>
              </a:rPr>
              <a:t>And a champion went out from the camp of the Philistines, named Goliath,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1678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4243873" y="2690326"/>
            <a:ext cx="7837715"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a:t>
            </a:r>
            <a:r>
              <a:rPr lang="en-US" sz="6600" b="1" u="sng"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POWER</a:t>
            </a:r>
            <a:endParaRPr lang="en-US" sz="6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1490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797559" y="699796"/>
            <a:ext cx="6830008" cy="2215991"/>
          </a:xfrm>
          <a:prstGeom prst="rect">
            <a:avLst/>
          </a:prstGeom>
          <a:noFill/>
        </p:spPr>
        <p:txBody>
          <a:bodyPr wrap="square" rtlCol="0">
            <a:spAutoFit/>
          </a:bodyPr>
          <a:lstStyle/>
          <a:p>
            <a:r>
              <a:rPr lang="en-US" sz="13800" dirty="0" smtClean="0">
                <a:solidFill>
                  <a:schemeClr val="bg1"/>
                </a:solidFill>
                <a:effectLst>
                  <a:outerShdw blurRad="38100" dist="38100" dir="2700000" algn="tl">
                    <a:srgbClr val="000000">
                      <a:alpha val="43137"/>
                    </a:srgbClr>
                  </a:outerShdw>
                </a:effectLst>
                <a:latin typeface="Impact" panose="020B0806030902050204" pitchFamily="34" charset="0"/>
              </a:rPr>
              <a:t>ARMOR</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3" name="TextBox 2"/>
          <p:cNvSpPr txBox="1"/>
          <p:nvPr/>
        </p:nvSpPr>
        <p:spPr>
          <a:xfrm>
            <a:off x="9035143" y="1449356"/>
            <a:ext cx="2030963" cy="1323439"/>
          </a:xfrm>
          <a:prstGeom prst="rect">
            <a:avLst/>
          </a:prstGeom>
          <a:noFill/>
        </p:spPr>
        <p:txBody>
          <a:bodyPr wrap="square" rtlCol="0">
            <a:spAutoFit/>
          </a:bodyPr>
          <a:lstStyle/>
          <a:p>
            <a:r>
              <a:rPr lang="en-US" sz="8000" dirty="0" smtClean="0">
                <a:solidFill>
                  <a:schemeClr val="bg1"/>
                </a:solidFill>
                <a:effectLst>
                  <a:outerShdw blurRad="38100" dist="38100" dir="2700000" algn="tl">
                    <a:srgbClr val="000000">
                      <a:alpha val="43137"/>
                    </a:srgbClr>
                  </a:outerShdw>
                </a:effectLst>
                <a:latin typeface="Impact" panose="020B0806030902050204" pitchFamily="34" charset="0"/>
              </a:rPr>
              <a:t>that</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4" name="TextBox 3"/>
          <p:cNvSpPr txBox="1"/>
          <p:nvPr/>
        </p:nvSpPr>
        <p:spPr>
          <a:xfrm>
            <a:off x="5567265" y="2328712"/>
            <a:ext cx="2261119" cy="1323439"/>
          </a:xfrm>
          <a:prstGeom prst="rect">
            <a:avLst/>
          </a:prstGeom>
          <a:noFill/>
        </p:spPr>
        <p:txBody>
          <a:bodyPr wrap="square" rtlCol="0">
            <a:spAutoFit/>
          </a:bodyPr>
          <a:lstStyle/>
          <a:p>
            <a:r>
              <a:rPr lang="en-US" sz="8000" dirty="0" smtClean="0">
                <a:solidFill>
                  <a:schemeClr val="bg1"/>
                </a:solidFill>
                <a:effectLst>
                  <a:outerShdw blurRad="38100" dist="38100" dir="2700000" algn="tl">
                    <a:srgbClr val="000000">
                      <a:alpha val="43137"/>
                    </a:srgbClr>
                  </a:outerShdw>
                </a:effectLst>
                <a:latin typeface="Impact" panose="020B0806030902050204" pitchFamily="34" charset="0"/>
              </a:rPr>
              <a:t>does</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5" name="TextBox 4"/>
          <p:cNvSpPr txBox="1"/>
          <p:nvPr/>
        </p:nvSpPr>
        <p:spPr>
          <a:xfrm>
            <a:off x="7753739" y="2460172"/>
            <a:ext cx="2261119" cy="1446550"/>
          </a:xfrm>
          <a:prstGeom prst="rect">
            <a:avLst/>
          </a:prstGeom>
          <a:noFill/>
        </p:spPr>
        <p:txBody>
          <a:bodyPr wrap="square" rtlCol="0">
            <a:spAutoFit/>
          </a:bodyPr>
          <a:lstStyle/>
          <a:p>
            <a:r>
              <a:rPr lang="en-US" sz="8800" dirty="0" smtClean="0">
                <a:solidFill>
                  <a:schemeClr val="bg1"/>
                </a:solidFill>
                <a:effectLst>
                  <a:outerShdw blurRad="38100" dist="38100" dir="2700000" algn="tl">
                    <a:srgbClr val="000000">
                      <a:alpha val="43137"/>
                    </a:srgbClr>
                  </a:outerShdw>
                </a:effectLst>
                <a:latin typeface="Impact" panose="020B0806030902050204" pitchFamily="34" charset="0"/>
              </a:rPr>
              <a:t>NOT</a:t>
            </a:r>
            <a:endParaRPr lang="en-US" sz="138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
        <p:nvSpPr>
          <p:cNvPr id="6" name="TextBox 5"/>
          <p:cNvSpPr txBox="1"/>
          <p:nvPr/>
        </p:nvSpPr>
        <p:spPr>
          <a:xfrm>
            <a:off x="6697824" y="3359029"/>
            <a:ext cx="4876801" cy="2215991"/>
          </a:xfrm>
          <a:prstGeom prst="rect">
            <a:avLst/>
          </a:prstGeom>
          <a:noFill/>
        </p:spPr>
        <p:txBody>
          <a:bodyPr wrap="square" rtlCol="0">
            <a:spAutoFit/>
          </a:bodyPr>
          <a:lstStyle/>
          <a:p>
            <a:r>
              <a:rPr lang="en-US" sz="13800" dirty="0" smtClean="0">
                <a:gradFill>
                  <a:gsLst>
                    <a:gs pos="0">
                      <a:schemeClr val="accent1">
                        <a:lumMod val="5000"/>
                        <a:lumOff val="9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rPr>
              <a:t>WORK</a:t>
            </a:r>
            <a:endParaRPr lang="en-US" sz="13800" dirty="0">
              <a:gradFill>
                <a:gsLst>
                  <a:gs pos="0">
                    <a:schemeClr val="accent1">
                      <a:lumMod val="5000"/>
                      <a:lumOff val="9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endParaRPr>
          </a:p>
        </p:txBody>
      </p:sp>
      <p:sp>
        <p:nvSpPr>
          <p:cNvPr id="7" name="TextBox 6"/>
          <p:cNvSpPr txBox="1"/>
          <p:nvPr/>
        </p:nvSpPr>
        <p:spPr>
          <a:xfrm>
            <a:off x="4739951" y="5667098"/>
            <a:ext cx="7151915" cy="769441"/>
          </a:xfrm>
          <a:prstGeom prst="rect">
            <a:avLst/>
          </a:prstGeom>
          <a:noFill/>
        </p:spPr>
        <p:txBody>
          <a:bodyPr wrap="square" rtlCol="0">
            <a:spAutoFit/>
          </a:bodyPr>
          <a:lstStyle/>
          <a:p>
            <a:pPr algn="r"/>
            <a:r>
              <a:rPr lang="en-US" sz="4400" dirty="0" smtClean="0">
                <a:gradFill>
                  <a:gsLst>
                    <a:gs pos="0">
                      <a:schemeClr val="accent1">
                        <a:lumMod val="5000"/>
                        <a:lumOff val="95000"/>
                      </a:schemeClr>
                    </a:gs>
                    <a:gs pos="54900">
                      <a:schemeClr val="bg1">
                        <a:lumMod val="7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rPr>
              <a:t>1 Samuel 17</a:t>
            </a:r>
            <a:endParaRPr lang="en-US" sz="4400" dirty="0">
              <a:gradFill>
                <a:gsLst>
                  <a:gs pos="0">
                    <a:schemeClr val="accent1">
                      <a:lumMod val="5000"/>
                      <a:lumOff val="95000"/>
                    </a:schemeClr>
                  </a:gs>
                  <a:gs pos="54900">
                    <a:schemeClr val="bg1">
                      <a:lumMod val="75000"/>
                    </a:schemeClr>
                  </a:gs>
                  <a:gs pos="100000">
                    <a:schemeClr val="bg1">
                      <a:lumMod val="75000"/>
                    </a:schemeClr>
                  </a:gs>
                </a:gsLst>
                <a:lin ang="5400000" scaled="1"/>
              </a:gradFill>
              <a:effectLst>
                <a:outerShdw blurRad="38100" dist="38100" dir="2700000" algn="tl">
                  <a:srgbClr val="000000">
                    <a:alpha val="43137"/>
                  </a:srgbClr>
                </a:outerShdw>
              </a:effectLst>
              <a:latin typeface="Impact" panose="020B080603090205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917" y="5719342"/>
            <a:ext cx="2211226" cy="664951"/>
          </a:xfrm>
          <a:prstGeom prst="rect">
            <a:avLst/>
          </a:prstGeom>
        </p:spPr>
      </p:pic>
    </p:spTree>
    <p:extLst>
      <p:ext uri="{BB962C8B-B14F-4D97-AF65-F5344CB8AC3E}">
        <p14:creationId xmlns:p14="http://schemas.microsoft.com/office/powerpoint/2010/main" val="154884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35902" y="223935"/>
            <a:ext cx="11625943" cy="6186309"/>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17:8</a:t>
            </a:r>
          </a:p>
          <a:p>
            <a:pPr algn="ctr"/>
            <a:r>
              <a:rPr lang="en-US" sz="4800" b="1" dirty="0" smtClean="0">
                <a:solidFill>
                  <a:schemeClr val="bg1"/>
                </a:solidFill>
                <a:latin typeface="Arial" panose="020B0604020202020204" pitchFamily="34" charset="0"/>
                <a:cs typeface="Arial" panose="020B0604020202020204" pitchFamily="34" charset="0"/>
              </a:rPr>
              <a:t>Then he stood and cried out to the armies of Israel, and said to them, “Why have you come out to line up for battle? Am I not a Philistine, and you the servants of Saul? Choose a man for yourselves, and let him come down to me. </a:t>
            </a:r>
            <a:endParaRPr lang="en-US" sz="4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999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655564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17:9</a:t>
            </a:r>
          </a:p>
          <a:p>
            <a:pPr algn="ctr"/>
            <a:r>
              <a:rPr lang="en-US" sz="6000" b="1" dirty="0" smtClean="0">
                <a:solidFill>
                  <a:schemeClr val="bg1"/>
                </a:solidFill>
                <a:latin typeface="Arial" panose="020B0604020202020204" pitchFamily="34" charset="0"/>
                <a:cs typeface="Arial" panose="020B0604020202020204" pitchFamily="34" charset="0"/>
              </a:rPr>
              <a:t>If he is able to fight with me and kill me, then we will be your servants. But if I prevail against him and kill him, then you shall be our servants and serve us.”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70898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17:10</a:t>
            </a:r>
          </a:p>
          <a:p>
            <a:pPr algn="ctr"/>
            <a:r>
              <a:rPr lang="en-US" sz="6000" b="1" dirty="0" smtClean="0">
                <a:solidFill>
                  <a:schemeClr val="bg1"/>
                </a:solidFill>
                <a:latin typeface="Arial" panose="020B0604020202020204" pitchFamily="34" charset="0"/>
                <a:cs typeface="Arial" panose="020B0604020202020204" pitchFamily="34" charset="0"/>
              </a:rPr>
              <a:t>And the Philistine said, “I defy the armies of Israel this day; give me a man, that we may fight together.” </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0641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98579" y="111968"/>
            <a:ext cx="11625943" cy="4708981"/>
          </a:xfrm>
          <a:prstGeom prst="rect">
            <a:avLst/>
          </a:prstGeom>
          <a:noFill/>
        </p:spPr>
        <p:txBody>
          <a:bodyPr wrap="square" rtlCol="0">
            <a:spAutoFit/>
          </a:bodyPr>
          <a:lstStyle/>
          <a:p>
            <a:pPr algn="ctr"/>
            <a:r>
              <a:rPr lang="en-US" sz="6000" b="1" dirty="0" smtClean="0">
                <a:solidFill>
                  <a:srgbClr val="92D050"/>
                </a:solidFill>
                <a:latin typeface="Arial" panose="020B0604020202020204" pitchFamily="34" charset="0"/>
                <a:cs typeface="Arial" panose="020B0604020202020204" pitchFamily="34" charset="0"/>
              </a:rPr>
              <a:t>1 SAMUEL 17:11</a:t>
            </a:r>
          </a:p>
          <a:p>
            <a:pPr algn="ctr"/>
            <a:r>
              <a:rPr lang="en-US" sz="6000" b="1" dirty="0" smtClean="0">
                <a:solidFill>
                  <a:schemeClr val="bg1"/>
                </a:solidFill>
                <a:latin typeface="Arial" panose="020B0604020202020204" pitchFamily="34" charset="0"/>
                <a:cs typeface="Arial" panose="020B0604020202020204" pitchFamily="34" charset="0"/>
              </a:rPr>
              <a:t>When Saul and all Israel heard these words of the Philistine, they were dismayed and greatly afraid.…</a:t>
            </a:r>
            <a:endParaRPr lang="en-US"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035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1527</Words>
  <Application>Microsoft Office PowerPoint</Application>
  <PresentationFormat>Widescreen</PresentationFormat>
  <Paragraphs>114</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7</cp:revision>
  <dcterms:created xsi:type="dcterms:W3CDTF">2018-06-22T15:44:39Z</dcterms:created>
  <dcterms:modified xsi:type="dcterms:W3CDTF">2018-06-22T16:43:33Z</dcterms:modified>
</cp:coreProperties>
</file>