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C4366FA-A4DF-4D3F-BBE2-36573FFF7C92}"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5EDC9-4C4E-4895-B942-181F7D5E8276}" type="slidenum">
              <a:rPr lang="en-US" smtClean="0"/>
              <a:t>‹#›</a:t>
            </a:fld>
            <a:endParaRPr lang="en-US"/>
          </a:p>
        </p:txBody>
      </p:sp>
    </p:spTree>
    <p:extLst>
      <p:ext uri="{BB962C8B-B14F-4D97-AF65-F5344CB8AC3E}">
        <p14:creationId xmlns:p14="http://schemas.microsoft.com/office/powerpoint/2010/main" val="1951044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4366FA-A4DF-4D3F-BBE2-36573FFF7C92}"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5EDC9-4C4E-4895-B942-181F7D5E8276}" type="slidenum">
              <a:rPr lang="en-US" smtClean="0"/>
              <a:t>‹#›</a:t>
            </a:fld>
            <a:endParaRPr lang="en-US"/>
          </a:p>
        </p:txBody>
      </p:sp>
    </p:spTree>
    <p:extLst>
      <p:ext uri="{BB962C8B-B14F-4D97-AF65-F5344CB8AC3E}">
        <p14:creationId xmlns:p14="http://schemas.microsoft.com/office/powerpoint/2010/main" val="2811163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4366FA-A4DF-4D3F-BBE2-36573FFF7C92}"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5EDC9-4C4E-4895-B942-181F7D5E8276}" type="slidenum">
              <a:rPr lang="en-US" smtClean="0"/>
              <a:t>‹#›</a:t>
            </a:fld>
            <a:endParaRPr lang="en-US"/>
          </a:p>
        </p:txBody>
      </p:sp>
    </p:spTree>
    <p:extLst>
      <p:ext uri="{BB962C8B-B14F-4D97-AF65-F5344CB8AC3E}">
        <p14:creationId xmlns:p14="http://schemas.microsoft.com/office/powerpoint/2010/main" val="2342132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4366FA-A4DF-4D3F-BBE2-36573FFF7C92}"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5EDC9-4C4E-4895-B942-181F7D5E8276}" type="slidenum">
              <a:rPr lang="en-US" smtClean="0"/>
              <a:t>‹#›</a:t>
            </a:fld>
            <a:endParaRPr lang="en-US"/>
          </a:p>
        </p:txBody>
      </p:sp>
    </p:spTree>
    <p:extLst>
      <p:ext uri="{BB962C8B-B14F-4D97-AF65-F5344CB8AC3E}">
        <p14:creationId xmlns:p14="http://schemas.microsoft.com/office/powerpoint/2010/main" val="270530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4366FA-A4DF-4D3F-BBE2-36573FFF7C92}" type="datetimeFigureOut">
              <a:rPr lang="en-US" smtClean="0"/>
              <a:t>4/27/2018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15EDC9-4C4E-4895-B942-181F7D5E8276}" type="slidenum">
              <a:rPr lang="en-US" smtClean="0"/>
              <a:t>‹#›</a:t>
            </a:fld>
            <a:endParaRPr lang="en-US"/>
          </a:p>
        </p:txBody>
      </p:sp>
    </p:spTree>
    <p:extLst>
      <p:ext uri="{BB962C8B-B14F-4D97-AF65-F5344CB8AC3E}">
        <p14:creationId xmlns:p14="http://schemas.microsoft.com/office/powerpoint/2010/main" val="2295833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4366FA-A4DF-4D3F-BBE2-36573FFF7C92}"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15EDC9-4C4E-4895-B942-181F7D5E8276}" type="slidenum">
              <a:rPr lang="en-US" smtClean="0"/>
              <a:t>‹#›</a:t>
            </a:fld>
            <a:endParaRPr lang="en-US"/>
          </a:p>
        </p:txBody>
      </p:sp>
    </p:spTree>
    <p:extLst>
      <p:ext uri="{BB962C8B-B14F-4D97-AF65-F5344CB8AC3E}">
        <p14:creationId xmlns:p14="http://schemas.microsoft.com/office/powerpoint/2010/main" val="1653267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C4366FA-A4DF-4D3F-BBE2-36573FFF7C92}" type="datetimeFigureOut">
              <a:rPr lang="en-US" smtClean="0"/>
              <a:t>4/27/2018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15EDC9-4C4E-4895-B942-181F7D5E8276}" type="slidenum">
              <a:rPr lang="en-US" smtClean="0"/>
              <a:t>‹#›</a:t>
            </a:fld>
            <a:endParaRPr lang="en-US"/>
          </a:p>
        </p:txBody>
      </p:sp>
    </p:spTree>
    <p:extLst>
      <p:ext uri="{BB962C8B-B14F-4D97-AF65-F5344CB8AC3E}">
        <p14:creationId xmlns:p14="http://schemas.microsoft.com/office/powerpoint/2010/main" val="334039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C4366FA-A4DF-4D3F-BBE2-36573FFF7C92}" type="datetimeFigureOut">
              <a:rPr lang="en-US" smtClean="0"/>
              <a:t>4/27/2018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15EDC9-4C4E-4895-B942-181F7D5E8276}" type="slidenum">
              <a:rPr lang="en-US" smtClean="0"/>
              <a:t>‹#›</a:t>
            </a:fld>
            <a:endParaRPr lang="en-US"/>
          </a:p>
        </p:txBody>
      </p:sp>
    </p:spTree>
    <p:extLst>
      <p:ext uri="{BB962C8B-B14F-4D97-AF65-F5344CB8AC3E}">
        <p14:creationId xmlns:p14="http://schemas.microsoft.com/office/powerpoint/2010/main" val="4051663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366FA-A4DF-4D3F-BBE2-36573FFF7C92}" type="datetimeFigureOut">
              <a:rPr lang="en-US" smtClean="0"/>
              <a:t>4/27/2018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15EDC9-4C4E-4895-B942-181F7D5E8276}" type="slidenum">
              <a:rPr lang="en-US" smtClean="0"/>
              <a:t>‹#›</a:t>
            </a:fld>
            <a:endParaRPr lang="en-US"/>
          </a:p>
        </p:txBody>
      </p:sp>
    </p:spTree>
    <p:extLst>
      <p:ext uri="{BB962C8B-B14F-4D97-AF65-F5344CB8AC3E}">
        <p14:creationId xmlns:p14="http://schemas.microsoft.com/office/powerpoint/2010/main" val="3540728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4366FA-A4DF-4D3F-BBE2-36573FFF7C92}"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15EDC9-4C4E-4895-B942-181F7D5E8276}" type="slidenum">
              <a:rPr lang="en-US" smtClean="0"/>
              <a:t>‹#›</a:t>
            </a:fld>
            <a:endParaRPr lang="en-US"/>
          </a:p>
        </p:txBody>
      </p:sp>
    </p:spTree>
    <p:extLst>
      <p:ext uri="{BB962C8B-B14F-4D97-AF65-F5344CB8AC3E}">
        <p14:creationId xmlns:p14="http://schemas.microsoft.com/office/powerpoint/2010/main" val="3836903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4366FA-A4DF-4D3F-BBE2-36573FFF7C92}" type="datetimeFigureOut">
              <a:rPr lang="en-US" smtClean="0"/>
              <a:t>4/27/2018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15EDC9-4C4E-4895-B942-181F7D5E8276}" type="slidenum">
              <a:rPr lang="en-US" smtClean="0"/>
              <a:t>‹#›</a:t>
            </a:fld>
            <a:endParaRPr lang="en-US"/>
          </a:p>
        </p:txBody>
      </p:sp>
    </p:spTree>
    <p:extLst>
      <p:ext uri="{BB962C8B-B14F-4D97-AF65-F5344CB8AC3E}">
        <p14:creationId xmlns:p14="http://schemas.microsoft.com/office/powerpoint/2010/main" val="3499726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366FA-A4DF-4D3F-BBE2-36573FFF7C92}" type="datetimeFigureOut">
              <a:rPr lang="en-US" smtClean="0"/>
              <a:t>4/27/2018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15EDC9-4C4E-4895-B942-181F7D5E8276}" type="slidenum">
              <a:rPr lang="en-US" smtClean="0"/>
              <a:t>‹#›</a:t>
            </a:fld>
            <a:endParaRPr lang="en-US"/>
          </a:p>
        </p:txBody>
      </p:sp>
    </p:spTree>
    <p:extLst>
      <p:ext uri="{BB962C8B-B14F-4D97-AF65-F5344CB8AC3E}">
        <p14:creationId xmlns:p14="http://schemas.microsoft.com/office/powerpoint/2010/main" val="961561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0742242">
            <a:off x="2411730" y="2427793"/>
            <a:ext cx="6710778" cy="1015663"/>
          </a:xfrm>
          <a:prstGeom prst="rect">
            <a:avLst/>
          </a:prstGeom>
          <a:noFill/>
        </p:spPr>
        <p:txBody>
          <a:bodyPr wrap="square" rtlCol="0">
            <a:spAutoFit/>
          </a:bodyPr>
          <a:lstStyle/>
          <a:p>
            <a:pPr algn="ctr"/>
            <a:r>
              <a:rPr lang="en-US" sz="6000" dirty="0" smtClean="0">
                <a:solidFill>
                  <a:schemeClr val="bg1"/>
                </a:solidFill>
                <a:latin typeface="Impact" panose="020B0806030902050204" pitchFamily="34" charset="0"/>
              </a:rPr>
              <a:t>“Thank You, Captain”</a:t>
            </a:r>
            <a:endParaRPr lang="en-US" sz="6000" dirty="0">
              <a:solidFill>
                <a:schemeClr val="bg1"/>
              </a:solidFill>
              <a:latin typeface="Impact" panose="020B0806030902050204" pitchFamily="34" charset="0"/>
            </a:endParaRPr>
          </a:p>
        </p:txBody>
      </p:sp>
      <p:cxnSp>
        <p:nvCxnSpPr>
          <p:cNvPr id="4" name="Straight Connector 3"/>
          <p:cNvCxnSpPr/>
          <p:nvPr/>
        </p:nvCxnSpPr>
        <p:spPr>
          <a:xfrm flipV="1">
            <a:off x="3410463" y="3468130"/>
            <a:ext cx="2685537" cy="69535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rot="20751931">
            <a:off x="6023429" y="2831922"/>
            <a:ext cx="2844715" cy="646331"/>
          </a:xfrm>
          <a:prstGeom prst="rect">
            <a:avLst/>
          </a:prstGeom>
          <a:noFill/>
        </p:spPr>
        <p:txBody>
          <a:bodyPr wrap="square" rtlCol="0">
            <a:spAutoFit/>
          </a:bodyPr>
          <a:lstStyle/>
          <a:p>
            <a:r>
              <a:rPr lang="en-US" sz="3600" dirty="0" smtClean="0">
                <a:solidFill>
                  <a:schemeClr val="bg1"/>
                </a:solidFill>
                <a:latin typeface="Impact" panose="020B0806030902050204" pitchFamily="34" charset="0"/>
              </a:rPr>
              <a:t>1 PETER 5:5-14</a:t>
            </a:r>
            <a:endParaRPr lang="en-US" sz="3600" dirty="0">
              <a:solidFill>
                <a:schemeClr val="bg1"/>
              </a:solidFill>
              <a:latin typeface="Impact" panose="020B0806030902050204" pitchFamily="34" charset="0"/>
            </a:endParaRPr>
          </a:p>
        </p:txBody>
      </p:sp>
    </p:spTree>
    <p:extLst>
      <p:ext uri="{BB962C8B-B14F-4D97-AF65-F5344CB8AC3E}">
        <p14:creationId xmlns:p14="http://schemas.microsoft.com/office/powerpoint/2010/main" val="2988008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9599" y="584886"/>
            <a:ext cx="5478163" cy="4154984"/>
          </a:xfrm>
          <a:prstGeom prst="rect">
            <a:avLst/>
          </a:prstGeom>
          <a:noFill/>
        </p:spPr>
        <p:txBody>
          <a:bodyPr wrap="square" rtlCol="0">
            <a:spAutoFit/>
          </a:bodyPr>
          <a:lstStyle/>
          <a:p>
            <a:pPr algn="ctr"/>
            <a:r>
              <a:rPr lang="en-US" sz="6600" dirty="0" smtClean="0">
                <a:solidFill>
                  <a:schemeClr val="bg1"/>
                </a:solidFill>
                <a:latin typeface="Swiss 721 Condensed" panose="02000506040000020004" pitchFamily="2" charset="0"/>
              </a:rPr>
              <a:t>We must take </a:t>
            </a:r>
            <a:r>
              <a:rPr lang="en-US" sz="6600" b="1" u="sng" dirty="0" smtClean="0">
                <a:solidFill>
                  <a:srgbClr val="00CDFF"/>
                </a:solidFill>
                <a:latin typeface="Swiss 721 Condensed" panose="02000506040000020004" pitchFamily="2" charset="0"/>
              </a:rPr>
              <a:t>SPIRITUAL</a:t>
            </a:r>
            <a:r>
              <a:rPr lang="en-US" sz="6600" dirty="0" smtClean="0">
                <a:solidFill>
                  <a:schemeClr val="bg1"/>
                </a:solidFill>
                <a:latin typeface="Swiss 721 Condensed" panose="02000506040000020004" pitchFamily="2" charset="0"/>
              </a:rPr>
              <a:t> warfare</a:t>
            </a:r>
          </a:p>
          <a:p>
            <a:pPr algn="ctr"/>
            <a:r>
              <a:rPr lang="en-US" sz="6600" b="1" u="sng" dirty="0" smtClean="0">
                <a:solidFill>
                  <a:srgbClr val="00CDFF"/>
                </a:solidFill>
                <a:latin typeface="Swiss 721 Condensed" panose="02000506040000020004" pitchFamily="2" charset="0"/>
              </a:rPr>
              <a:t>SERIOUSLY</a:t>
            </a:r>
            <a:r>
              <a:rPr lang="en-US" sz="6600" b="1" dirty="0" smtClean="0">
                <a:solidFill>
                  <a:schemeClr val="bg1"/>
                </a:solidFill>
                <a:latin typeface="Swiss 721 Condensed" panose="02000506040000020004" pitchFamily="2" charset="0"/>
              </a:rPr>
              <a:t>.</a:t>
            </a:r>
            <a:endParaRPr lang="en-US" sz="66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5556878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274" y="0"/>
            <a:ext cx="7161451" cy="6858000"/>
          </a:xfrm>
          <a:prstGeom prst="rect">
            <a:avLst/>
          </a:prstGeom>
        </p:spPr>
      </p:pic>
    </p:spTree>
    <p:extLst>
      <p:ext uri="{BB962C8B-B14F-4D97-AF65-F5344CB8AC3E}">
        <p14:creationId xmlns:p14="http://schemas.microsoft.com/office/powerpoint/2010/main" val="3417624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9599" y="584886"/>
            <a:ext cx="5478163" cy="3139321"/>
          </a:xfrm>
          <a:prstGeom prst="rect">
            <a:avLst/>
          </a:prstGeom>
          <a:noFill/>
        </p:spPr>
        <p:txBody>
          <a:bodyPr wrap="square" rtlCol="0">
            <a:spAutoFit/>
          </a:bodyPr>
          <a:lstStyle/>
          <a:p>
            <a:pPr algn="ctr"/>
            <a:r>
              <a:rPr lang="en-US" sz="6600" dirty="0" smtClean="0">
                <a:solidFill>
                  <a:schemeClr val="bg1"/>
                </a:solidFill>
                <a:latin typeface="Swiss 721 Condensed" panose="02000506040000020004" pitchFamily="2" charset="0"/>
              </a:rPr>
              <a:t>We must </a:t>
            </a:r>
            <a:r>
              <a:rPr lang="en-US" sz="6600" b="1" u="sng" dirty="0" smtClean="0">
                <a:solidFill>
                  <a:srgbClr val="00CDFF"/>
                </a:solidFill>
                <a:latin typeface="Swiss 721 Condensed" panose="02000506040000020004" pitchFamily="2" charset="0"/>
              </a:rPr>
              <a:t>RESIST</a:t>
            </a:r>
            <a:r>
              <a:rPr lang="en-US" sz="6600" dirty="0" smtClean="0">
                <a:solidFill>
                  <a:schemeClr val="bg1"/>
                </a:solidFill>
                <a:latin typeface="Swiss 721 Condensed" panose="02000506040000020004" pitchFamily="2" charset="0"/>
              </a:rPr>
              <a:t> </a:t>
            </a:r>
          </a:p>
          <a:p>
            <a:pPr algn="ctr"/>
            <a:r>
              <a:rPr lang="en-US" sz="6600" dirty="0" smtClean="0">
                <a:solidFill>
                  <a:schemeClr val="bg1"/>
                </a:solidFill>
                <a:latin typeface="Swiss 721 Condensed" panose="02000506040000020004" pitchFamily="2" charset="0"/>
              </a:rPr>
              <a:t>the devil</a:t>
            </a:r>
            <a:r>
              <a:rPr lang="en-US" sz="6600" b="1" dirty="0" smtClean="0">
                <a:solidFill>
                  <a:schemeClr val="bg1"/>
                </a:solidFill>
                <a:latin typeface="Swiss 721 Condensed" panose="02000506040000020004" pitchFamily="2" charset="0"/>
              </a:rPr>
              <a:t>.</a:t>
            </a:r>
            <a:endParaRPr lang="en-US" sz="66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6140085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6561" y="164757"/>
            <a:ext cx="8657969" cy="5909310"/>
          </a:xfrm>
          <a:prstGeom prst="rect">
            <a:avLst/>
          </a:prstGeom>
          <a:noFill/>
        </p:spPr>
        <p:txBody>
          <a:bodyPr wrap="square" rtlCol="0">
            <a:spAutoFit/>
          </a:bodyPr>
          <a:lstStyle/>
          <a:p>
            <a:pPr algn="ctr"/>
            <a:r>
              <a:rPr lang="en-US" sz="5400" b="1" u="sng" dirty="0" smtClean="0">
                <a:solidFill>
                  <a:srgbClr val="00CDFF"/>
                </a:solidFill>
                <a:latin typeface="Swiss 721 Condensed" panose="02000506040000020004" pitchFamily="2" charset="0"/>
              </a:rPr>
              <a:t>1 Peter 5:10</a:t>
            </a:r>
          </a:p>
          <a:p>
            <a:pPr algn="ctr"/>
            <a:r>
              <a:rPr lang="en-US" sz="5400" dirty="0" smtClean="0">
                <a:solidFill>
                  <a:schemeClr val="bg1"/>
                </a:solidFill>
                <a:latin typeface="Swiss 721 Condensed" panose="02000506040000020004" pitchFamily="2" charset="0"/>
              </a:rPr>
              <a:t>But may the God of all grace, who called us to His eternal glory by Christ Jesus, after you have suffered a while, perfect, establish, strengthen, and settle you. </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662008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6561" y="164757"/>
            <a:ext cx="8657969" cy="3416320"/>
          </a:xfrm>
          <a:prstGeom prst="rect">
            <a:avLst/>
          </a:prstGeom>
          <a:noFill/>
        </p:spPr>
        <p:txBody>
          <a:bodyPr wrap="square" rtlCol="0">
            <a:spAutoFit/>
          </a:bodyPr>
          <a:lstStyle/>
          <a:p>
            <a:pPr algn="ctr"/>
            <a:r>
              <a:rPr lang="en-US" sz="5400" b="1" u="sng" dirty="0" smtClean="0">
                <a:solidFill>
                  <a:srgbClr val="00CDFF"/>
                </a:solidFill>
                <a:latin typeface="Swiss 721 Condensed" panose="02000506040000020004" pitchFamily="2" charset="0"/>
              </a:rPr>
              <a:t>1 Peter 5:11</a:t>
            </a:r>
          </a:p>
          <a:p>
            <a:pPr algn="ctr"/>
            <a:r>
              <a:rPr lang="en-US" sz="5400" dirty="0" smtClean="0">
                <a:solidFill>
                  <a:schemeClr val="bg1"/>
                </a:solidFill>
                <a:latin typeface="Swiss 721 Condensed" panose="02000506040000020004" pitchFamily="2" charset="0"/>
              </a:rPr>
              <a:t>To Him be the glory and the dominion forever and ever. Amen. </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699769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6561" y="164757"/>
            <a:ext cx="8657969" cy="5909310"/>
          </a:xfrm>
          <a:prstGeom prst="rect">
            <a:avLst/>
          </a:prstGeom>
          <a:noFill/>
        </p:spPr>
        <p:txBody>
          <a:bodyPr wrap="square" rtlCol="0">
            <a:spAutoFit/>
          </a:bodyPr>
          <a:lstStyle/>
          <a:p>
            <a:pPr algn="ctr"/>
            <a:r>
              <a:rPr lang="en-US" sz="5400" b="1" u="sng" dirty="0" smtClean="0">
                <a:solidFill>
                  <a:srgbClr val="00CDFF"/>
                </a:solidFill>
                <a:latin typeface="Swiss 721 Condensed" panose="02000506040000020004" pitchFamily="2" charset="0"/>
              </a:rPr>
              <a:t>1 Peter 5:12</a:t>
            </a:r>
          </a:p>
          <a:p>
            <a:pPr algn="ctr"/>
            <a:r>
              <a:rPr lang="en-US" sz="5400" dirty="0" smtClean="0">
                <a:solidFill>
                  <a:schemeClr val="bg1"/>
                </a:solidFill>
                <a:latin typeface="Swiss 721 Condensed" panose="02000506040000020004" pitchFamily="2" charset="0"/>
              </a:rPr>
              <a:t>By Silvanus, our faithful brother as I consider him, I have written to you briefly, exhorting and testifying that this is the true grace of God in which you stand. </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378878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6561" y="164757"/>
            <a:ext cx="8657969" cy="3416320"/>
          </a:xfrm>
          <a:prstGeom prst="rect">
            <a:avLst/>
          </a:prstGeom>
          <a:noFill/>
        </p:spPr>
        <p:txBody>
          <a:bodyPr wrap="square" rtlCol="0">
            <a:spAutoFit/>
          </a:bodyPr>
          <a:lstStyle/>
          <a:p>
            <a:pPr algn="ctr"/>
            <a:r>
              <a:rPr lang="en-US" sz="5400" b="1" u="sng" dirty="0" smtClean="0">
                <a:solidFill>
                  <a:srgbClr val="00CDFF"/>
                </a:solidFill>
                <a:latin typeface="Swiss 721 Condensed" panose="02000506040000020004" pitchFamily="2" charset="0"/>
              </a:rPr>
              <a:t>1 Peter 5:13</a:t>
            </a:r>
          </a:p>
          <a:p>
            <a:pPr algn="ctr"/>
            <a:r>
              <a:rPr lang="en-US" sz="5400" dirty="0" smtClean="0">
                <a:solidFill>
                  <a:schemeClr val="bg1"/>
                </a:solidFill>
                <a:latin typeface="Swiss 721 Condensed" panose="02000506040000020004" pitchFamily="2" charset="0"/>
              </a:rPr>
              <a:t>She who is in Babylon, elect together with you, greets you; and so does Mark my son. </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624500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6561" y="164757"/>
            <a:ext cx="8657969" cy="3416320"/>
          </a:xfrm>
          <a:prstGeom prst="rect">
            <a:avLst/>
          </a:prstGeom>
          <a:noFill/>
        </p:spPr>
        <p:txBody>
          <a:bodyPr wrap="square" rtlCol="0">
            <a:spAutoFit/>
          </a:bodyPr>
          <a:lstStyle/>
          <a:p>
            <a:pPr algn="ctr"/>
            <a:r>
              <a:rPr lang="en-US" sz="5400" b="1" u="sng" dirty="0" smtClean="0">
                <a:solidFill>
                  <a:srgbClr val="00CDFF"/>
                </a:solidFill>
                <a:latin typeface="Swiss 721 Condensed" panose="02000506040000020004" pitchFamily="2" charset="0"/>
              </a:rPr>
              <a:t>1 Peter 5:14</a:t>
            </a:r>
          </a:p>
          <a:p>
            <a:pPr algn="ctr"/>
            <a:r>
              <a:rPr lang="en-US" sz="5400" dirty="0" smtClean="0">
                <a:solidFill>
                  <a:schemeClr val="bg1"/>
                </a:solidFill>
                <a:latin typeface="Swiss 721 Condensed" panose="02000506040000020004" pitchFamily="2" charset="0"/>
              </a:rPr>
              <a:t>Greet one another with a kiss of love. Peace to you all who are in Christ Jesus. Amen.</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9575499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9599" y="584886"/>
            <a:ext cx="5478163" cy="3139321"/>
          </a:xfrm>
          <a:prstGeom prst="rect">
            <a:avLst/>
          </a:prstGeom>
          <a:noFill/>
        </p:spPr>
        <p:txBody>
          <a:bodyPr wrap="square" rtlCol="0">
            <a:spAutoFit/>
          </a:bodyPr>
          <a:lstStyle/>
          <a:p>
            <a:pPr algn="ctr"/>
            <a:r>
              <a:rPr lang="en-US" sz="6600" dirty="0" smtClean="0">
                <a:solidFill>
                  <a:schemeClr val="bg1"/>
                </a:solidFill>
                <a:latin typeface="Swiss 721 Condensed" panose="02000506040000020004" pitchFamily="2" charset="0"/>
              </a:rPr>
              <a:t>We must keep </a:t>
            </a:r>
            <a:r>
              <a:rPr lang="en-US" sz="6600" b="1" u="sng" dirty="0" smtClean="0">
                <a:solidFill>
                  <a:srgbClr val="00CDFF"/>
                </a:solidFill>
                <a:latin typeface="Swiss 721 Condensed" panose="02000506040000020004" pitchFamily="2" charset="0"/>
              </a:rPr>
              <a:t>ETERNITY</a:t>
            </a:r>
            <a:r>
              <a:rPr lang="en-US" sz="6600" dirty="0" smtClean="0">
                <a:solidFill>
                  <a:schemeClr val="bg1"/>
                </a:solidFill>
                <a:latin typeface="Swiss 721 Condensed" panose="02000506040000020004" pitchFamily="2" charset="0"/>
              </a:rPr>
              <a:t> </a:t>
            </a:r>
          </a:p>
          <a:p>
            <a:pPr algn="ctr"/>
            <a:r>
              <a:rPr lang="en-US" sz="6600" dirty="0" smtClean="0">
                <a:solidFill>
                  <a:schemeClr val="bg1"/>
                </a:solidFill>
                <a:latin typeface="Swiss 721 Condensed" panose="02000506040000020004" pitchFamily="2" charset="0"/>
              </a:rPr>
              <a:t>in view</a:t>
            </a:r>
            <a:r>
              <a:rPr lang="en-US" sz="6600" b="1" dirty="0" smtClean="0">
                <a:solidFill>
                  <a:schemeClr val="bg1"/>
                </a:solidFill>
                <a:latin typeface="Swiss 721 Condensed" panose="02000506040000020004" pitchFamily="2" charset="0"/>
              </a:rPr>
              <a:t>.</a:t>
            </a:r>
            <a:endParaRPr lang="en-US" sz="66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840223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6561" y="164757"/>
            <a:ext cx="8657969" cy="4247317"/>
          </a:xfrm>
          <a:prstGeom prst="rect">
            <a:avLst/>
          </a:prstGeom>
          <a:noFill/>
        </p:spPr>
        <p:txBody>
          <a:bodyPr wrap="square" rtlCol="0">
            <a:spAutoFit/>
          </a:bodyPr>
          <a:lstStyle/>
          <a:p>
            <a:pPr algn="ctr"/>
            <a:r>
              <a:rPr lang="en-US" sz="5400" b="1" u="sng" dirty="0" smtClean="0">
                <a:solidFill>
                  <a:srgbClr val="00CDFF"/>
                </a:solidFill>
                <a:latin typeface="Swiss 721 Condensed" panose="02000506040000020004" pitchFamily="2" charset="0"/>
              </a:rPr>
              <a:t>2 Corinthians 4:17</a:t>
            </a:r>
          </a:p>
          <a:p>
            <a:pPr algn="ctr"/>
            <a:r>
              <a:rPr lang="en-US" sz="5400" dirty="0" smtClean="0">
                <a:solidFill>
                  <a:schemeClr val="bg1"/>
                </a:solidFill>
                <a:latin typeface="Swiss 721 Condensed" panose="02000506040000020004" pitchFamily="2" charset="0"/>
              </a:rPr>
              <a:t>For our light affliction, which is but for a moment, is working for us a far more exceeding and eternal weight of glory,</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40328291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6561" y="164757"/>
            <a:ext cx="8666207" cy="6740307"/>
          </a:xfrm>
          <a:prstGeom prst="rect">
            <a:avLst/>
          </a:prstGeom>
          <a:noFill/>
        </p:spPr>
        <p:txBody>
          <a:bodyPr wrap="square" rtlCol="0">
            <a:spAutoFit/>
          </a:bodyPr>
          <a:lstStyle/>
          <a:p>
            <a:pPr algn="ctr"/>
            <a:r>
              <a:rPr lang="en-US" sz="5200" b="1" u="sng" dirty="0" smtClean="0">
                <a:solidFill>
                  <a:srgbClr val="00CDFF"/>
                </a:solidFill>
                <a:latin typeface="Swiss 721 Condensed" panose="02000506040000020004" pitchFamily="2" charset="0"/>
              </a:rPr>
              <a:t>1 Peter 5:5</a:t>
            </a:r>
          </a:p>
          <a:p>
            <a:pPr algn="ctr"/>
            <a:r>
              <a:rPr lang="en-US" sz="5200" dirty="0" smtClean="0">
                <a:solidFill>
                  <a:schemeClr val="bg1"/>
                </a:solidFill>
                <a:latin typeface="Swiss 721 Condensed" panose="02000506040000020004" pitchFamily="2" charset="0"/>
              </a:rPr>
              <a:t>Likewise you younger people, submit yourselves to your elders. Yes, all of you be submissive to one another, and be clothed with humility, for “God resists the proud, But gives grace to the humble.” </a:t>
            </a:r>
            <a:endParaRPr lang="en-US" sz="52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647093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393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643" y="0"/>
            <a:ext cx="5846713" cy="6858000"/>
          </a:xfrm>
          <a:prstGeom prst="rect">
            <a:avLst/>
          </a:prstGeom>
        </p:spPr>
      </p:pic>
    </p:spTree>
    <p:extLst>
      <p:ext uri="{BB962C8B-B14F-4D97-AF65-F5344CB8AC3E}">
        <p14:creationId xmlns:p14="http://schemas.microsoft.com/office/powerpoint/2010/main" val="2587202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20742242">
            <a:off x="2411730" y="2427793"/>
            <a:ext cx="6710778" cy="1015663"/>
          </a:xfrm>
          <a:prstGeom prst="rect">
            <a:avLst/>
          </a:prstGeom>
          <a:noFill/>
        </p:spPr>
        <p:txBody>
          <a:bodyPr wrap="square" rtlCol="0">
            <a:spAutoFit/>
          </a:bodyPr>
          <a:lstStyle/>
          <a:p>
            <a:pPr algn="ctr"/>
            <a:r>
              <a:rPr lang="en-US" sz="6000" dirty="0" smtClean="0">
                <a:solidFill>
                  <a:schemeClr val="bg1"/>
                </a:solidFill>
                <a:latin typeface="Impact" panose="020B0806030902050204" pitchFamily="34" charset="0"/>
              </a:rPr>
              <a:t>“Thank You, Captain”</a:t>
            </a:r>
            <a:endParaRPr lang="en-US" sz="6000" dirty="0">
              <a:solidFill>
                <a:schemeClr val="bg1"/>
              </a:solidFill>
              <a:latin typeface="Impact" panose="020B0806030902050204" pitchFamily="34" charset="0"/>
            </a:endParaRPr>
          </a:p>
        </p:txBody>
      </p:sp>
      <p:cxnSp>
        <p:nvCxnSpPr>
          <p:cNvPr id="4" name="Straight Connector 3"/>
          <p:cNvCxnSpPr/>
          <p:nvPr/>
        </p:nvCxnSpPr>
        <p:spPr>
          <a:xfrm flipV="1">
            <a:off x="3410463" y="3468130"/>
            <a:ext cx="2685537" cy="69535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rot="20751931">
            <a:off x="6023429" y="2831922"/>
            <a:ext cx="2844715" cy="646331"/>
          </a:xfrm>
          <a:prstGeom prst="rect">
            <a:avLst/>
          </a:prstGeom>
          <a:noFill/>
        </p:spPr>
        <p:txBody>
          <a:bodyPr wrap="square" rtlCol="0">
            <a:spAutoFit/>
          </a:bodyPr>
          <a:lstStyle/>
          <a:p>
            <a:r>
              <a:rPr lang="en-US" sz="3600" dirty="0" smtClean="0">
                <a:solidFill>
                  <a:schemeClr val="bg1"/>
                </a:solidFill>
                <a:latin typeface="Impact" panose="020B0806030902050204" pitchFamily="34" charset="0"/>
              </a:rPr>
              <a:t>1 PETER 5:5-14</a:t>
            </a:r>
            <a:endParaRPr lang="en-US" sz="3600" dirty="0">
              <a:solidFill>
                <a:schemeClr val="bg1"/>
              </a:solidFill>
              <a:latin typeface="Impact" panose="020B0806030902050204" pitchFamily="34" charset="0"/>
            </a:endParaRPr>
          </a:p>
        </p:txBody>
      </p:sp>
    </p:spTree>
    <p:extLst>
      <p:ext uri="{BB962C8B-B14F-4D97-AF65-F5344CB8AC3E}">
        <p14:creationId xmlns:p14="http://schemas.microsoft.com/office/powerpoint/2010/main" val="894021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6561" y="164757"/>
            <a:ext cx="8616780" cy="4247317"/>
          </a:xfrm>
          <a:prstGeom prst="rect">
            <a:avLst/>
          </a:prstGeom>
          <a:noFill/>
        </p:spPr>
        <p:txBody>
          <a:bodyPr wrap="square" rtlCol="0">
            <a:spAutoFit/>
          </a:bodyPr>
          <a:lstStyle/>
          <a:p>
            <a:pPr algn="ctr"/>
            <a:r>
              <a:rPr lang="en-US" sz="5400" b="1" u="sng" dirty="0" smtClean="0">
                <a:solidFill>
                  <a:srgbClr val="00CDFF"/>
                </a:solidFill>
                <a:latin typeface="Swiss 721 Condensed" panose="02000506040000020004" pitchFamily="2" charset="0"/>
              </a:rPr>
              <a:t>1 Peter 5:6</a:t>
            </a:r>
          </a:p>
          <a:p>
            <a:pPr algn="ctr"/>
            <a:r>
              <a:rPr lang="en-US" sz="5400" dirty="0" smtClean="0">
                <a:solidFill>
                  <a:schemeClr val="bg1"/>
                </a:solidFill>
                <a:latin typeface="Swiss 721 Condensed" panose="02000506040000020004" pitchFamily="2" charset="0"/>
              </a:rPr>
              <a:t>Therefore humble yourselves under the mighty hand of God, that He may exalt you in due time, </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434087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6561" y="164757"/>
            <a:ext cx="8657969" cy="2585323"/>
          </a:xfrm>
          <a:prstGeom prst="rect">
            <a:avLst/>
          </a:prstGeom>
          <a:noFill/>
        </p:spPr>
        <p:txBody>
          <a:bodyPr wrap="square" rtlCol="0">
            <a:spAutoFit/>
          </a:bodyPr>
          <a:lstStyle/>
          <a:p>
            <a:pPr algn="ctr"/>
            <a:r>
              <a:rPr lang="en-US" sz="5400" b="1" u="sng" dirty="0" smtClean="0">
                <a:solidFill>
                  <a:srgbClr val="00CDFF"/>
                </a:solidFill>
                <a:latin typeface="Swiss 721 Condensed" panose="02000506040000020004" pitchFamily="2" charset="0"/>
              </a:rPr>
              <a:t>1 Peter 5:7</a:t>
            </a:r>
          </a:p>
          <a:p>
            <a:pPr algn="ctr"/>
            <a:r>
              <a:rPr lang="en-US" sz="5400" dirty="0" smtClean="0">
                <a:solidFill>
                  <a:schemeClr val="bg1"/>
                </a:solidFill>
                <a:latin typeface="Swiss 721 Condensed" panose="02000506040000020004" pitchFamily="2" charset="0"/>
              </a:rPr>
              <a:t>casting all your care upon Him, for He cares for you.</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271296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9599" y="584886"/>
            <a:ext cx="5478163" cy="3139321"/>
          </a:xfrm>
          <a:prstGeom prst="rect">
            <a:avLst/>
          </a:prstGeom>
          <a:noFill/>
        </p:spPr>
        <p:txBody>
          <a:bodyPr wrap="square" rtlCol="0">
            <a:spAutoFit/>
          </a:bodyPr>
          <a:lstStyle/>
          <a:p>
            <a:pPr algn="ctr"/>
            <a:r>
              <a:rPr lang="en-US" sz="6600" dirty="0" smtClean="0">
                <a:solidFill>
                  <a:schemeClr val="bg1"/>
                </a:solidFill>
                <a:latin typeface="Swiss 721 Condensed" panose="02000506040000020004" pitchFamily="2" charset="0"/>
              </a:rPr>
              <a:t>We must clothe ourselves with</a:t>
            </a:r>
          </a:p>
          <a:p>
            <a:pPr algn="ctr"/>
            <a:r>
              <a:rPr lang="en-US" sz="6600" b="1" u="sng" dirty="0" smtClean="0">
                <a:solidFill>
                  <a:srgbClr val="00CDFF"/>
                </a:solidFill>
                <a:latin typeface="Swiss 721 Condensed" panose="02000506040000020004" pitchFamily="2" charset="0"/>
              </a:rPr>
              <a:t>HUMILITY</a:t>
            </a:r>
            <a:r>
              <a:rPr lang="en-US" sz="6600" b="1" dirty="0" smtClean="0">
                <a:solidFill>
                  <a:schemeClr val="bg1"/>
                </a:solidFill>
                <a:latin typeface="Swiss 721 Condensed" panose="02000506040000020004" pitchFamily="2" charset="0"/>
              </a:rPr>
              <a:t>.</a:t>
            </a:r>
            <a:endParaRPr lang="en-US" sz="66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704631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6561" y="164757"/>
            <a:ext cx="8657969" cy="4247317"/>
          </a:xfrm>
          <a:prstGeom prst="rect">
            <a:avLst/>
          </a:prstGeom>
          <a:noFill/>
        </p:spPr>
        <p:txBody>
          <a:bodyPr wrap="square" rtlCol="0">
            <a:spAutoFit/>
          </a:bodyPr>
          <a:lstStyle/>
          <a:p>
            <a:pPr algn="ctr"/>
            <a:r>
              <a:rPr lang="en-US" sz="5400" b="1" u="sng" dirty="0" smtClean="0">
                <a:solidFill>
                  <a:srgbClr val="00CDFF"/>
                </a:solidFill>
                <a:latin typeface="Swiss 721 Condensed" panose="02000506040000020004" pitchFamily="2" charset="0"/>
              </a:rPr>
              <a:t>Luke 14:11</a:t>
            </a:r>
          </a:p>
          <a:p>
            <a:pPr algn="ctr"/>
            <a:r>
              <a:rPr lang="en-US" sz="5400" dirty="0" smtClean="0">
                <a:solidFill>
                  <a:schemeClr val="bg1"/>
                </a:solidFill>
                <a:latin typeface="Swiss 721 Condensed" panose="02000506040000020004" pitchFamily="2" charset="0"/>
              </a:rPr>
              <a:t>For whoever exalts himself will be humbled, and he who humbles himself will be exalted.”</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949629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9599" y="584886"/>
            <a:ext cx="5478163" cy="4154984"/>
          </a:xfrm>
          <a:prstGeom prst="rect">
            <a:avLst/>
          </a:prstGeom>
          <a:noFill/>
        </p:spPr>
        <p:txBody>
          <a:bodyPr wrap="square" rtlCol="0">
            <a:spAutoFit/>
          </a:bodyPr>
          <a:lstStyle/>
          <a:p>
            <a:pPr algn="ctr"/>
            <a:r>
              <a:rPr lang="en-US" sz="6600" dirty="0" smtClean="0">
                <a:solidFill>
                  <a:schemeClr val="bg1"/>
                </a:solidFill>
                <a:latin typeface="Swiss 721 Condensed" panose="02000506040000020004" pitchFamily="2" charset="0"/>
              </a:rPr>
              <a:t>We must let God work </a:t>
            </a:r>
            <a:r>
              <a:rPr lang="en-US" sz="6600" b="1" u="sng" dirty="0" smtClean="0">
                <a:solidFill>
                  <a:srgbClr val="00CDFF"/>
                </a:solidFill>
                <a:latin typeface="Swiss 721 Condensed" panose="02000506040000020004" pitchFamily="2" charset="0"/>
              </a:rPr>
              <a:t>IN</a:t>
            </a:r>
            <a:r>
              <a:rPr lang="en-US" sz="6600" dirty="0" smtClean="0">
                <a:solidFill>
                  <a:schemeClr val="bg1"/>
                </a:solidFill>
                <a:latin typeface="Swiss 721 Condensed" panose="02000506040000020004" pitchFamily="2" charset="0"/>
              </a:rPr>
              <a:t> us so He can work</a:t>
            </a:r>
          </a:p>
          <a:p>
            <a:pPr algn="ctr"/>
            <a:r>
              <a:rPr lang="en-US" sz="6600" b="1" u="sng" dirty="0" smtClean="0">
                <a:solidFill>
                  <a:srgbClr val="00CDFF"/>
                </a:solidFill>
                <a:latin typeface="Swiss 721 Condensed" panose="02000506040000020004" pitchFamily="2" charset="0"/>
              </a:rPr>
              <a:t>THROUGH</a:t>
            </a:r>
            <a:r>
              <a:rPr lang="en-US" sz="6600" b="1" dirty="0" smtClean="0">
                <a:solidFill>
                  <a:srgbClr val="00CDFF"/>
                </a:solidFill>
                <a:latin typeface="Swiss 721 Condensed" panose="02000506040000020004" pitchFamily="2" charset="0"/>
              </a:rPr>
              <a:t> </a:t>
            </a:r>
            <a:r>
              <a:rPr lang="en-US" sz="6600" dirty="0" smtClean="0">
                <a:solidFill>
                  <a:schemeClr val="bg1"/>
                </a:solidFill>
                <a:latin typeface="Swiss 721 Condensed" panose="02000506040000020004" pitchFamily="2" charset="0"/>
              </a:rPr>
              <a:t>us</a:t>
            </a:r>
            <a:r>
              <a:rPr lang="en-US" sz="6600" b="1" dirty="0" smtClean="0">
                <a:solidFill>
                  <a:schemeClr val="bg1"/>
                </a:solidFill>
                <a:latin typeface="Swiss 721 Condensed" panose="02000506040000020004" pitchFamily="2" charset="0"/>
              </a:rPr>
              <a:t>.</a:t>
            </a:r>
            <a:endParaRPr lang="en-US" sz="66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463730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6561" y="164757"/>
            <a:ext cx="8657969" cy="4247317"/>
          </a:xfrm>
          <a:prstGeom prst="rect">
            <a:avLst/>
          </a:prstGeom>
          <a:noFill/>
        </p:spPr>
        <p:txBody>
          <a:bodyPr wrap="square" rtlCol="0">
            <a:spAutoFit/>
          </a:bodyPr>
          <a:lstStyle/>
          <a:p>
            <a:pPr algn="ctr"/>
            <a:r>
              <a:rPr lang="en-US" sz="5400" b="1" u="sng" dirty="0" smtClean="0">
                <a:solidFill>
                  <a:srgbClr val="00CDFF"/>
                </a:solidFill>
                <a:latin typeface="Swiss 721 Condensed" panose="02000506040000020004" pitchFamily="2" charset="0"/>
              </a:rPr>
              <a:t>1 Peter 5:8</a:t>
            </a:r>
          </a:p>
          <a:p>
            <a:pPr algn="ctr"/>
            <a:r>
              <a:rPr lang="en-US" sz="5400" dirty="0" smtClean="0">
                <a:solidFill>
                  <a:schemeClr val="bg1"/>
                </a:solidFill>
                <a:latin typeface="Swiss 721 Condensed" panose="02000506040000020004" pitchFamily="2" charset="0"/>
              </a:rPr>
              <a:t>Be sober, be vigilant; because your adversary the devil walks about like a roaring lion, seeking whom he may devour. </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893792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96561" y="164757"/>
            <a:ext cx="8657969" cy="4247317"/>
          </a:xfrm>
          <a:prstGeom prst="rect">
            <a:avLst/>
          </a:prstGeom>
          <a:noFill/>
        </p:spPr>
        <p:txBody>
          <a:bodyPr wrap="square" rtlCol="0">
            <a:spAutoFit/>
          </a:bodyPr>
          <a:lstStyle/>
          <a:p>
            <a:pPr algn="ctr"/>
            <a:r>
              <a:rPr lang="en-US" sz="5400" b="1" u="sng" dirty="0" smtClean="0">
                <a:solidFill>
                  <a:srgbClr val="00CDFF"/>
                </a:solidFill>
                <a:latin typeface="Swiss 721 Condensed" panose="02000506040000020004" pitchFamily="2" charset="0"/>
              </a:rPr>
              <a:t>1 Peter 5:9</a:t>
            </a:r>
          </a:p>
          <a:p>
            <a:pPr algn="ctr"/>
            <a:r>
              <a:rPr lang="en-US" sz="5400" dirty="0" smtClean="0">
                <a:solidFill>
                  <a:schemeClr val="bg1"/>
                </a:solidFill>
                <a:latin typeface="Swiss 721 Condensed" panose="02000506040000020004" pitchFamily="2" charset="0"/>
              </a:rPr>
              <a:t>Resist him, steadfast in the faith, knowing that the same sufferings are experienced by your brotherhood in the world.</a:t>
            </a:r>
            <a:endParaRPr lang="en-US" sz="5400"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886832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TotalTime>
  <Words>383</Words>
  <Application>Microsoft Office PowerPoint</Application>
  <PresentationFormat>On-screen Show (4:3)</PresentationFormat>
  <Paragraphs>38</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Impact</vt:lpstr>
      <vt:lpstr>Swiss 721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5</cp:revision>
  <dcterms:created xsi:type="dcterms:W3CDTF">2018-04-27T15:18:14Z</dcterms:created>
  <dcterms:modified xsi:type="dcterms:W3CDTF">2018-04-27T15:54:53Z</dcterms:modified>
</cp:coreProperties>
</file>