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7"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8" r:id="rId18"/>
    <p:sldId id="27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820" autoAdjust="0"/>
    <p:restoredTop sz="94660"/>
  </p:normalViewPr>
  <p:slideViewPr>
    <p:cSldViewPr snapToGrid="0">
      <p:cViewPr varScale="1">
        <p:scale>
          <a:sx n="116" d="100"/>
          <a:sy n="116" d="100"/>
        </p:scale>
        <p:origin x="68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2C5D24-9CA6-4B57-8C8B-C3C3E78CD7B9}" type="datetimeFigureOut">
              <a:rPr lang="en-US" smtClean="0"/>
              <a:t>5/4/2018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648486-68CF-43AC-8E21-08921C32926E}" type="slidenum">
              <a:rPr lang="en-US" smtClean="0"/>
              <a:t>‹#›</a:t>
            </a:fld>
            <a:endParaRPr lang="en-US"/>
          </a:p>
        </p:txBody>
      </p:sp>
    </p:spTree>
    <p:extLst>
      <p:ext uri="{BB962C8B-B14F-4D97-AF65-F5344CB8AC3E}">
        <p14:creationId xmlns:p14="http://schemas.microsoft.com/office/powerpoint/2010/main" val="25326823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648486-68CF-43AC-8E21-08921C32926E}" type="slidenum">
              <a:rPr lang="en-US" smtClean="0"/>
              <a:t>1</a:t>
            </a:fld>
            <a:endParaRPr lang="en-US"/>
          </a:p>
        </p:txBody>
      </p:sp>
    </p:spTree>
    <p:extLst>
      <p:ext uri="{BB962C8B-B14F-4D97-AF65-F5344CB8AC3E}">
        <p14:creationId xmlns:p14="http://schemas.microsoft.com/office/powerpoint/2010/main" val="26434792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A29DC96-AB28-493B-81A7-F468DA6420FD}" type="datetimeFigureOut">
              <a:rPr lang="en-US" smtClean="0"/>
              <a:t>5/4/2018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09919-CFA4-4F1B-AA4F-9EC1B295106E}" type="slidenum">
              <a:rPr lang="en-US" smtClean="0"/>
              <a:t>‹#›</a:t>
            </a:fld>
            <a:endParaRPr lang="en-US"/>
          </a:p>
        </p:txBody>
      </p:sp>
    </p:spTree>
    <p:extLst>
      <p:ext uri="{BB962C8B-B14F-4D97-AF65-F5344CB8AC3E}">
        <p14:creationId xmlns:p14="http://schemas.microsoft.com/office/powerpoint/2010/main" val="1835142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29DC96-AB28-493B-81A7-F468DA6420FD}" type="datetimeFigureOut">
              <a:rPr lang="en-US" smtClean="0"/>
              <a:t>5/4/2018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09919-CFA4-4F1B-AA4F-9EC1B295106E}" type="slidenum">
              <a:rPr lang="en-US" smtClean="0"/>
              <a:t>‹#›</a:t>
            </a:fld>
            <a:endParaRPr lang="en-US"/>
          </a:p>
        </p:txBody>
      </p:sp>
    </p:spTree>
    <p:extLst>
      <p:ext uri="{BB962C8B-B14F-4D97-AF65-F5344CB8AC3E}">
        <p14:creationId xmlns:p14="http://schemas.microsoft.com/office/powerpoint/2010/main" val="3536430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29DC96-AB28-493B-81A7-F468DA6420FD}" type="datetimeFigureOut">
              <a:rPr lang="en-US" smtClean="0"/>
              <a:t>5/4/2018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09919-CFA4-4F1B-AA4F-9EC1B295106E}" type="slidenum">
              <a:rPr lang="en-US" smtClean="0"/>
              <a:t>‹#›</a:t>
            </a:fld>
            <a:endParaRPr lang="en-US"/>
          </a:p>
        </p:txBody>
      </p:sp>
    </p:spTree>
    <p:extLst>
      <p:ext uri="{BB962C8B-B14F-4D97-AF65-F5344CB8AC3E}">
        <p14:creationId xmlns:p14="http://schemas.microsoft.com/office/powerpoint/2010/main" val="497118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29DC96-AB28-493B-81A7-F468DA6420FD}" type="datetimeFigureOut">
              <a:rPr lang="en-US" smtClean="0"/>
              <a:t>5/4/2018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09919-CFA4-4F1B-AA4F-9EC1B295106E}" type="slidenum">
              <a:rPr lang="en-US" smtClean="0"/>
              <a:t>‹#›</a:t>
            </a:fld>
            <a:endParaRPr lang="en-US"/>
          </a:p>
        </p:txBody>
      </p:sp>
    </p:spTree>
    <p:extLst>
      <p:ext uri="{BB962C8B-B14F-4D97-AF65-F5344CB8AC3E}">
        <p14:creationId xmlns:p14="http://schemas.microsoft.com/office/powerpoint/2010/main" val="1936890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29DC96-AB28-493B-81A7-F468DA6420FD}" type="datetimeFigureOut">
              <a:rPr lang="en-US" smtClean="0"/>
              <a:t>5/4/2018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09919-CFA4-4F1B-AA4F-9EC1B295106E}" type="slidenum">
              <a:rPr lang="en-US" smtClean="0"/>
              <a:t>‹#›</a:t>
            </a:fld>
            <a:endParaRPr lang="en-US"/>
          </a:p>
        </p:txBody>
      </p:sp>
    </p:spTree>
    <p:extLst>
      <p:ext uri="{BB962C8B-B14F-4D97-AF65-F5344CB8AC3E}">
        <p14:creationId xmlns:p14="http://schemas.microsoft.com/office/powerpoint/2010/main" val="3889699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A29DC96-AB28-493B-81A7-F468DA6420FD}" type="datetimeFigureOut">
              <a:rPr lang="en-US" smtClean="0"/>
              <a:t>5/4/2018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E09919-CFA4-4F1B-AA4F-9EC1B295106E}" type="slidenum">
              <a:rPr lang="en-US" smtClean="0"/>
              <a:t>‹#›</a:t>
            </a:fld>
            <a:endParaRPr lang="en-US"/>
          </a:p>
        </p:txBody>
      </p:sp>
    </p:spTree>
    <p:extLst>
      <p:ext uri="{BB962C8B-B14F-4D97-AF65-F5344CB8AC3E}">
        <p14:creationId xmlns:p14="http://schemas.microsoft.com/office/powerpoint/2010/main" val="151752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A29DC96-AB28-493B-81A7-F468DA6420FD}" type="datetimeFigureOut">
              <a:rPr lang="en-US" smtClean="0"/>
              <a:t>5/4/2018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E09919-CFA4-4F1B-AA4F-9EC1B295106E}" type="slidenum">
              <a:rPr lang="en-US" smtClean="0"/>
              <a:t>‹#›</a:t>
            </a:fld>
            <a:endParaRPr lang="en-US"/>
          </a:p>
        </p:txBody>
      </p:sp>
    </p:spTree>
    <p:extLst>
      <p:ext uri="{BB962C8B-B14F-4D97-AF65-F5344CB8AC3E}">
        <p14:creationId xmlns:p14="http://schemas.microsoft.com/office/powerpoint/2010/main" val="2385438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A29DC96-AB28-493B-81A7-F468DA6420FD}" type="datetimeFigureOut">
              <a:rPr lang="en-US" smtClean="0"/>
              <a:t>5/4/2018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E09919-CFA4-4F1B-AA4F-9EC1B295106E}" type="slidenum">
              <a:rPr lang="en-US" smtClean="0"/>
              <a:t>‹#›</a:t>
            </a:fld>
            <a:endParaRPr lang="en-US"/>
          </a:p>
        </p:txBody>
      </p:sp>
    </p:spTree>
    <p:extLst>
      <p:ext uri="{BB962C8B-B14F-4D97-AF65-F5344CB8AC3E}">
        <p14:creationId xmlns:p14="http://schemas.microsoft.com/office/powerpoint/2010/main" val="239612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29DC96-AB28-493B-81A7-F468DA6420FD}" type="datetimeFigureOut">
              <a:rPr lang="en-US" smtClean="0"/>
              <a:t>5/4/2018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E09919-CFA4-4F1B-AA4F-9EC1B295106E}" type="slidenum">
              <a:rPr lang="en-US" smtClean="0"/>
              <a:t>‹#›</a:t>
            </a:fld>
            <a:endParaRPr lang="en-US"/>
          </a:p>
        </p:txBody>
      </p:sp>
    </p:spTree>
    <p:extLst>
      <p:ext uri="{BB962C8B-B14F-4D97-AF65-F5344CB8AC3E}">
        <p14:creationId xmlns:p14="http://schemas.microsoft.com/office/powerpoint/2010/main" val="129720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29DC96-AB28-493B-81A7-F468DA6420FD}" type="datetimeFigureOut">
              <a:rPr lang="en-US" smtClean="0"/>
              <a:t>5/4/2018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E09919-CFA4-4F1B-AA4F-9EC1B295106E}" type="slidenum">
              <a:rPr lang="en-US" smtClean="0"/>
              <a:t>‹#›</a:t>
            </a:fld>
            <a:endParaRPr lang="en-US"/>
          </a:p>
        </p:txBody>
      </p:sp>
    </p:spTree>
    <p:extLst>
      <p:ext uri="{BB962C8B-B14F-4D97-AF65-F5344CB8AC3E}">
        <p14:creationId xmlns:p14="http://schemas.microsoft.com/office/powerpoint/2010/main" val="1927255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29DC96-AB28-493B-81A7-F468DA6420FD}" type="datetimeFigureOut">
              <a:rPr lang="en-US" smtClean="0"/>
              <a:t>5/4/2018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E09919-CFA4-4F1B-AA4F-9EC1B295106E}" type="slidenum">
              <a:rPr lang="en-US" smtClean="0"/>
              <a:t>‹#›</a:t>
            </a:fld>
            <a:endParaRPr lang="en-US"/>
          </a:p>
        </p:txBody>
      </p:sp>
    </p:spTree>
    <p:extLst>
      <p:ext uri="{BB962C8B-B14F-4D97-AF65-F5344CB8AC3E}">
        <p14:creationId xmlns:p14="http://schemas.microsoft.com/office/powerpoint/2010/main" val="3508628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29DC96-AB28-493B-81A7-F468DA6420FD}" type="datetimeFigureOut">
              <a:rPr lang="en-US" smtClean="0"/>
              <a:t>5/4/2018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E09919-CFA4-4F1B-AA4F-9EC1B295106E}" type="slidenum">
              <a:rPr lang="en-US" smtClean="0"/>
              <a:t>‹#›</a:t>
            </a:fld>
            <a:endParaRPr lang="en-US"/>
          </a:p>
        </p:txBody>
      </p:sp>
    </p:spTree>
    <p:extLst>
      <p:ext uri="{BB962C8B-B14F-4D97-AF65-F5344CB8AC3E}">
        <p14:creationId xmlns:p14="http://schemas.microsoft.com/office/powerpoint/2010/main" val="32599493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000" r="-4000"/>
          </a:stretch>
        </a:blipFill>
        <a:effectLst/>
      </p:bgPr>
    </p:bg>
    <p:spTree>
      <p:nvGrpSpPr>
        <p:cNvPr id="1" name=""/>
        <p:cNvGrpSpPr/>
        <p:nvPr/>
      </p:nvGrpSpPr>
      <p:grpSpPr>
        <a:xfrm>
          <a:off x="0" y="0"/>
          <a:ext cx="0" cy="0"/>
          <a:chOff x="0" y="0"/>
          <a:chExt cx="0" cy="0"/>
        </a:xfrm>
      </p:grpSpPr>
      <p:sp>
        <p:nvSpPr>
          <p:cNvPr id="3" name="TextBox 2"/>
          <p:cNvSpPr txBox="1"/>
          <p:nvPr/>
        </p:nvSpPr>
        <p:spPr>
          <a:xfrm>
            <a:off x="0" y="5725297"/>
            <a:ext cx="2800865" cy="1015663"/>
          </a:xfrm>
          <a:prstGeom prst="rect">
            <a:avLst/>
          </a:prstGeom>
          <a:noFill/>
        </p:spPr>
        <p:txBody>
          <a:bodyPr wrap="square" rtlCol="0">
            <a:spAutoFit/>
          </a:bodyPr>
          <a:lstStyle/>
          <a:p>
            <a:pPr algn="ctr"/>
            <a:r>
              <a:rPr lang="en-US" sz="6000" b="1" dirty="0" smtClean="0">
                <a:latin typeface="Gill Sans MT" panose="020B0502020104020203" pitchFamily="34" charset="0"/>
              </a:rPr>
              <a:t>Part 2</a:t>
            </a:r>
            <a:endParaRPr lang="en-US" sz="6000" b="1" dirty="0">
              <a:latin typeface="Gill Sans MT" panose="020B0502020104020203" pitchFamily="34" charset="0"/>
            </a:endParaRPr>
          </a:p>
        </p:txBody>
      </p:sp>
    </p:spTree>
    <p:extLst>
      <p:ext uri="{BB962C8B-B14F-4D97-AF65-F5344CB8AC3E}">
        <p14:creationId xmlns:p14="http://schemas.microsoft.com/office/powerpoint/2010/main" val="18072535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148281"/>
            <a:ext cx="6359611" cy="923330"/>
          </a:xfrm>
          <a:prstGeom prst="rect">
            <a:avLst/>
          </a:prstGeom>
          <a:solidFill>
            <a:schemeClr val="tx1">
              <a:alpha val="67000"/>
            </a:schemeClr>
          </a:solidFill>
        </p:spPr>
        <p:txBody>
          <a:bodyPr wrap="square" rtlCol="0">
            <a:spAutoFit/>
          </a:bodyPr>
          <a:lstStyle/>
          <a:p>
            <a:r>
              <a:rPr lang="en-US" sz="5400" b="1" dirty="0" smtClean="0">
                <a:solidFill>
                  <a:srgbClr val="FFFF00"/>
                </a:solidFill>
                <a:latin typeface="Swiss 721 Condensed" panose="02000506040000020004" pitchFamily="2" charset="0"/>
              </a:rPr>
              <a:t>Deuteronomy 6:9</a:t>
            </a:r>
            <a:endParaRPr lang="en-US" sz="5400" b="1" dirty="0">
              <a:solidFill>
                <a:srgbClr val="FFFF00"/>
              </a:solidFill>
              <a:latin typeface="Swiss 721 Condensed" panose="02000506040000020004" pitchFamily="2" charset="0"/>
            </a:endParaRPr>
          </a:p>
        </p:txBody>
      </p:sp>
      <p:sp>
        <p:nvSpPr>
          <p:cNvPr id="3" name="TextBox 2"/>
          <p:cNvSpPr txBox="1"/>
          <p:nvPr/>
        </p:nvSpPr>
        <p:spPr>
          <a:xfrm>
            <a:off x="156519" y="1264509"/>
            <a:ext cx="8880389" cy="2400657"/>
          </a:xfrm>
          <a:prstGeom prst="rect">
            <a:avLst/>
          </a:prstGeom>
          <a:solidFill>
            <a:schemeClr val="tx1">
              <a:alpha val="67000"/>
            </a:schemeClr>
          </a:solidFill>
        </p:spPr>
        <p:txBody>
          <a:bodyPr wrap="square" rtlCol="0">
            <a:spAutoFit/>
          </a:bodyPr>
          <a:lstStyle/>
          <a:p>
            <a:r>
              <a:rPr lang="en-US" sz="5000" b="1" dirty="0" smtClean="0">
                <a:solidFill>
                  <a:schemeClr val="bg1"/>
                </a:solidFill>
                <a:latin typeface="Swiss 721 Condensed" panose="02000506040000020004" pitchFamily="2" charset="0"/>
              </a:rPr>
              <a:t>You shall write them on the doorposts of your house and on your gates. </a:t>
            </a:r>
            <a:endParaRPr lang="en-US" sz="5000" b="1" dirty="0">
              <a:solidFill>
                <a:schemeClr val="bg1"/>
              </a:solidFill>
              <a:latin typeface="Swiss 721 Condensed" panose="02000506040000020004" pitchFamily="2" charset="0"/>
            </a:endParaRPr>
          </a:p>
        </p:txBody>
      </p:sp>
    </p:spTree>
    <p:extLst>
      <p:ext uri="{BB962C8B-B14F-4D97-AF65-F5344CB8AC3E}">
        <p14:creationId xmlns:p14="http://schemas.microsoft.com/office/powerpoint/2010/main" val="33105926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148281"/>
            <a:ext cx="6359611" cy="923330"/>
          </a:xfrm>
          <a:prstGeom prst="rect">
            <a:avLst/>
          </a:prstGeom>
          <a:solidFill>
            <a:schemeClr val="tx1">
              <a:alpha val="67000"/>
            </a:schemeClr>
          </a:solidFill>
        </p:spPr>
        <p:txBody>
          <a:bodyPr wrap="square" rtlCol="0">
            <a:spAutoFit/>
          </a:bodyPr>
          <a:lstStyle/>
          <a:p>
            <a:r>
              <a:rPr lang="en-US" sz="5400" b="1" dirty="0" smtClean="0">
                <a:solidFill>
                  <a:srgbClr val="FFFF00"/>
                </a:solidFill>
                <a:latin typeface="Swiss 721 Condensed" panose="02000506040000020004" pitchFamily="2" charset="0"/>
              </a:rPr>
              <a:t>Deuteronomy 6:13</a:t>
            </a:r>
            <a:endParaRPr lang="en-US" sz="5400" b="1" dirty="0">
              <a:solidFill>
                <a:srgbClr val="FFFF00"/>
              </a:solidFill>
              <a:latin typeface="Swiss 721 Condensed" panose="02000506040000020004" pitchFamily="2" charset="0"/>
            </a:endParaRPr>
          </a:p>
        </p:txBody>
      </p:sp>
      <p:sp>
        <p:nvSpPr>
          <p:cNvPr id="3" name="TextBox 2"/>
          <p:cNvSpPr txBox="1"/>
          <p:nvPr/>
        </p:nvSpPr>
        <p:spPr>
          <a:xfrm>
            <a:off x="156519" y="1264509"/>
            <a:ext cx="8880389" cy="2400657"/>
          </a:xfrm>
          <a:prstGeom prst="rect">
            <a:avLst/>
          </a:prstGeom>
          <a:solidFill>
            <a:schemeClr val="tx1">
              <a:alpha val="67000"/>
            </a:schemeClr>
          </a:solidFill>
        </p:spPr>
        <p:txBody>
          <a:bodyPr wrap="square" rtlCol="0">
            <a:spAutoFit/>
          </a:bodyPr>
          <a:lstStyle/>
          <a:p>
            <a:r>
              <a:rPr lang="en-US" sz="5000" b="1" dirty="0" smtClean="0">
                <a:solidFill>
                  <a:schemeClr val="bg1"/>
                </a:solidFill>
                <a:latin typeface="Swiss 721 Condensed" panose="02000506040000020004" pitchFamily="2" charset="0"/>
              </a:rPr>
              <a:t>You shall fear the Lord your God and serve Him, and shall take oaths in His name. </a:t>
            </a:r>
            <a:endParaRPr lang="en-US" sz="5000" b="1" dirty="0">
              <a:solidFill>
                <a:schemeClr val="bg1"/>
              </a:solidFill>
              <a:latin typeface="Swiss 721 Condensed" panose="02000506040000020004" pitchFamily="2" charset="0"/>
            </a:endParaRPr>
          </a:p>
        </p:txBody>
      </p:sp>
    </p:spTree>
    <p:extLst>
      <p:ext uri="{BB962C8B-B14F-4D97-AF65-F5344CB8AC3E}">
        <p14:creationId xmlns:p14="http://schemas.microsoft.com/office/powerpoint/2010/main" val="24981752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148281"/>
            <a:ext cx="6359611" cy="923330"/>
          </a:xfrm>
          <a:prstGeom prst="rect">
            <a:avLst/>
          </a:prstGeom>
          <a:solidFill>
            <a:schemeClr val="tx1">
              <a:alpha val="67000"/>
            </a:schemeClr>
          </a:solidFill>
        </p:spPr>
        <p:txBody>
          <a:bodyPr wrap="square" rtlCol="0">
            <a:spAutoFit/>
          </a:bodyPr>
          <a:lstStyle/>
          <a:p>
            <a:r>
              <a:rPr lang="en-US" sz="5400" b="1" dirty="0" smtClean="0">
                <a:solidFill>
                  <a:srgbClr val="FFFF00"/>
                </a:solidFill>
                <a:latin typeface="Swiss 721 Condensed" panose="02000506040000020004" pitchFamily="2" charset="0"/>
              </a:rPr>
              <a:t>Deuteronomy 6:14</a:t>
            </a:r>
            <a:endParaRPr lang="en-US" sz="5400" b="1" dirty="0">
              <a:solidFill>
                <a:srgbClr val="FFFF00"/>
              </a:solidFill>
              <a:latin typeface="Swiss 721 Condensed" panose="02000506040000020004" pitchFamily="2" charset="0"/>
            </a:endParaRPr>
          </a:p>
        </p:txBody>
      </p:sp>
      <p:sp>
        <p:nvSpPr>
          <p:cNvPr id="3" name="TextBox 2"/>
          <p:cNvSpPr txBox="1"/>
          <p:nvPr/>
        </p:nvSpPr>
        <p:spPr>
          <a:xfrm>
            <a:off x="156519" y="1264509"/>
            <a:ext cx="8880389" cy="2400657"/>
          </a:xfrm>
          <a:prstGeom prst="rect">
            <a:avLst/>
          </a:prstGeom>
          <a:solidFill>
            <a:schemeClr val="tx1">
              <a:alpha val="67000"/>
            </a:schemeClr>
          </a:solidFill>
        </p:spPr>
        <p:txBody>
          <a:bodyPr wrap="square" rtlCol="0">
            <a:spAutoFit/>
          </a:bodyPr>
          <a:lstStyle/>
          <a:p>
            <a:r>
              <a:rPr lang="en-US" sz="5000" b="1" dirty="0" smtClean="0">
                <a:solidFill>
                  <a:schemeClr val="bg1"/>
                </a:solidFill>
                <a:latin typeface="Swiss 721 Condensed" panose="02000506040000020004" pitchFamily="2" charset="0"/>
              </a:rPr>
              <a:t>You shall not go after other gods, the gods of the peoples who are all around you</a:t>
            </a:r>
            <a:endParaRPr lang="en-US" sz="5000" b="1" dirty="0">
              <a:solidFill>
                <a:schemeClr val="bg1"/>
              </a:solidFill>
              <a:latin typeface="Swiss 721 Condensed" panose="02000506040000020004" pitchFamily="2" charset="0"/>
            </a:endParaRPr>
          </a:p>
        </p:txBody>
      </p:sp>
    </p:spTree>
    <p:extLst>
      <p:ext uri="{BB962C8B-B14F-4D97-AF65-F5344CB8AC3E}">
        <p14:creationId xmlns:p14="http://schemas.microsoft.com/office/powerpoint/2010/main" val="13958876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3" name="TextBox 2"/>
          <p:cNvSpPr txBox="1"/>
          <p:nvPr/>
        </p:nvSpPr>
        <p:spPr>
          <a:xfrm>
            <a:off x="1013255" y="794952"/>
            <a:ext cx="7117492" cy="5170646"/>
          </a:xfrm>
          <a:prstGeom prst="rect">
            <a:avLst/>
          </a:prstGeom>
          <a:solidFill>
            <a:schemeClr val="tx1">
              <a:alpha val="67000"/>
            </a:schemeClr>
          </a:solidFill>
        </p:spPr>
        <p:txBody>
          <a:bodyPr wrap="square" rtlCol="0">
            <a:spAutoFit/>
          </a:bodyPr>
          <a:lstStyle/>
          <a:p>
            <a:pPr algn="ctr"/>
            <a:endParaRPr lang="en-US" sz="6600" b="1" dirty="0" smtClean="0">
              <a:solidFill>
                <a:schemeClr val="bg1"/>
              </a:solidFill>
              <a:latin typeface="Swiss 721 Condensed" panose="02000506040000020004" pitchFamily="2" charset="0"/>
            </a:endParaRPr>
          </a:p>
          <a:p>
            <a:pPr algn="ctr"/>
            <a:r>
              <a:rPr lang="en-US" sz="6600" b="1" dirty="0" smtClean="0">
                <a:solidFill>
                  <a:schemeClr val="bg1"/>
                </a:solidFill>
                <a:latin typeface="Swiss 721 Condensed" panose="02000506040000020004" pitchFamily="2" charset="0"/>
              </a:rPr>
              <a:t>The road of not </a:t>
            </a:r>
          </a:p>
          <a:p>
            <a:pPr algn="ctr"/>
            <a:r>
              <a:rPr lang="en-US" sz="6600" b="1" dirty="0" smtClean="0">
                <a:solidFill>
                  <a:schemeClr val="bg1"/>
                </a:solidFill>
                <a:latin typeface="Swiss 721 Condensed" panose="02000506040000020004" pitchFamily="2" charset="0"/>
              </a:rPr>
              <a:t>making God</a:t>
            </a:r>
          </a:p>
          <a:p>
            <a:pPr algn="ctr"/>
            <a:r>
              <a:rPr lang="en-US" sz="6600" b="1" u="sng" dirty="0" smtClean="0">
                <a:solidFill>
                  <a:srgbClr val="FFFF00"/>
                </a:solidFill>
                <a:latin typeface="Swiss 721 Condensed" panose="02000506040000020004" pitchFamily="2" charset="0"/>
              </a:rPr>
              <a:t>FRIENDSHIP</a:t>
            </a:r>
            <a:r>
              <a:rPr lang="en-US" sz="6600" b="1" dirty="0" smtClean="0">
                <a:solidFill>
                  <a:schemeClr val="bg1"/>
                </a:solidFill>
                <a:latin typeface="Swiss 721 Condensed" panose="02000506040000020004" pitchFamily="2" charset="0"/>
              </a:rPr>
              <a:t>.</a:t>
            </a:r>
          </a:p>
          <a:p>
            <a:pPr algn="ctr"/>
            <a:endParaRPr lang="en-US" sz="6600" b="1" dirty="0">
              <a:solidFill>
                <a:schemeClr val="bg1"/>
              </a:solidFill>
              <a:latin typeface="Swiss 721 Condensed" panose="02000506040000020004" pitchFamily="2" charset="0"/>
            </a:endParaRPr>
          </a:p>
        </p:txBody>
      </p:sp>
    </p:spTree>
    <p:extLst>
      <p:ext uri="{BB962C8B-B14F-4D97-AF65-F5344CB8AC3E}">
        <p14:creationId xmlns:p14="http://schemas.microsoft.com/office/powerpoint/2010/main" val="22771099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3" name="TextBox 2"/>
          <p:cNvSpPr txBox="1"/>
          <p:nvPr/>
        </p:nvSpPr>
        <p:spPr>
          <a:xfrm>
            <a:off x="980304" y="1832920"/>
            <a:ext cx="7117492" cy="3139321"/>
          </a:xfrm>
          <a:prstGeom prst="rect">
            <a:avLst/>
          </a:prstGeom>
          <a:solidFill>
            <a:schemeClr val="tx1">
              <a:alpha val="67000"/>
            </a:schemeClr>
          </a:solidFill>
        </p:spPr>
        <p:txBody>
          <a:bodyPr wrap="square" rtlCol="0">
            <a:spAutoFit/>
          </a:bodyPr>
          <a:lstStyle/>
          <a:p>
            <a:pPr algn="ctr"/>
            <a:endParaRPr lang="en-US" sz="6600" b="1" dirty="0" smtClean="0">
              <a:solidFill>
                <a:schemeClr val="bg1"/>
              </a:solidFill>
              <a:latin typeface="Swiss 721 Condensed" panose="02000506040000020004" pitchFamily="2" charset="0"/>
            </a:endParaRPr>
          </a:p>
          <a:p>
            <a:pPr algn="ctr"/>
            <a:r>
              <a:rPr lang="en-US" sz="6600" b="1" dirty="0" smtClean="0">
                <a:solidFill>
                  <a:schemeClr val="bg1"/>
                </a:solidFill>
                <a:latin typeface="Swiss 721 Condensed" panose="02000506040000020004" pitchFamily="2" charset="0"/>
              </a:rPr>
              <a:t>The road of </a:t>
            </a:r>
            <a:r>
              <a:rPr lang="en-US" sz="6600" b="1" u="sng" dirty="0" smtClean="0">
                <a:solidFill>
                  <a:srgbClr val="FFFF00"/>
                </a:solidFill>
                <a:latin typeface="Swiss 721 Condensed" panose="02000506040000020004" pitchFamily="2" charset="0"/>
              </a:rPr>
              <a:t>GIVING</a:t>
            </a:r>
            <a:r>
              <a:rPr lang="en-US" sz="6600" b="1" dirty="0" smtClean="0">
                <a:solidFill>
                  <a:schemeClr val="bg1"/>
                </a:solidFill>
                <a:latin typeface="Swiss 721 Condensed" panose="02000506040000020004" pitchFamily="2" charset="0"/>
              </a:rPr>
              <a:t>.</a:t>
            </a:r>
          </a:p>
          <a:p>
            <a:pPr algn="ctr"/>
            <a:endParaRPr lang="en-US" sz="6600" b="1" dirty="0">
              <a:solidFill>
                <a:schemeClr val="bg1"/>
              </a:solidFill>
              <a:latin typeface="Swiss 721 Condensed" panose="02000506040000020004" pitchFamily="2" charset="0"/>
            </a:endParaRPr>
          </a:p>
        </p:txBody>
      </p:sp>
    </p:spTree>
    <p:extLst>
      <p:ext uri="{BB962C8B-B14F-4D97-AF65-F5344CB8AC3E}">
        <p14:creationId xmlns:p14="http://schemas.microsoft.com/office/powerpoint/2010/main" val="16279283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3" name="TextBox 2"/>
          <p:cNvSpPr txBox="1"/>
          <p:nvPr/>
        </p:nvSpPr>
        <p:spPr>
          <a:xfrm>
            <a:off x="922639" y="1470455"/>
            <a:ext cx="7117492" cy="4154984"/>
          </a:xfrm>
          <a:prstGeom prst="rect">
            <a:avLst/>
          </a:prstGeom>
          <a:solidFill>
            <a:schemeClr val="tx1">
              <a:alpha val="67000"/>
            </a:schemeClr>
          </a:solidFill>
        </p:spPr>
        <p:txBody>
          <a:bodyPr wrap="square" rtlCol="0">
            <a:spAutoFit/>
          </a:bodyPr>
          <a:lstStyle/>
          <a:p>
            <a:pPr algn="ctr"/>
            <a:endParaRPr lang="en-US" sz="6600" b="1" dirty="0" smtClean="0">
              <a:solidFill>
                <a:schemeClr val="bg1"/>
              </a:solidFill>
              <a:latin typeface="Swiss 721 Condensed" panose="02000506040000020004" pitchFamily="2" charset="0"/>
            </a:endParaRPr>
          </a:p>
          <a:p>
            <a:pPr algn="ctr"/>
            <a:r>
              <a:rPr lang="en-US" sz="6600" b="1" dirty="0" smtClean="0">
                <a:solidFill>
                  <a:schemeClr val="bg1"/>
                </a:solidFill>
                <a:latin typeface="Swiss 721 Condensed" panose="02000506040000020004" pitchFamily="2" charset="0"/>
              </a:rPr>
              <a:t>The road of </a:t>
            </a:r>
          </a:p>
          <a:p>
            <a:pPr algn="ctr"/>
            <a:r>
              <a:rPr lang="en-US" sz="6600" b="1" u="sng" dirty="0" smtClean="0">
                <a:solidFill>
                  <a:srgbClr val="FFFF00"/>
                </a:solidFill>
                <a:latin typeface="Swiss 721 Condensed" panose="02000506040000020004" pitchFamily="2" charset="0"/>
              </a:rPr>
              <a:t>BITTERNESS</a:t>
            </a:r>
            <a:r>
              <a:rPr lang="en-US" sz="6600" b="1" dirty="0" smtClean="0">
                <a:solidFill>
                  <a:schemeClr val="bg1"/>
                </a:solidFill>
                <a:latin typeface="Swiss 721 Condensed" panose="02000506040000020004" pitchFamily="2" charset="0"/>
              </a:rPr>
              <a:t>.</a:t>
            </a:r>
          </a:p>
          <a:p>
            <a:pPr algn="ctr"/>
            <a:endParaRPr lang="en-US" sz="6600" b="1" dirty="0">
              <a:solidFill>
                <a:schemeClr val="bg1"/>
              </a:solidFill>
              <a:latin typeface="Swiss 721 Condensed" panose="02000506040000020004" pitchFamily="2" charset="0"/>
            </a:endParaRPr>
          </a:p>
        </p:txBody>
      </p:sp>
    </p:spTree>
    <p:extLst>
      <p:ext uri="{BB962C8B-B14F-4D97-AF65-F5344CB8AC3E}">
        <p14:creationId xmlns:p14="http://schemas.microsoft.com/office/powerpoint/2010/main" val="18964400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3" name="TextBox 2"/>
          <p:cNvSpPr txBox="1"/>
          <p:nvPr/>
        </p:nvSpPr>
        <p:spPr>
          <a:xfrm>
            <a:off x="980303" y="1355125"/>
            <a:ext cx="7117492" cy="4154984"/>
          </a:xfrm>
          <a:prstGeom prst="rect">
            <a:avLst/>
          </a:prstGeom>
          <a:solidFill>
            <a:schemeClr val="tx1">
              <a:alpha val="67000"/>
            </a:schemeClr>
          </a:solidFill>
        </p:spPr>
        <p:txBody>
          <a:bodyPr wrap="square" rtlCol="0">
            <a:spAutoFit/>
          </a:bodyPr>
          <a:lstStyle/>
          <a:p>
            <a:pPr algn="ctr"/>
            <a:endParaRPr lang="en-US" sz="6600" b="1" dirty="0" smtClean="0">
              <a:solidFill>
                <a:schemeClr val="bg1"/>
              </a:solidFill>
              <a:latin typeface="Swiss 721 Condensed" panose="02000506040000020004" pitchFamily="2" charset="0"/>
            </a:endParaRPr>
          </a:p>
          <a:p>
            <a:pPr algn="ctr"/>
            <a:r>
              <a:rPr lang="en-US" sz="6600" b="1" dirty="0" smtClean="0">
                <a:solidFill>
                  <a:schemeClr val="bg1"/>
                </a:solidFill>
                <a:latin typeface="Swiss 721 Condensed" panose="02000506040000020004" pitchFamily="2" charset="0"/>
              </a:rPr>
              <a:t>The road of </a:t>
            </a:r>
          </a:p>
          <a:p>
            <a:pPr algn="ctr"/>
            <a:r>
              <a:rPr lang="en-US" sz="6600" b="1" u="sng" dirty="0" smtClean="0">
                <a:solidFill>
                  <a:srgbClr val="FFFF00"/>
                </a:solidFill>
                <a:latin typeface="Swiss 721 Condensed" panose="02000506040000020004" pitchFamily="2" charset="0"/>
              </a:rPr>
              <a:t>FEAR</a:t>
            </a:r>
            <a:r>
              <a:rPr lang="en-US" sz="6600" b="1" dirty="0" smtClean="0">
                <a:solidFill>
                  <a:schemeClr val="bg1"/>
                </a:solidFill>
                <a:latin typeface="Swiss 721 Condensed" panose="02000506040000020004" pitchFamily="2" charset="0"/>
              </a:rPr>
              <a:t>.</a:t>
            </a:r>
          </a:p>
          <a:p>
            <a:pPr algn="ctr"/>
            <a:endParaRPr lang="en-US" sz="6600" b="1" dirty="0">
              <a:solidFill>
                <a:schemeClr val="bg1"/>
              </a:solidFill>
              <a:latin typeface="Swiss 721 Condensed" panose="02000506040000020004" pitchFamily="2" charset="0"/>
            </a:endParaRPr>
          </a:p>
        </p:txBody>
      </p:sp>
    </p:spTree>
    <p:extLst>
      <p:ext uri="{BB962C8B-B14F-4D97-AF65-F5344CB8AC3E}">
        <p14:creationId xmlns:p14="http://schemas.microsoft.com/office/powerpoint/2010/main" val="17367431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3" name="TextBox 2"/>
          <p:cNvSpPr txBox="1"/>
          <p:nvPr/>
        </p:nvSpPr>
        <p:spPr>
          <a:xfrm>
            <a:off x="980303" y="1355125"/>
            <a:ext cx="7117492" cy="4154984"/>
          </a:xfrm>
          <a:prstGeom prst="rect">
            <a:avLst/>
          </a:prstGeom>
          <a:solidFill>
            <a:schemeClr val="tx1">
              <a:alpha val="67000"/>
            </a:schemeClr>
          </a:solidFill>
        </p:spPr>
        <p:txBody>
          <a:bodyPr wrap="square" rtlCol="0">
            <a:spAutoFit/>
          </a:bodyPr>
          <a:lstStyle/>
          <a:p>
            <a:pPr algn="ctr"/>
            <a:endParaRPr lang="en-US" sz="6600" b="1" dirty="0" smtClean="0">
              <a:solidFill>
                <a:schemeClr val="bg1"/>
              </a:solidFill>
              <a:latin typeface="Swiss 721 Condensed" panose="02000506040000020004" pitchFamily="2" charset="0"/>
            </a:endParaRPr>
          </a:p>
          <a:p>
            <a:pPr algn="ctr"/>
            <a:r>
              <a:rPr lang="en-US" sz="6600" b="1" dirty="0" smtClean="0">
                <a:solidFill>
                  <a:schemeClr val="bg1"/>
                </a:solidFill>
                <a:latin typeface="Swiss 721 Condensed" panose="02000506040000020004" pitchFamily="2" charset="0"/>
              </a:rPr>
              <a:t>The road of </a:t>
            </a:r>
          </a:p>
          <a:p>
            <a:pPr algn="ctr"/>
            <a:r>
              <a:rPr lang="en-US" sz="6600" b="1" u="sng" dirty="0" smtClean="0">
                <a:solidFill>
                  <a:srgbClr val="FFFF00"/>
                </a:solidFill>
                <a:latin typeface="Swiss 721 Condensed" panose="02000506040000020004" pitchFamily="2" charset="0"/>
              </a:rPr>
              <a:t>INAPPROPRIATE</a:t>
            </a:r>
            <a:r>
              <a:rPr lang="en-US" sz="6600" b="1" dirty="0" smtClean="0">
                <a:solidFill>
                  <a:schemeClr val="bg1"/>
                </a:solidFill>
                <a:latin typeface="Swiss 721 Condensed" panose="02000506040000020004" pitchFamily="2" charset="0"/>
              </a:rPr>
              <a:t>.</a:t>
            </a:r>
          </a:p>
          <a:p>
            <a:pPr algn="ctr"/>
            <a:endParaRPr lang="en-US" sz="6600" b="1" dirty="0">
              <a:solidFill>
                <a:schemeClr val="bg1"/>
              </a:solidFill>
              <a:latin typeface="Swiss 721 Condensed" panose="02000506040000020004" pitchFamily="2" charset="0"/>
            </a:endParaRPr>
          </a:p>
        </p:txBody>
      </p:sp>
    </p:spTree>
    <p:extLst>
      <p:ext uri="{BB962C8B-B14F-4D97-AF65-F5344CB8AC3E}">
        <p14:creationId xmlns:p14="http://schemas.microsoft.com/office/powerpoint/2010/main" val="7773470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1718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148281"/>
            <a:ext cx="6359611" cy="923330"/>
          </a:xfrm>
          <a:prstGeom prst="rect">
            <a:avLst/>
          </a:prstGeom>
          <a:solidFill>
            <a:schemeClr val="tx1">
              <a:alpha val="67000"/>
            </a:schemeClr>
          </a:solidFill>
        </p:spPr>
        <p:txBody>
          <a:bodyPr wrap="square" rtlCol="0">
            <a:spAutoFit/>
          </a:bodyPr>
          <a:lstStyle/>
          <a:p>
            <a:r>
              <a:rPr lang="en-US" sz="5400" b="1" dirty="0" smtClean="0">
                <a:solidFill>
                  <a:srgbClr val="FFFF00"/>
                </a:solidFill>
                <a:latin typeface="Swiss 721 Condensed" panose="02000506040000020004" pitchFamily="2" charset="0"/>
              </a:rPr>
              <a:t>Deuteronomy 6:1</a:t>
            </a:r>
            <a:endParaRPr lang="en-US" sz="5400" b="1" dirty="0">
              <a:solidFill>
                <a:srgbClr val="FFFF00"/>
              </a:solidFill>
              <a:latin typeface="Swiss 721 Condensed" panose="02000506040000020004" pitchFamily="2" charset="0"/>
            </a:endParaRPr>
          </a:p>
        </p:txBody>
      </p:sp>
      <p:sp>
        <p:nvSpPr>
          <p:cNvPr id="3" name="TextBox 2"/>
          <p:cNvSpPr txBox="1"/>
          <p:nvPr/>
        </p:nvSpPr>
        <p:spPr>
          <a:xfrm>
            <a:off x="156519" y="1264509"/>
            <a:ext cx="8880389" cy="5586145"/>
          </a:xfrm>
          <a:prstGeom prst="rect">
            <a:avLst/>
          </a:prstGeom>
          <a:solidFill>
            <a:schemeClr val="tx1">
              <a:alpha val="67000"/>
            </a:schemeClr>
          </a:solidFill>
        </p:spPr>
        <p:txBody>
          <a:bodyPr wrap="square" rtlCol="0">
            <a:spAutoFit/>
          </a:bodyPr>
          <a:lstStyle/>
          <a:p>
            <a:r>
              <a:rPr lang="en-US" sz="5000" b="1" dirty="0" smtClean="0">
                <a:solidFill>
                  <a:schemeClr val="bg1"/>
                </a:solidFill>
                <a:latin typeface="Swiss 721 Condensed" panose="02000506040000020004" pitchFamily="2" charset="0"/>
              </a:rPr>
              <a:t>“Now this is the commandment, and these are the statutes and judgments which the Lord your God has commanded to teach you, that you may observe them in the land which you are crossing over to possess, </a:t>
            </a:r>
            <a:endParaRPr lang="en-US" sz="5000" b="1" dirty="0">
              <a:solidFill>
                <a:schemeClr val="bg1"/>
              </a:solidFill>
              <a:latin typeface="Swiss 721 Condensed" panose="02000506040000020004" pitchFamily="2" charset="0"/>
            </a:endParaRPr>
          </a:p>
        </p:txBody>
      </p:sp>
    </p:spTree>
    <p:extLst>
      <p:ext uri="{BB962C8B-B14F-4D97-AF65-F5344CB8AC3E}">
        <p14:creationId xmlns:p14="http://schemas.microsoft.com/office/powerpoint/2010/main" val="15785429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148281"/>
            <a:ext cx="6359611" cy="923330"/>
          </a:xfrm>
          <a:prstGeom prst="rect">
            <a:avLst/>
          </a:prstGeom>
          <a:solidFill>
            <a:schemeClr val="tx1">
              <a:alpha val="67000"/>
            </a:schemeClr>
          </a:solidFill>
        </p:spPr>
        <p:txBody>
          <a:bodyPr wrap="square" rtlCol="0">
            <a:spAutoFit/>
          </a:bodyPr>
          <a:lstStyle/>
          <a:p>
            <a:r>
              <a:rPr lang="en-US" sz="5400" b="1" dirty="0" smtClean="0">
                <a:solidFill>
                  <a:srgbClr val="FFFF00"/>
                </a:solidFill>
                <a:latin typeface="Swiss 721 Condensed" panose="02000506040000020004" pitchFamily="2" charset="0"/>
              </a:rPr>
              <a:t>Deuteronomy 6:2</a:t>
            </a:r>
            <a:endParaRPr lang="en-US" sz="5400" b="1" dirty="0">
              <a:solidFill>
                <a:srgbClr val="FFFF00"/>
              </a:solidFill>
              <a:latin typeface="Swiss 721 Condensed" panose="02000506040000020004" pitchFamily="2" charset="0"/>
            </a:endParaRPr>
          </a:p>
        </p:txBody>
      </p:sp>
      <p:sp>
        <p:nvSpPr>
          <p:cNvPr id="3" name="TextBox 2"/>
          <p:cNvSpPr txBox="1"/>
          <p:nvPr/>
        </p:nvSpPr>
        <p:spPr>
          <a:xfrm>
            <a:off x="156519" y="1264509"/>
            <a:ext cx="8880389" cy="5586145"/>
          </a:xfrm>
          <a:prstGeom prst="rect">
            <a:avLst/>
          </a:prstGeom>
          <a:solidFill>
            <a:schemeClr val="tx1">
              <a:alpha val="67000"/>
            </a:schemeClr>
          </a:solidFill>
        </p:spPr>
        <p:txBody>
          <a:bodyPr wrap="square" rtlCol="0">
            <a:spAutoFit/>
          </a:bodyPr>
          <a:lstStyle/>
          <a:p>
            <a:r>
              <a:rPr lang="en-US" sz="5000" b="1" dirty="0" smtClean="0">
                <a:solidFill>
                  <a:schemeClr val="bg1"/>
                </a:solidFill>
                <a:latin typeface="Swiss 721 Condensed" panose="02000506040000020004" pitchFamily="2" charset="0"/>
              </a:rPr>
              <a:t>that you may fear the Lord your God, to keep all His statutes and His commandments which I command you, you and your son and your grandson, all the days of your life, and that your days may be prolonged. </a:t>
            </a:r>
            <a:endParaRPr lang="en-US" sz="5000" b="1" dirty="0">
              <a:solidFill>
                <a:schemeClr val="bg1"/>
              </a:solidFill>
              <a:latin typeface="Swiss 721 Condensed" panose="02000506040000020004" pitchFamily="2" charset="0"/>
            </a:endParaRPr>
          </a:p>
        </p:txBody>
      </p:sp>
    </p:spTree>
    <p:extLst>
      <p:ext uri="{BB962C8B-B14F-4D97-AF65-F5344CB8AC3E}">
        <p14:creationId xmlns:p14="http://schemas.microsoft.com/office/powerpoint/2010/main" val="27932664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148281"/>
            <a:ext cx="6359611" cy="923330"/>
          </a:xfrm>
          <a:prstGeom prst="rect">
            <a:avLst/>
          </a:prstGeom>
          <a:solidFill>
            <a:schemeClr val="tx1">
              <a:alpha val="67000"/>
            </a:schemeClr>
          </a:solidFill>
        </p:spPr>
        <p:txBody>
          <a:bodyPr wrap="square" rtlCol="0">
            <a:spAutoFit/>
          </a:bodyPr>
          <a:lstStyle/>
          <a:p>
            <a:r>
              <a:rPr lang="en-US" sz="5400" b="1" dirty="0" smtClean="0">
                <a:solidFill>
                  <a:srgbClr val="FFFF00"/>
                </a:solidFill>
                <a:latin typeface="Swiss 721 Condensed" panose="02000506040000020004" pitchFamily="2" charset="0"/>
              </a:rPr>
              <a:t>Deuteronomy 6:3</a:t>
            </a:r>
            <a:endParaRPr lang="en-US" sz="5400" b="1" dirty="0">
              <a:solidFill>
                <a:srgbClr val="FFFF00"/>
              </a:solidFill>
              <a:latin typeface="Swiss 721 Condensed" panose="02000506040000020004" pitchFamily="2" charset="0"/>
            </a:endParaRPr>
          </a:p>
        </p:txBody>
      </p:sp>
      <p:sp>
        <p:nvSpPr>
          <p:cNvPr id="3" name="TextBox 2"/>
          <p:cNvSpPr txBox="1"/>
          <p:nvPr/>
        </p:nvSpPr>
        <p:spPr>
          <a:xfrm>
            <a:off x="156519" y="1264509"/>
            <a:ext cx="8880389" cy="4708981"/>
          </a:xfrm>
          <a:prstGeom prst="rect">
            <a:avLst/>
          </a:prstGeom>
          <a:solidFill>
            <a:schemeClr val="tx1">
              <a:alpha val="67000"/>
            </a:schemeClr>
          </a:solidFill>
        </p:spPr>
        <p:txBody>
          <a:bodyPr wrap="square" rtlCol="0">
            <a:spAutoFit/>
          </a:bodyPr>
          <a:lstStyle/>
          <a:p>
            <a:r>
              <a:rPr lang="en-US" sz="5000" b="1" dirty="0" smtClean="0">
                <a:solidFill>
                  <a:schemeClr val="bg1"/>
                </a:solidFill>
                <a:latin typeface="Swiss 721 Condensed" panose="02000506040000020004" pitchFamily="2" charset="0"/>
              </a:rPr>
              <a:t>Therefore hear, O Israel, and be careful to observe it, that it may be well with you, and that you may multiply greatly as the Lord God of your fathers has promised you—‘a land flowing with milk and honey.’ </a:t>
            </a:r>
            <a:endParaRPr lang="en-US" sz="5000" b="1" dirty="0">
              <a:solidFill>
                <a:schemeClr val="bg1"/>
              </a:solidFill>
              <a:latin typeface="Swiss 721 Condensed" panose="02000506040000020004" pitchFamily="2" charset="0"/>
            </a:endParaRPr>
          </a:p>
        </p:txBody>
      </p:sp>
    </p:spTree>
    <p:extLst>
      <p:ext uri="{BB962C8B-B14F-4D97-AF65-F5344CB8AC3E}">
        <p14:creationId xmlns:p14="http://schemas.microsoft.com/office/powerpoint/2010/main" val="22764414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148281"/>
            <a:ext cx="6359611" cy="923330"/>
          </a:xfrm>
          <a:prstGeom prst="rect">
            <a:avLst/>
          </a:prstGeom>
          <a:solidFill>
            <a:schemeClr val="tx1">
              <a:alpha val="67000"/>
            </a:schemeClr>
          </a:solidFill>
        </p:spPr>
        <p:txBody>
          <a:bodyPr wrap="square" rtlCol="0">
            <a:spAutoFit/>
          </a:bodyPr>
          <a:lstStyle/>
          <a:p>
            <a:r>
              <a:rPr lang="en-US" sz="5400" b="1" dirty="0" smtClean="0">
                <a:solidFill>
                  <a:srgbClr val="FFFF00"/>
                </a:solidFill>
                <a:latin typeface="Swiss 721 Condensed" panose="02000506040000020004" pitchFamily="2" charset="0"/>
              </a:rPr>
              <a:t>Deuteronomy 6:4</a:t>
            </a:r>
            <a:endParaRPr lang="en-US" sz="5400" b="1" dirty="0">
              <a:solidFill>
                <a:srgbClr val="FFFF00"/>
              </a:solidFill>
              <a:latin typeface="Swiss 721 Condensed" panose="02000506040000020004" pitchFamily="2" charset="0"/>
            </a:endParaRPr>
          </a:p>
        </p:txBody>
      </p:sp>
      <p:sp>
        <p:nvSpPr>
          <p:cNvPr id="3" name="TextBox 2"/>
          <p:cNvSpPr txBox="1"/>
          <p:nvPr/>
        </p:nvSpPr>
        <p:spPr>
          <a:xfrm>
            <a:off x="156519" y="1264509"/>
            <a:ext cx="8880389" cy="1631216"/>
          </a:xfrm>
          <a:prstGeom prst="rect">
            <a:avLst/>
          </a:prstGeom>
          <a:solidFill>
            <a:schemeClr val="tx1">
              <a:alpha val="67000"/>
            </a:schemeClr>
          </a:solidFill>
        </p:spPr>
        <p:txBody>
          <a:bodyPr wrap="square" rtlCol="0">
            <a:spAutoFit/>
          </a:bodyPr>
          <a:lstStyle/>
          <a:p>
            <a:r>
              <a:rPr lang="en-US" sz="5000" b="1" dirty="0" smtClean="0">
                <a:solidFill>
                  <a:schemeClr val="bg1"/>
                </a:solidFill>
                <a:latin typeface="Swiss 721 Condensed" panose="02000506040000020004" pitchFamily="2" charset="0"/>
              </a:rPr>
              <a:t>“Hear, O Israel: The Lord our God, the Lord is one! </a:t>
            </a:r>
            <a:endParaRPr lang="en-US" sz="5000" b="1" dirty="0">
              <a:solidFill>
                <a:schemeClr val="bg1"/>
              </a:solidFill>
              <a:latin typeface="Swiss 721 Condensed" panose="02000506040000020004" pitchFamily="2" charset="0"/>
            </a:endParaRPr>
          </a:p>
        </p:txBody>
      </p:sp>
    </p:spTree>
    <p:extLst>
      <p:ext uri="{BB962C8B-B14F-4D97-AF65-F5344CB8AC3E}">
        <p14:creationId xmlns:p14="http://schemas.microsoft.com/office/powerpoint/2010/main" val="10824073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148281"/>
            <a:ext cx="6359611" cy="923330"/>
          </a:xfrm>
          <a:prstGeom prst="rect">
            <a:avLst/>
          </a:prstGeom>
          <a:solidFill>
            <a:schemeClr val="tx1">
              <a:alpha val="67000"/>
            </a:schemeClr>
          </a:solidFill>
        </p:spPr>
        <p:txBody>
          <a:bodyPr wrap="square" rtlCol="0">
            <a:spAutoFit/>
          </a:bodyPr>
          <a:lstStyle/>
          <a:p>
            <a:r>
              <a:rPr lang="en-US" sz="5400" b="1" dirty="0" smtClean="0">
                <a:solidFill>
                  <a:srgbClr val="FFFF00"/>
                </a:solidFill>
                <a:latin typeface="Swiss 721 Condensed" panose="02000506040000020004" pitchFamily="2" charset="0"/>
              </a:rPr>
              <a:t>Deuteronomy 6:5</a:t>
            </a:r>
            <a:endParaRPr lang="en-US" sz="5400" b="1" dirty="0">
              <a:solidFill>
                <a:srgbClr val="FFFF00"/>
              </a:solidFill>
              <a:latin typeface="Swiss 721 Condensed" panose="02000506040000020004" pitchFamily="2" charset="0"/>
            </a:endParaRPr>
          </a:p>
        </p:txBody>
      </p:sp>
      <p:sp>
        <p:nvSpPr>
          <p:cNvPr id="3" name="TextBox 2"/>
          <p:cNvSpPr txBox="1"/>
          <p:nvPr/>
        </p:nvSpPr>
        <p:spPr>
          <a:xfrm>
            <a:off x="156519" y="1264509"/>
            <a:ext cx="8880389" cy="2400657"/>
          </a:xfrm>
          <a:prstGeom prst="rect">
            <a:avLst/>
          </a:prstGeom>
          <a:solidFill>
            <a:schemeClr val="tx1">
              <a:alpha val="67000"/>
            </a:schemeClr>
          </a:solidFill>
        </p:spPr>
        <p:txBody>
          <a:bodyPr wrap="square" rtlCol="0">
            <a:spAutoFit/>
          </a:bodyPr>
          <a:lstStyle/>
          <a:p>
            <a:r>
              <a:rPr lang="en-US" sz="5000" b="1" dirty="0" smtClean="0">
                <a:solidFill>
                  <a:schemeClr val="bg1"/>
                </a:solidFill>
                <a:latin typeface="Swiss 721 Condensed" panose="02000506040000020004" pitchFamily="2" charset="0"/>
              </a:rPr>
              <a:t>You shall love the Lord your God with all your heart, with all your soul, and with all your strength. </a:t>
            </a:r>
            <a:endParaRPr lang="en-US" sz="5000" b="1" dirty="0">
              <a:solidFill>
                <a:schemeClr val="bg1"/>
              </a:solidFill>
              <a:latin typeface="Swiss 721 Condensed" panose="02000506040000020004" pitchFamily="2" charset="0"/>
            </a:endParaRPr>
          </a:p>
        </p:txBody>
      </p:sp>
    </p:spTree>
    <p:extLst>
      <p:ext uri="{BB962C8B-B14F-4D97-AF65-F5344CB8AC3E}">
        <p14:creationId xmlns:p14="http://schemas.microsoft.com/office/powerpoint/2010/main" val="21078435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148281"/>
            <a:ext cx="6359611" cy="923330"/>
          </a:xfrm>
          <a:prstGeom prst="rect">
            <a:avLst/>
          </a:prstGeom>
          <a:solidFill>
            <a:schemeClr val="tx1">
              <a:alpha val="67000"/>
            </a:schemeClr>
          </a:solidFill>
        </p:spPr>
        <p:txBody>
          <a:bodyPr wrap="square" rtlCol="0">
            <a:spAutoFit/>
          </a:bodyPr>
          <a:lstStyle/>
          <a:p>
            <a:r>
              <a:rPr lang="en-US" sz="5400" b="1" dirty="0" smtClean="0">
                <a:solidFill>
                  <a:srgbClr val="FFFF00"/>
                </a:solidFill>
                <a:latin typeface="Swiss 721 Condensed" panose="02000506040000020004" pitchFamily="2" charset="0"/>
              </a:rPr>
              <a:t>Deuteronomy 6:6</a:t>
            </a:r>
            <a:endParaRPr lang="en-US" sz="5400" b="1" dirty="0">
              <a:solidFill>
                <a:srgbClr val="FFFF00"/>
              </a:solidFill>
              <a:latin typeface="Swiss 721 Condensed" panose="02000506040000020004" pitchFamily="2" charset="0"/>
            </a:endParaRPr>
          </a:p>
        </p:txBody>
      </p:sp>
      <p:sp>
        <p:nvSpPr>
          <p:cNvPr id="3" name="TextBox 2"/>
          <p:cNvSpPr txBox="1"/>
          <p:nvPr/>
        </p:nvSpPr>
        <p:spPr>
          <a:xfrm>
            <a:off x="156519" y="1264509"/>
            <a:ext cx="8880389" cy="2400657"/>
          </a:xfrm>
          <a:prstGeom prst="rect">
            <a:avLst/>
          </a:prstGeom>
          <a:solidFill>
            <a:schemeClr val="tx1">
              <a:alpha val="67000"/>
            </a:schemeClr>
          </a:solidFill>
        </p:spPr>
        <p:txBody>
          <a:bodyPr wrap="square" rtlCol="0">
            <a:spAutoFit/>
          </a:bodyPr>
          <a:lstStyle/>
          <a:p>
            <a:r>
              <a:rPr lang="en-US" sz="5000" b="1" dirty="0" smtClean="0">
                <a:solidFill>
                  <a:schemeClr val="bg1"/>
                </a:solidFill>
                <a:latin typeface="Swiss 721 Condensed" panose="02000506040000020004" pitchFamily="2" charset="0"/>
              </a:rPr>
              <a:t>“And these words which I command you today shall be in your heart. </a:t>
            </a:r>
            <a:endParaRPr lang="en-US" sz="5000" b="1" dirty="0">
              <a:solidFill>
                <a:schemeClr val="bg1"/>
              </a:solidFill>
              <a:latin typeface="Swiss 721 Condensed" panose="02000506040000020004" pitchFamily="2" charset="0"/>
            </a:endParaRPr>
          </a:p>
        </p:txBody>
      </p:sp>
    </p:spTree>
    <p:extLst>
      <p:ext uri="{BB962C8B-B14F-4D97-AF65-F5344CB8AC3E}">
        <p14:creationId xmlns:p14="http://schemas.microsoft.com/office/powerpoint/2010/main" val="5606642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148281"/>
            <a:ext cx="6359611" cy="923330"/>
          </a:xfrm>
          <a:prstGeom prst="rect">
            <a:avLst/>
          </a:prstGeom>
          <a:solidFill>
            <a:schemeClr val="tx1">
              <a:alpha val="67000"/>
            </a:schemeClr>
          </a:solidFill>
        </p:spPr>
        <p:txBody>
          <a:bodyPr wrap="square" rtlCol="0">
            <a:spAutoFit/>
          </a:bodyPr>
          <a:lstStyle/>
          <a:p>
            <a:r>
              <a:rPr lang="en-US" sz="5400" b="1" dirty="0" smtClean="0">
                <a:solidFill>
                  <a:srgbClr val="FFFF00"/>
                </a:solidFill>
                <a:latin typeface="Swiss 721 Condensed" panose="02000506040000020004" pitchFamily="2" charset="0"/>
              </a:rPr>
              <a:t>Deuteronomy 6:7</a:t>
            </a:r>
            <a:endParaRPr lang="en-US" sz="5400" b="1" dirty="0">
              <a:solidFill>
                <a:srgbClr val="FFFF00"/>
              </a:solidFill>
              <a:latin typeface="Swiss 721 Condensed" panose="02000506040000020004" pitchFamily="2" charset="0"/>
            </a:endParaRPr>
          </a:p>
        </p:txBody>
      </p:sp>
      <p:sp>
        <p:nvSpPr>
          <p:cNvPr id="3" name="TextBox 2"/>
          <p:cNvSpPr txBox="1"/>
          <p:nvPr/>
        </p:nvSpPr>
        <p:spPr>
          <a:xfrm>
            <a:off x="156519" y="1264509"/>
            <a:ext cx="8880389" cy="3939540"/>
          </a:xfrm>
          <a:prstGeom prst="rect">
            <a:avLst/>
          </a:prstGeom>
          <a:solidFill>
            <a:schemeClr val="tx1">
              <a:alpha val="67000"/>
            </a:schemeClr>
          </a:solidFill>
        </p:spPr>
        <p:txBody>
          <a:bodyPr wrap="square" rtlCol="0">
            <a:spAutoFit/>
          </a:bodyPr>
          <a:lstStyle/>
          <a:p>
            <a:r>
              <a:rPr lang="en-US" sz="5000" b="1" dirty="0" smtClean="0">
                <a:solidFill>
                  <a:schemeClr val="bg1"/>
                </a:solidFill>
                <a:latin typeface="Swiss 721 Condensed" panose="02000506040000020004" pitchFamily="2" charset="0"/>
              </a:rPr>
              <a:t>You shall teach them diligently to your children, and shall talk of them when you sit in your house, when you walk by the way, when you lie down, and when you rise up. </a:t>
            </a:r>
            <a:endParaRPr lang="en-US" sz="5000" b="1" dirty="0">
              <a:solidFill>
                <a:schemeClr val="bg1"/>
              </a:solidFill>
              <a:latin typeface="Swiss 721 Condensed" panose="02000506040000020004" pitchFamily="2" charset="0"/>
            </a:endParaRPr>
          </a:p>
        </p:txBody>
      </p:sp>
    </p:spTree>
    <p:extLst>
      <p:ext uri="{BB962C8B-B14F-4D97-AF65-F5344CB8AC3E}">
        <p14:creationId xmlns:p14="http://schemas.microsoft.com/office/powerpoint/2010/main" val="15580093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148281"/>
            <a:ext cx="6359611" cy="923330"/>
          </a:xfrm>
          <a:prstGeom prst="rect">
            <a:avLst/>
          </a:prstGeom>
          <a:solidFill>
            <a:schemeClr val="tx1">
              <a:alpha val="67000"/>
            </a:schemeClr>
          </a:solidFill>
        </p:spPr>
        <p:txBody>
          <a:bodyPr wrap="square" rtlCol="0">
            <a:spAutoFit/>
          </a:bodyPr>
          <a:lstStyle/>
          <a:p>
            <a:r>
              <a:rPr lang="en-US" sz="5400" b="1" dirty="0" smtClean="0">
                <a:solidFill>
                  <a:srgbClr val="FFFF00"/>
                </a:solidFill>
                <a:latin typeface="Swiss 721 Condensed" panose="02000506040000020004" pitchFamily="2" charset="0"/>
              </a:rPr>
              <a:t>Deuteronomy 6:8</a:t>
            </a:r>
            <a:endParaRPr lang="en-US" sz="5400" b="1" dirty="0">
              <a:solidFill>
                <a:srgbClr val="FFFF00"/>
              </a:solidFill>
              <a:latin typeface="Swiss 721 Condensed" panose="02000506040000020004" pitchFamily="2" charset="0"/>
            </a:endParaRPr>
          </a:p>
        </p:txBody>
      </p:sp>
      <p:sp>
        <p:nvSpPr>
          <p:cNvPr id="3" name="TextBox 2"/>
          <p:cNvSpPr txBox="1"/>
          <p:nvPr/>
        </p:nvSpPr>
        <p:spPr>
          <a:xfrm>
            <a:off x="156519" y="1264509"/>
            <a:ext cx="8880389" cy="2400657"/>
          </a:xfrm>
          <a:prstGeom prst="rect">
            <a:avLst/>
          </a:prstGeom>
          <a:solidFill>
            <a:schemeClr val="tx1">
              <a:alpha val="67000"/>
            </a:schemeClr>
          </a:solidFill>
        </p:spPr>
        <p:txBody>
          <a:bodyPr wrap="square" rtlCol="0">
            <a:spAutoFit/>
          </a:bodyPr>
          <a:lstStyle/>
          <a:p>
            <a:r>
              <a:rPr lang="en-US" sz="5000" b="1" dirty="0" smtClean="0">
                <a:solidFill>
                  <a:schemeClr val="bg1"/>
                </a:solidFill>
                <a:latin typeface="Swiss 721 Condensed" panose="02000506040000020004" pitchFamily="2" charset="0"/>
              </a:rPr>
              <a:t>You shall bind them as a sign on your hand, and they shall be as frontlets between your eyes. </a:t>
            </a:r>
            <a:endParaRPr lang="en-US" sz="5000" b="1" dirty="0">
              <a:solidFill>
                <a:schemeClr val="bg1"/>
              </a:solidFill>
              <a:latin typeface="Swiss 721 Condensed" panose="02000506040000020004" pitchFamily="2" charset="0"/>
            </a:endParaRPr>
          </a:p>
        </p:txBody>
      </p:sp>
    </p:spTree>
    <p:extLst>
      <p:ext uri="{BB962C8B-B14F-4D97-AF65-F5344CB8AC3E}">
        <p14:creationId xmlns:p14="http://schemas.microsoft.com/office/powerpoint/2010/main" val="30403077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68</TotalTime>
  <Words>351</Words>
  <Application>Microsoft Office PowerPoint</Application>
  <PresentationFormat>On-screen Show (4:3)</PresentationFormat>
  <Paragraphs>39</Paragraphs>
  <Slides>18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Gill Sans MT</vt:lpstr>
      <vt:lpstr>Swiss 721 Condensed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6</cp:revision>
  <dcterms:created xsi:type="dcterms:W3CDTF">2018-05-04T14:29:07Z</dcterms:created>
  <dcterms:modified xsi:type="dcterms:W3CDTF">2018-05-04T15:37:42Z</dcterms:modified>
</cp:coreProperties>
</file>