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142B8"/>
    <a:srgbClr val="E6E9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72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9204146-0A76-44AF-8F59-1D42462A0796}" type="datetimeFigureOut">
              <a:rPr lang="en-US" smtClean="0"/>
              <a:t>5/18/2018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287EF2-0377-447C-9D09-24BA6F83A381}" type="slidenum">
              <a:rPr lang="en-US" smtClean="0"/>
              <a:t>‹#›</a:t>
            </a:fld>
            <a:endParaRPr lang="en-US"/>
          </a:p>
        </p:txBody>
      </p:sp>
    </p:spTree>
    <p:extLst>
      <p:ext uri="{BB962C8B-B14F-4D97-AF65-F5344CB8AC3E}">
        <p14:creationId xmlns:p14="http://schemas.microsoft.com/office/powerpoint/2010/main" val="30155497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9204146-0A76-44AF-8F59-1D42462A0796}" type="datetimeFigureOut">
              <a:rPr lang="en-US" smtClean="0"/>
              <a:t>5/18/2018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287EF2-0377-447C-9D09-24BA6F83A381}" type="slidenum">
              <a:rPr lang="en-US" smtClean="0"/>
              <a:t>‹#›</a:t>
            </a:fld>
            <a:endParaRPr lang="en-US"/>
          </a:p>
        </p:txBody>
      </p:sp>
    </p:spTree>
    <p:extLst>
      <p:ext uri="{BB962C8B-B14F-4D97-AF65-F5344CB8AC3E}">
        <p14:creationId xmlns:p14="http://schemas.microsoft.com/office/powerpoint/2010/main" val="18553787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9204146-0A76-44AF-8F59-1D42462A0796}" type="datetimeFigureOut">
              <a:rPr lang="en-US" smtClean="0"/>
              <a:t>5/18/2018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287EF2-0377-447C-9D09-24BA6F83A381}" type="slidenum">
              <a:rPr lang="en-US" smtClean="0"/>
              <a:t>‹#›</a:t>
            </a:fld>
            <a:endParaRPr lang="en-US"/>
          </a:p>
        </p:txBody>
      </p:sp>
    </p:spTree>
    <p:extLst>
      <p:ext uri="{BB962C8B-B14F-4D97-AF65-F5344CB8AC3E}">
        <p14:creationId xmlns:p14="http://schemas.microsoft.com/office/powerpoint/2010/main" val="28718543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9204146-0A76-44AF-8F59-1D42462A0796}" type="datetimeFigureOut">
              <a:rPr lang="en-US" smtClean="0"/>
              <a:t>5/18/2018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287EF2-0377-447C-9D09-24BA6F83A381}" type="slidenum">
              <a:rPr lang="en-US" smtClean="0"/>
              <a:t>‹#›</a:t>
            </a:fld>
            <a:endParaRPr lang="en-US"/>
          </a:p>
        </p:txBody>
      </p:sp>
    </p:spTree>
    <p:extLst>
      <p:ext uri="{BB962C8B-B14F-4D97-AF65-F5344CB8AC3E}">
        <p14:creationId xmlns:p14="http://schemas.microsoft.com/office/powerpoint/2010/main" val="21852992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9204146-0A76-44AF-8F59-1D42462A0796}" type="datetimeFigureOut">
              <a:rPr lang="en-US" smtClean="0"/>
              <a:t>5/18/2018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287EF2-0377-447C-9D09-24BA6F83A381}" type="slidenum">
              <a:rPr lang="en-US" smtClean="0"/>
              <a:t>‹#›</a:t>
            </a:fld>
            <a:endParaRPr lang="en-US"/>
          </a:p>
        </p:txBody>
      </p:sp>
    </p:spTree>
    <p:extLst>
      <p:ext uri="{BB962C8B-B14F-4D97-AF65-F5344CB8AC3E}">
        <p14:creationId xmlns:p14="http://schemas.microsoft.com/office/powerpoint/2010/main" val="1196379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9204146-0A76-44AF-8F59-1D42462A0796}" type="datetimeFigureOut">
              <a:rPr lang="en-US" smtClean="0"/>
              <a:t>5/18/2018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287EF2-0377-447C-9D09-24BA6F83A381}" type="slidenum">
              <a:rPr lang="en-US" smtClean="0"/>
              <a:t>‹#›</a:t>
            </a:fld>
            <a:endParaRPr lang="en-US"/>
          </a:p>
        </p:txBody>
      </p:sp>
    </p:spTree>
    <p:extLst>
      <p:ext uri="{BB962C8B-B14F-4D97-AF65-F5344CB8AC3E}">
        <p14:creationId xmlns:p14="http://schemas.microsoft.com/office/powerpoint/2010/main" val="15186126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9204146-0A76-44AF-8F59-1D42462A0796}" type="datetimeFigureOut">
              <a:rPr lang="en-US" smtClean="0"/>
              <a:t>5/18/2018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0287EF2-0377-447C-9D09-24BA6F83A381}" type="slidenum">
              <a:rPr lang="en-US" smtClean="0"/>
              <a:t>‹#›</a:t>
            </a:fld>
            <a:endParaRPr lang="en-US"/>
          </a:p>
        </p:txBody>
      </p:sp>
    </p:spTree>
    <p:extLst>
      <p:ext uri="{BB962C8B-B14F-4D97-AF65-F5344CB8AC3E}">
        <p14:creationId xmlns:p14="http://schemas.microsoft.com/office/powerpoint/2010/main" val="15505680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9204146-0A76-44AF-8F59-1D42462A0796}" type="datetimeFigureOut">
              <a:rPr lang="en-US" smtClean="0"/>
              <a:t>5/18/2018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0287EF2-0377-447C-9D09-24BA6F83A381}" type="slidenum">
              <a:rPr lang="en-US" smtClean="0"/>
              <a:t>‹#›</a:t>
            </a:fld>
            <a:endParaRPr lang="en-US"/>
          </a:p>
        </p:txBody>
      </p:sp>
    </p:spTree>
    <p:extLst>
      <p:ext uri="{BB962C8B-B14F-4D97-AF65-F5344CB8AC3E}">
        <p14:creationId xmlns:p14="http://schemas.microsoft.com/office/powerpoint/2010/main" val="37926882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204146-0A76-44AF-8F59-1D42462A0796}" type="datetimeFigureOut">
              <a:rPr lang="en-US" smtClean="0"/>
              <a:t>5/18/2018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0287EF2-0377-447C-9D09-24BA6F83A381}" type="slidenum">
              <a:rPr lang="en-US" smtClean="0"/>
              <a:t>‹#›</a:t>
            </a:fld>
            <a:endParaRPr lang="en-US"/>
          </a:p>
        </p:txBody>
      </p:sp>
    </p:spTree>
    <p:extLst>
      <p:ext uri="{BB962C8B-B14F-4D97-AF65-F5344CB8AC3E}">
        <p14:creationId xmlns:p14="http://schemas.microsoft.com/office/powerpoint/2010/main" val="419414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9204146-0A76-44AF-8F59-1D42462A0796}" type="datetimeFigureOut">
              <a:rPr lang="en-US" smtClean="0"/>
              <a:t>5/18/2018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287EF2-0377-447C-9D09-24BA6F83A381}" type="slidenum">
              <a:rPr lang="en-US" smtClean="0"/>
              <a:t>‹#›</a:t>
            </a:fld>
            <a:endParaRPr lang="en-US"/>
          </a:p>
        </p:txBody>
      </p:sp>
    </p:spTree>
    <p:extLst>
      <p:ext uri="{BB962C8B-B14F-4D97-AF65-F5344CB8AC3E}">
        <p14:creationId xmlns:p14="http://schemas.microsoft.com/office/powerpoint/2010/main" val="9753074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9204146-0A76-44AF-8F59-1D42462A0796}" type="datetimeFigureOut">
              <a:rPr lang="en-US" smtClean="0"/>
              <a:t>5/18/2018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287EF2-0377-447C-9D09-24BA6F83A381}" type="slidenum">
              <a:rPr lang="en-US" smtClean="0"/>
              <a:t>‹#›</a:t>
            </a:fld>
            <a:endParaRPr lang="en-US"/>
          </a:p>
        </p:txBody>
      </p:sp>
    </p:spTree>
    <p:extLst>
      <p:ext uri="{BB962C8B-B14F-4D97-AF65-F5344CB8AC3E}">
        <p14:creationId xmlns:p14="http://schemas.microsoft.com/office/powerpoint/2010/main" val="29731063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204146-0A76-44AF-8F59-1D42462A0796}" type="datetimeFigureOut">
              <a:rPr lang="en-US" smtClean="0"/>
              <a:t>5/18/2018</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287EF2-0377-447C-9D09-24BA6F83A381}" type="slidenum">
              <a:rPr lang="en-US" smtClean="0"/>
              <a:t>‹#›</a:t>
            </a:fld>
            <a:endParaRPr lang="en-US"/>
          </a:p>
        </p:txBody>
      </p:sp>
    </p:spTree>
    <p:extLst>
      <p:ext uri="{BB962C8B-B14F-4D97-AF65-F5344CB8AC3E}">
        <p14:creationId xmlns:p14="http://schemas.microsoft.com/office/powerpoint/2010/main" val="273987573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4000" r="-14000"/>
          </a:stretch>
        </a:blipFill>
        <a:effectLst/>
      </p:bgPr>
    </p:bg>
    <p:spTree>
      <p:nvGrpSpPr>
        <p:cNvPr id="1" name=""/>
        <p:cNvGrpSpPr/>
        <p:nvPr/>
      </p:nvGrpSpPr>
      <p:grpSpPr>
        <a:xfrm>
          <a:off x="0" y="0"/>
          <a:ext cx="0" cy="0"/>
          <a:chOff x="0" y="0"/>
          <a:chExt cx="0" cy="0"/>
        </a:xfrm>
      </p:grpSpPr>
      <p:sp>
        <p:nvSpPr>
          <p:cNvPr id="2" name="TextBox 1"/>
          <p:cNvSpPr txBox="1"/>
          <p:nvPr/>
        </p:nvSpPr>
        <p:spPr>
          <a:xfrm>
            <a:off x="304800" y="428367"/>
            <a:ext cx="8657968" cy="923330"/>
          </a:xfrm>
          <a:prstGeom prst="rect">
            <a:avLst/>
          </a:prstGeom>
          <a:solidFill>
            <a:schemeClr val="bg1">
              <a:alpha val="87000"/>
            </a:schemeClr>
          </a:solidFill>
        </p:spPr>
        <p:txBody>
          <a:bodyPr wrap="square" rtlCol="0">
            <a:spAutoFit/>
          </a:bodyPr>
          <a:lstStyle/>
          <a:p>
            <a:pPr algn="ctr"/>
            <a:r>
              <a:rPr lang="en-US" sz="5400" dirty="0" smtClean="0">
                <a:solidFill>
                  <a:srgbClr val="0142B8"/>
                </a:solidFill>
                <a:latin typeface="Swiss 721 Extended" panose="02000505030000020004" pitchFamily="2" charset="0"/>
              </a:rPr>
              <a:t>In the </a:t>
            </a:r>
            <a:r>
              <a:rPr lang="en-US" sz="5400" dirty="0" err="1" smtClean="0">
                <a:solidFill>
                  <a:srgbClr val="0142B8"/>
                </a:solidFill>
                <a:latin typeface="Swiss 721 Extended" panose="02000505030000020004" pitchFamily="2" charset="0"/>
              </a:rPr>
              <a:t>Fulness</a:t>
            </a:r>
            <a:r>
              <a:rPr lang="en-US" sz="5400" dirty="0" smtClean="0">
                <a:solidFill>
                  <a:srgbClr val="0142B8"/>
                </a:solidFill>
                <a:latin typeface="Swiss 721 Extended" panose="02000505030000020004" pitchFamily="2" charset="0"/>
              </a:rPr>
              <a:t> of Time</a:t>
            </a:r>
            <a:endParaRPr lang="en-US" sz="5400" dirty="0">
              <a:solidFill>
                <a:srgbClr val="0142B8"/>
              </a:solidFill>
              <a:latin typeface="Swiss 721 Extended" panose="02000505030000020004" pitchFamily="2" charset="0"/>
            </a:endParaRPr>
          </a:p>
        </p:txBody>
      </p:sp>
      <p:sp>
        <p:nvSpPr>
          <p:cNvPr id="4" name="TextBox 3"/>
          <p:cNvSpPr txBox="1"/>
          <p:nvPr/>
        </p:nvSpPr>
        <p:spPr>
          <a:xfrm>
            <a:off x="304800" y="5729416"/>
            <a:ext cx="8657968" cy="830997"/>
          </a:xfrm>
          <a:prstGeom prst="rect">
            <a:avLst/>
          </a:prstGeom>
          <a:solidFill>
            <a:schemeClr val="bg1">
              <a:alpha val="87000"/>
            </a:schemeClr>
          </a:solidFill>
        </p:spPr>
        <p:txBody>
          <a:bodyPr wrap="square" rtlCol="0">
            <a:spAutoFit/>
          </a:bodyPr>
          <a:lstStyle/>
          <a:p>
            <a:pPr algn="ctr"/>
            <a:r>
              <a:rPr lang="en-US" sz="4800" dirty="0" smtClean="0">
                <a:solidFill>
                  <a:srgbClr val="0142B8"/>
                </a:solidFill>
                <a:latin typeface="Swiss 721 Extended" panose="02000505030000020004" pitchFamily="2" charset="0"/>
              </a:rPr>
              <a:t>Daniel 9:24-27</a:t>
            </a:r>
            <a:endParaRPr lang="en-US" sz="4800" dirty="0">
              <a:solidFill>
                <a:srgbClr val="0142B8"/>
              </a:solidFill>
              <a:latin typeface="Swiss 721 Extended" panose="02000505030000020004" pitchFamily="2" charset="0"/>
            </a:endParaRPr>
          </a:p>
        </p:txBody>
      </p:sp>
    </p:spTree>
    <p:extLst>
      <p:ext uri="{BB962C8B-B14F-4D97-AF65-F5344CB8AC3E}">
        <p14:creationId xmlns:p14="http://schemas.microsoft.com/office/powerpoint/2010/main" val="303242062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8000" r="-8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0936797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0142B8"/>
        </a:solidFill>
        <a:effectLst/>
      </p:bgPr>
    </p:bg>
    <p:spTree>
      <p:nvGrpSpPr>
        <p:cNvPr id="1" name=""/>
        <p:cNvGrpSpPr/>
        <p:nvPr/>
      </p:nvGrpSpPr>
      <p:grpSpPr>
        <a:xfrm>
          <a:off x="0" y="0"/>
          <a:ext cx="0" cy="0"/>
          <a:chOff x="0" y="0"/>
          <a:chExt cx="0" cy="0"/>
        </a:xfrm>
      </p:grpSpPr>
      <p:sp>
        <p:nvSpPr>
          <p:cNvPr id="2" name="TextBox 1"/>
          <p:cNvSpPr txBox="1"/>
          <p:nvPr/>
        </p:nvSpPr>
        <p:spPr>
          <a:xfrm>
            <a:off x="247136" y="214184"/>
            <a:ext cx="8657968" cy="6309420"/>
          </a:xfrm>
          <a:prstGeom prst="rect">
            <a:avLst/>
          </a:prstGeom>
          <a:solidFill>
            <a:schemeClr val="bg1"/>
          </a:solidFill>
        </p:spPr>
        <p:txBody>
          <a:bodyPr wrap="square" rtlCol="0">
            <a:spAutoFit/>
          </a:bodyPr>
          <a:lstStyle/>
          <a:p>
            <a:pPr algn="ctr"/>
            <a:r>
              <a:rPr lang="en-US" sz="5400" b="1" u="sng" dirty="0" smtClean="0">
                <a:solidFill>
                  <a:srgbClr val="0142B8"/>
                </a:solidFill>
                <a:latin typeface="Swiss 721 Extended" panose="02000505030000020004" pitchFamily="2" charset="0"/>
              </a:rPr>
              <a:t>ISAIAH 66:8</a:t>
            </a:r>
          </a:p>
          <a:p>
            <a:pPr algn="ctr"/>
            <a:r>
              <a:rPr lang="en-US" sz="5000" dirty="0" smtClean="0">
                <a:latin typeface="Swiss 721 Condensed" panose="02000506040000020004" pitchFamily="2" charset="0"/>
              </a:rPr>
              <a:t>Who has heard such a thing? Who has seen such things? Shall the earth be made to give birth in one day? Or shall a nation be born at once? For as soon as Zion was in labor, She gave birth to her children.</a:t>
            </a:r>
            <a:endParaRPr lang="en-US" sz="5000" dirty="0">
              <a:latin typeface="Swiss 721 Condensed" panose="02000506040000020004" pitchFamily="2" charset="0"/>
            </a:endParaRPr>
          </a:p>
        </p:txBody>
      </p:sp>
    </p:spTree>
    <p:extLst>
      <p:ext uri="{BB962C8B-B14F-4D97-AF65-F5344CB8AC3E}">
        <p14:creationId xmlns:p14="http://schemas.microsoft.com/office/powerpoint/2010/main" val="16029553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040" y="1631092"/>
            <a:ext cx="8993581" cy="3266536"/>
          </a:xfrm>
          <a:prstGeom prst="rect">
            <a:avLst/>
          </a:prstGeom>
        </p:spPr>
      </p:pic>
    </p:spTree>
    <p:extLst>
      <p:ext uri="{BB962C8B-B14F-4D97-AF65-F5344CB8AC3E}">
        <p14:creationId xmlns:p14="http://schemas.microsoft.com/office/powerpoint/2010/main" val="16730078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7192" y="0"/>
            <a:ext cx="7481453" cy="6858000"/>
          </a:xfrm>
          <a:prstGeom prst="rect">
            <a:avLst/>
          </a:prstGeom>
        </p:spPr>
      </p:pic>
    </p:spTree>
    <p:extLst>
      <p:ext uri="{BB962C8B-B14F-4D97-AF65-F5344CB8AC3E}">
        <p14:creationId xmlns:p14="http://schemas.microsoft.com/office/powerpoint/2010/main" val="166011154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8000" r="-8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8213420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0142B8"/>
        </a:solidFill>
        <a:effectLst/>
      </p:bgPr>
    </p:bg>
    <p:spTree>
      <p:nvGrpSpPr>
        <p:cNvPr id="1" name=""/>
        <p:cNvGrpSpPr/>
        <p:nvPr/>
      </p:nvGrpSpPr>
      <p:grpSpPr>
        <a:xfrm>
          <a:off x="0" y="0"/>
          <a:ext cx="0" cy="0"/>
          <a:chOff x="0" y="0"/>
          <a:chExt cx="0" cy="0"/>
        </a:xfrm>
      </p:grpSpPr>
      <p:sp>
        <p:nvSpPr>
          <p:cNvPr id="2" name="TextBox 1"/>
          <p:cNvSpPr txBox="1"/>
          <p:nvPr/>
        </p:nvSpPr>
        <p:spPr>
          <a:xfrm>
            <a:off x="247136" y="214184"/>
            <a:ext cx="8657968" cy="4247317"/>
          </a:xfrm>
          <a:prstGeom prst="rect">
            <a:avLst/>
          </a:prstGeom>
          <a:solidFill>
            <a:schemeClr val="bg1"/>
          </a:solidFill>
        </p:spPr>
        <p:txBody>
          <a:bodyPr wrap="square" rtlCol="0">
            <a:spAutoFit/>
          </a:bodyPr>
          <a:lstStyle/>
          <a:p>
            <a:pPr algn="ctr"/>
            <a:r>
              <a:rPr lang="en-US" sz="5400" b="1" u="sng" dirty="0" smtClean="0">
                <a:solidFill>
                  <a:srgbClr val="0142B8"/>
                </a:solidFill>
                <a:latin typeface="Swiss 721 Extended" panose="02000505030000020004" pitchFamily="2" charset="0"/>
              </a:rPr>
              <a:t>JEREMIAH 39:7</a:t>
            </a:r>
          </a:p>
          <a:p>
            <a:pPr algn="ctr"/>
            <a:r>
              <a:rPr lang="en-US" sz="5400" dirty="0" smtClean="0">
                <a:latin typeface="Swiss 721 Condensed" panose="02000506040000020004" pitchFamily="2" charset="0"/>
              </a:rPr>
              <a:t>Moreover he put out Zedekiah’s eyes, and bound him with bronze fetters to carry him off to Babylon.</a:t>
            </a:r>
            <a:endParaRPr lang="en-US" sz="5400" dirty="0">
              <a:latin typeface="Swiss 721 Condensed" panose="02000506040000020004" pitchFamily="2" charset="0"/>
            </a:endParaRPr>
          </a:p>
        </p:txBody>
      </p:sp>
    </p:spTree>
    <p:extLst>
      <p:ext uri="{BB962C8B-B14F-4D97-AF65-F5344CB8AC3E}">
        <p14:creationId xmlns:p14="http://schemas.microsoft.com/office/powerpoint/2010/main" val="14259043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0142B8"/>
        </a:solidFill>
        <a:effectLst/>
      </p:bgPr>
    </p:bg>
    <p:spTree>
      <p:nvGrpSpPr>
        <p:cNvPr id="1" name=""/>
        <p:cNvGrpSpPr/>
        <p:nvPr/>
      </p:nvGrpSpPr>
      <p:grpSpPr>
        <a:xfrm>
          <a:off x="0" y="0"/>
          <a:ext cx="0" cy="0"/>
          <a:chOff x="0" y="0"/>
          <a:chExt cx="0" cy="0"/>
        </a:xfrm>
      </p:grpSpPr>
      <p:sp>
        <p:nvSpPr>
          <p:cNvPr id="2" name="TextBox 1"/>
          <p:cNvSpPr txBox="1"/>
          <p:nvPr/>
        </p:nvSpPr>
        <p:spPr>
          <a:xfrm>
            <a:off x="247136" y="214184"/>
            <a:ext cx="8657968" cy="5909310"/>
          </a:xfrm>
          <a:prstGeom prst="rect">
            <a:avLst/>
          </a:prstGeom>
          <a:solidFill>
            <a:schemeClr val="bg1"/>
          </a:solidFill>
        </p:spPr>
        <p:txBody>
          <a:bodyPr wrap="square" rtlCol="0">
            <a:spAutoFit/>
          </a:bodyPr>
          <a:lstStyle/>
          <a:p>
            <a:pPr algn="ctr"/>
            <a:r>
              <a:rPr lang="en-US" sz="5400" b="1" u="sng" dirty="0" smtClean="0">
                <a:solidFill>
                  <a:srgbClr val="0142B8"/>
                </a:solidFill>
                <a:latin typeface="Swiss 721 Extended" panose="02000505030000020004" pitchFamily="2" charset="0"/>
              </a:rPr>
              <a:t>JEREMIAH 39:10</a:t>
            </a:r>
          </a:p>
          <a:p>
            <a:pPr algn="ctr"/>
            <a:r>
              <a:rPr lang="en-US" sz="5400" dirty="0" smtClean="0">
                <a:latin typeface="Swiss 721 Condensed" panose="02000506040000020004" pitchFamily="2" charset="0"/>
              </a:rPr>
              <a:t>But </a:t>
            </a:r>
            <a:r>
              <a:rPr lang="en-US" sz="5400" dirty="0" err="1" smtClean="0">
                <a:latin typeface="Swiss 721 Condensed" panose="02000506040000020004" pitchFamily="2" charset="0"/>
              </a:rPr>
              <a:t>Nebuzaradan</a:t>
            </a:r>
            <a:r>
              <a:rPr lang="en-US" sz="5400" dirty="0" smtClean="0">
                <a:latin typeface="Swiss 721 Condensed" panose="02000506040000020004" pitchFamily="2" charset="0"/>
              </a:rPr>
              <a:t> the captain of the guard left in the land of Judah the poor people, who had nothing, and gave them vineyards and fields at the same time.</a:t>
            </a:r>
            <a:endParaRPr lang="en-US" sz="5400" dirty="0">
              <a:latin typeface="Swiss 721 Condensed" panose="02000506040000020004" pitchFamily="2" charset="0"/>
            </a:endParaRPr>
          </a:p>
        </p:txBody>
      </p:sp>
    </p:spTree>
    <p:extLst>
      <p:ext uri="{BB962C8B-B14F-4D97-AF65-F5344CB8AC3E}">
        <p14:creationId xmlns:p14="http://schemas.microsoft.com/office/powerpoint/2010/main" val="21859975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0142B8"/>
        </a:solidFill>
        <a:effectLst/>
      </p:bgPr>
    </p:bg>
    <p:spTree>
      <p:nvGrpSpPr>
        <p:cNvPr id="1" name=""/>
        <p:cNvGrpSpPr/>
        <p:nvPr/>
      </p:nvGrpSpPr>
      <p:grpSpPr>
        <a:xfrm>
          <a:off x="0" y="0"/>
          <a:ext cx="0" cy="0"/>
          <a:chOff x="0" y="0"/>
          <a:chExt cx="0" cy="0"/>
        </a:xfrm>
      </p:grpSpPr>
      <p:sp>
        <p:nvSpPr>
          <p:cNvPr id="2" name="TextBox 1"/>
          <p:cNvSpPr txBox="1"/>
          <p:nvPr/>
        </p:nvSpPr>
        <p:spPr>
          <a:xfrm>
            <a:off x="247136" y="214184"/>
            <a:ext cx="8657968" cy="5078313"/>
          </a:xfrm>
          <a:prstGeom prst="rect">
            <a:avLst/>
          </a:prstGeom>
          <a:solidFill>
            <a:schemeClr val="bg1"/>
          </a:solidFill>
        </p:spPr>
        <p:txBody>
          <a:bodyPr wrap="square" rtlCol="0">
            <a:spAutoFit/>
          </a:bodyPr>
          <a:lstStyle/>
          <a:p>
            <a:pPr algn="ctr"/>
            <a:r>
              <a:rPr lang="en-US" sz="5400" b="1" u="sng" dirty="0" smtClean="0">
                <a:solidFill>
                  <a:srgbClr val="0142B8"/>
                </a:solidFill>
                <a:latin typeface="Swiss 721 Extended" panose="02000505030000020004" pitchFamily="2" charset="0"/>
              </a:rPr>
              <a:t>DANIEL 9:1</a:t>
            </a:r>
          </a:p>
          <a:p>
            <a:pPr algn="ctr"/>
            <a:r>
              <a:rPr lang="en-US" sz="5400" dirty="0" smtClean="0">
                <a:latin typeface="Swiss 721 Condensed" panose="02000506040000020004" pitchFamily="2" charset="0"/>
              </a:rPr>
              <a:t>In the first year of Darius the son of Ahasuerus, of the lineage of the Medes, who was made king over the realm of the Chaldeans—</a:t>
            </a:r>
            <a:endParaRPr lang="en-US" sz="5400" dirty="0">
              <a:latin typeface="Swiss 721 Condensed" panose="02000506040000020004" pitchFamily="2" charset="0"/>
            </a:endParaRPr>
          </a:p>
        </p:txBody>
      </p:sp>
    </p:spTree>
    <p:extLst>
      <p:ext uri="{BB962C8B-B14F-4D97-AF65-F5344CB8AC3E}">
        <p14:creationId xmlns:p14="http://schemas.microsoft.com/office/powerpoint/2010/main" val="110585428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0142B8"/>
        </a:solidFill>
        <a:effectLst/>
      </p:bgPr>
    </p:bg>
    <p:spTree>
      <p:nvGrpSpPr>
        <p:cNvPr id="1" name=""/>
        <p:cNvGrpSpPr/>
        <p:nvPr/>
      </p:nvGrpSpPr>
      <p:grpSpPr>
        <a:xfrm>
          <a:off x="0" y="0"/>
          <a:ext cx="0" cy="0"/>
          <a:chOff x="0" y="0"/>
          <a:chExt cx="0" cy="0"/>
        </a:xfrm>
      </p:grpSpPr>
      <p:sp>
        <p:nvSpPr>
          <p:cNvPr id="2" name="TextBox 1"/>
          <p:cNvSpPr txBox="1"/>
          <p:nvPr/>
        </p:nvSpPr>
        <p:spPr>
          <a:xfrm>
            <a:off x="247136" y="214184"/>
            <a:ext cx="8657968" cy="6309420"/>
          </a:xfrm>
          <a:prstGeom prst="rect">
            <a:avLst/>
          </a:prstGeom>
          <a:solidFill>
            <a:schemeClr val="bg1"/>
          </a:solidFill>
        </p:spPr>
        <p:txBody>
          <a:bodyPr wrap="square" rtlCol="0">
            <a:spAutoFit/>
          </a:bodyPr>
          <a:lstStyle/>
          <a:p>
            <a:pPr algn="ctr"/>
            <a:r>
              <a:rPr lang="en-US" sz="5400" b="1" u="sng" dirty="0" smtClean="0">
                <a:solidFill>
                  <a:srgbClr val="0142B8"/>
                </a:solidFill>
                <a:latin typeface="Swiss 721 Extended" panose="02000505030000020004" pitchFamily="2" charset="0"/>
              </a:rPr>
              <a:t>DANIEL 9:2</a:t>
            </a:r>
          </a:p>
          <a:p>
            <a:pPr algn="ctr"/>
            <a:r>
              <a:rPr lang="en-US" sz="5000" dirty="0" smtClean="0">
                <a:latin typeface="Swiss 721 Condensed" panose="02000506040000020004" pitchFamily="2" charset="0"/>
              </a:rPr>
              <a:t>in the first year of his reign I, Daniel, understood by the books the number of the years specified by the word of the Lord through Jeremiah the prophet, that He would accomplish seventy years in the desolations of Jerusalem. </a:t>
            </a:r>
            <a:endParaRPr lang="en-US" sz="5000" dirty="0">
              <a:latin typeface="Swiss 721 Condensed" panose="02000506040000020004" pitchFamily="2" charset="0"/>
            </a:endParaRPr>
          </a:p>
        </p:txBody>
      </p:sp>
    </p:spTree>
    <p:extLst>
      <p:ext uri="{BB962C8B-B14F-4D97-AF65-F5344CB8AC3E}">
        <p14:creationId xmlns:p14="http://schemas.microsoft.com/office/powerpoint/2010/main" val="101308865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0142B8"/>
        </a:solidFill>
        <a:effectLst/>
      </p:bgPr>
    </p:bg>
    <p:spTree>
      <p:nvGrpSpPr>
        <p:cNvPr id="1" name=""/>
        <p:cNvGrpSpPr/>
        <p:nvPr/>
      </p:nvGrpSpPr>
      <p:grpSpPr>
        <a:xfrm>
          <a:off x="0" y="0"/>
          <a:ext cx="0" cy="0"/>
          <a:chOff x="0" y="0"/>
          <a:chExt cx="0" cy="0"/>
        </a:xfrm>
      </p:grpSpPr>
      <p:sp>
        <p:nvSpPr>
          <p:cNvPr id="2" name="TextBox 1"/>
          <p:cNvSpPr txBox="1"/>
          <p:nvPr/>
        </p:nvSpPr>
        <p:spPr>
          <a:xfrm>
            <a:off x="247136" y="214184"/>
            <a:ext cx="8657968" cy="4247317"/>
          </a:xfrm>
          <a:prstGeom prst="rect">
            <a:avLst/>
          </a:prstGeom>
          <a:solidFill>
            <a:schemeClr val="bg1"/>
          </a:solidFill>
        </p:spPr>
        <p:txBody>
          <a:bodyPr wrap="square" rtlCol="0">
            <a:spAutoFit/>
          </a:bodyPr>
          <a:lstStyle/>
          <a:p>
            <a:pPr algn="ctr"/>
            <a:r>
              <a:rPr lang="en-US" sz="5400" b="1" u="sng" dirty="0" smtClean="0">
                <a:solidFill>
                  <a:srgbClr val="0142B8"/>
                </a:solidFill>
                <a:latin typeface="Swiss 721 Extended" panose="02000505030000020004" pitchFamily="2" charset="0"/>
              </a:rPr>
              <a:t>DANIEL 9:3</a:t>
            </a:r>
          </a:p>
          <a:p>
            <a:pPr algn="ctr"/>
            <a:r>
              <a:rPr lang="en-US" sz="5400" dirty="0" smtClean="0">
                <a:latin typeface="Swiss 721 Condensed" panose="02000506040000020004" pitchFamily="2" charset="0"/>
              </a:rPr>
              <a:t>Then I set my face toward the Lord God to make request by prayer and supplications, with fasting, sackcloth, and ashes.</a:t>
            </a:r>
            <a:endParaRPr lang="en-US" sz="5400" dirty="0">
              <a:latin typeface="Swiss 721 Condensed" panose="02000506040000020004" pitchFamily="2" charset="0"/>
            </a:endParaRPr>
          </a:p>
        </p:txBody>
      </p:sp>
    </p:spTree>
    <p:extLst>
      <p:ext uri="{BB962C8B-B14F-4D97-AF65-F5344CB8AC3E}">
        <p14:creationId xmlns:p14="http://schemas.microsoft.com/office/powerpoint/2010/main" val="32814782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4000" r="-14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54027904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0142B8"/>
        </a:solidFill>
        <a:effectLst/>
      </p:bgPr>
    </p:bg>
    <p:spTree>
      <p:nvGrpSpPr>
        <p:cNvPr id="1" name=""/>
        <p:cNvGrpSpPr/>
        <p:nvPr/>
      </p:nvGrpSpPr>
      <p:grpSpPr>
        <a:xfrm>
          <a:off x="0" y="0"/>
          <a:ext cx="0" cy="0"/>
          <a:chOff x="0" y="0"/>
          <a:chExt cx="0" cy="0"/>
        </a:xfrm>
      </p:grpSpPr>
      <p:sp>
        <p:nvSpPr>
          <p:cNvPr id="2" name="TextBox 1"/>
          <p:cNvSpPr txBox="1"/>
          <p:nvPr/>
        </p:nvSpPr>
        <p:spPr>
          <a:xfrm>
            <a:off x="329514" y="140044"/>
            <a:ext cx="8476735" cy="6586418"/>
          </a:xfrm>
          <a:prstGeom prst="rect">
            <a:avLst/>
          </a:prstGeom>
          <a:solidFill>
            <a:schemeClr val="bg1"/>
          </a:solidFill>
        </p:spPr>
        <p:txBody>
          <a:bodyPr wrap="square" rtlCol="0">
            <a:spAutoFit/>
          </a:bodyPr>
          <a:lstStyle/>
          <a:p>
            <a:pPr algn="ctr"/>
            <a:r>
              <a:rPr lang="en-US" sz="5400" b="1" u="sng" dirty="0" smtClean="0">
                <a:solidFill>
                  <a:srgbClr val="0142B8"/>
                </a:solidFill>
                <a:latin typeface="Swiss 721 Extended" panose="02000505030000020004" pitchFamily="2" charset="0"/>
              </a:rPr>
              <a:t>DANIEL 9:24</a:t>
            </a:r>
          </a:p>
          <a:p>
            <a:pPr algn="ctr"/>
            <a:r>
              <a:rPr lang="en-US" sz="4600" dirty="0" smtClean="0">
                <a:latin typeface="Swiss 721 Condensed" panose="02000506040000020004" pitchFamily="2" charset="0"/>
              </a:rPr>
              <a:t>“Seventy weeks are determined for your people and for your holy city, to finish the transgression, to make an end of sins, to make reconciliation for iniquity, to bring in everlasting righteousness, to seal up vision and prophecy, and to anoint the Most Holy.</a:t>
            </a:r>
            <a:endParaRPr lang="en-US" sz="4600" dirty="0">
              <a:latin typeface="Swiss 721 Condensed" panose="02000506040000020004" pitchFamily="2" charset="0"/>
            </a:endParaRPr>
          </a:p>
        </p:txBody>
      </p:sp>
    </p:spTree>
    <p:extLst>
      <p:ext uri="{BB962C8B-B14F-4D97-AF65-F5344CB8AC3E}">
        <p14:creationId xmlns:p14="http://schemas.microsoft.com/office/powerpoint/2010/main" val="196446019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0142B8"/>
            </a:gs>
            <a:gs pos="87000">
              <a:srgbClr val="0142B8"/>
            </a:gs>
            <a:gs pos="15000">
              <a:srgbClr val="0142B8"/>
            </a:gs>
            <a:gs pos="53000">
              <a:schemeClr val="bg1"/>
            </a:gs>
            <a:gs pos="100000">
              <a:srgbClr val="0142B8"/>
            </a:gs>
          </a:gsLst>
          <a:lin ang="18900000" scaled="1"/>
          <a:tileRect/>
        </a:gradFill>
        <a:effectLst/>
      </p:bgPr>
    </p:bg>
    <p:spTree>
      <p:nvGrpSpPr>
        <p:cNvPr id="1" name=""/>
        <p:cNvGrpSpPr/>
        <p:nvPr/>
      </p:nvGrpSpPr>
      <p:grpSpPr>
        <a:xfrm>
          <a:off x="0" y="0"/>
          <a:ext cx="0" cy="0"/>
          <a:chOff x="0" y="0"/>
          <a:chExt cx="0" cy="0"/>
        </a:xfrm>
      </p:grpSpPr>
      <p:sp>
        <p:nvSpPr>
          <p:cNvPr id="2" name="TextBox 1"/>
          <p:cNvSpPr txBox="1"/>
          <p:nvPr/>
        </p:nvSpPr>
        <p:spPr>
          <a:xfrm>
            <a:off x="0" y="939113"/>
            <a:ext cx="9144000" cy="5047536"/>
          </a:xfrm>
          <a:prstGeom prst="rect">
            <a:avLst/>
          </a:prstGeom>
          <a:solidFill>
            <a:schemeClr val="bg1"/>
          </a:solidFill>
        </p:spPr>
        <p:txBody>
          <a:bodyPr wrap="square" rtlCol="0">
            <a:spAutoFit/>
          </a:bodyPr>
          <a:lstStyle/>
          <a:p>
            <a:pPr algn="ctr"/>
            <a:endParaRPr lang="en-US" sz="6600" b="1" dirty="0" smtClean="0">
              <a:solidFill>
                <a:srgbClr val="0142B8"/>
              </a:solidFill>
              <a:latin typeface="Swiss 721 Extended" panose="02000505030000020004" pitchFamily="2" charset="0"/>
            </a:endParaRPr>
          </a:p>
          <a:p>
            <a:pPr algn="ctr"/>
            <a:endParaRPr lang="en-US" sz="3200" b="1" dirty="0" smtClean="0">
              <a:solidFill>
                <a:srgbClr val="0142B8"/>
              </a:solidFill>
              <a:latin typeface="Swiss 721 Extended" panose="02000505030000020004" pitchFamily="2" charset="0"/>
            </a:endParaRPr>
          </a:p>
          <a:p>
            <a:pPr algn="ctr"/>
            <a:r>
              <a:rPr lang="en-US" sz="6000" b="1" dirty="0" smtClean="0">
                <a:solidFill>
                  <a:srgbClr val="0142B8"/>
                </a:solidFill>
                <a:latin typeface="Swiss 721 Extended" panose="02000505030000020004" pitchFamily="2" charset="0"/>
              </a:rPr>
              <a:t>Finish rejecting</a:t>
            </a:r>
          </a:p>
          <a:p>
            <a:pPr algn="ctr"/>
            <a:r>
              <a:rPr lang="en-US" sz="6000" b="1" dirty="0" smtClean="0">
                <a:solidFill>
                  <a:srgbClr val="0142B8"/>
                </a:solidFill>
                <a:latin typeface="Swiss 721 Extended" panose="02000505030000020004" pitchFamily="2" charset="0"/>
              </a:rPr>
              <a:t>Messiah</a:t>
            </a:r>
          </a:p>
          <a:p>
            <a:pPr algn="ctr"/>
            <a:endParaRPr lang="en-US" sz="6000" b="1" dirty="0" smtClean="0">
              <a:solidFill>
                <a:srgbClr val="0142B8"/>
              </a:solidFill>
              <a:latin typeface="Swiss 721 Extended" panose="02000505030000020004" pitchFamily="2" charset="0"/>
            </a:endParaRPr>
          </a:p>
          <a:p>
            <a:pPr algn="ctr"/>
            <a:endParaRPr lang="en-US" sz="4400" dirty="0">
              <a:latin typeface="Swiss 721 Condensed" panose="02000506040000020004" pitchFamily="2" charset="0"/>
            </a:endParaRPr>
          </a:p>
        </p:txBody>
      </p:sp>
    </p:spTree>
    <p:extLst>
      <p:ext uri="{BB962C8B-B14F-4D97-AF65-F5344CB8AC3E}">
        <p14:creationId xmlns:p14="http://schemas.microsoft.com/office/powerpoint/2010/main" val="139528079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0142B8"/>
            </a:gs>
            <a:gs pos="87000">
              <a:srgbClr val="0142B8"/>
            </a:gs>
            <a:gs pos="15000">
              <a:srgbClr val="0142B8"/>
            </a:gs>
            <a:gs pos="53000">
              <a:schemeClr val="bg1"/>
            </a:gs>
            <a:gs pos="100000">
              <a:srgbClr val="0142B8"/>
            </a:gs>
          </a:gsLst>
          <a:lin ang="18900000" scaled="1"/>
          <a:tileRect/>
        </a:gradFill>
        <a:effectLst/>
      </p:bgPr>
    </p:bg>
    <p:spTree>
      <p:nvGrpSpPr>
        <p:cNvPr id="1" name=""/>
        <p:cNvGrpSpPr/>
        <p:nvPr/>
      </p:nvGrpSpPr>
      <p:grpSpPr>
        <a:xfrm>
          <a:off x="0" y="0"/>
          <a:ext cx="0" cy="0"/>
          <a:chOff x="0" y="0"/>
          <a:chExt cx="0" cy="0"/>
        </a:xfrm>
      </p:grpSpPr>
      <p:sp>
        <p:nvSpPr>
          <p:cNvPr id="2" name="TextBox 1"/>
          <p:cNvSpPr txBox="1"/>
          <p:nvPr/>
        </p:nvSpPr>
        <p:spPr>
          <a:xfrm>
            <a:off x="0" y="939113"/>
            <a:ext cx="9144000" cy="5047536"/>
          </a:xfrm>
          <a:prstGeom prst="rect">
            <a:avLst/>
          </a:prstGeom>
          <a:solidFill>
            <a:schemeClr val="bg1"/>
          </a:solidFill>
        </p:spPr>
        <p:txBody>
          <a:bodyPr wrap="square" rtlCol="0">
            <a:spAutoFit/>
          </a:bodyPr>
          <a:lstStyle/>
          <a:p>
            <a:pPr algn="ctr"/>
            <a:endParaRPr lang="en-US" sz="6600" b="1" dirty="0" smtClean="0">
              <a:solidFill>
                <a:srgbClr val="0142B8"/>
              </a:solidFill>
              <a:latin typeface="Swiss 721 Extended" panose="02000505030000020004" pitchFamily="2" charset="0"/>
            </a:endParaRPr>
          </a:p>
          <a:p>
            <a:pPr algn="ctr"/>
            <a:endParaRPr lang="en-US" sz="3200" b="1" dirty="0" smtClean="0">
              <a:solidFill>
                <a:srgbClr val="0142B8"/>
              </a:solidFill>
              <a:latin typeface="Swiss 721 Extended" panose="02000505030000020004" pitchFamily="2" charset="0"/>
            </a:endParaRPr>
          </a:p>
          <a:p>
            <a:pPr algn="ctr"/>
            <a:r>
              <a:rPr lang="en-US" sz="6000" b="1" dirty="0" smtClean="0">
                <a:solidFill>
                  <a:srgbClr val="0142B8"/>
                </a:solidFill>
                <a:latin typeface="Swiss 721 Extended" panose="02000505030000020004" pitchFamily="2" charset="0"/>
              </a:rPr>
              <a:t>Make an end of </a:t>
            </a:r>
          </a:p>
          <a:p>
            <a:pPr algn="ctr"/>
            <a:r>
              <a:rPr lang="en-US" sz="6000" b="1" dirty="0">
                <a:solidFill>
                  <a:srgbClr val="0142B8"/>
                </a:solidFill>
                <a:latin typeface="Swiss 721 Extended" panose="02000505030000020004" pitchFamily="2" charset="0"/>
              </a:rPr>
              <a:t>s</a:t>
            </a:r>
            <a:r>
              <a:rPr lang="en-US" sz="6000" b="1" dirty="0" smtClean="0">
                <a:solidFill>
                  <a:srgbClr val="0142B8"/>
                </a:solidFill>
                <a:latin typeface="Swiss 721 Extended" panose="02000505030000020004" pitchFamily="2" charset="0"/>
              </a:rPr>
              <a:t>in for Jews</a:t>
            </a:r>
          </a:p>
          <a:p>
            <a:pPr algn="ctr"/>
            <a:endParaRPr lang="en-US" sz="6000" b="1" dirty="0" smtClean="0">
              <a:solidFill>
                <a:srgbClr val="0142B8"/>
              </a:solidFill>
              <a:latin typeface="Swiss 721 Extended" panose="02000505030000020004" pitchFamily="2" charset="0"/>
            </a:endParaRPr>
          </a:p>
          <a:p>
            <a:pPr algn="ctr"/>
            <a:endParaRPr lang="en-US" sz="4400" dirty="0">
              <a:latin typeface="Swiss 721 Condensed" panose="02000506040000020004" pitchFamily="2" charset="0"/>
            </a:endParaRPr>
          </a:p>
        </p:txBody>
      </p:sp>
    </p:spTree>
    <p:extLst>
      <p:ext uri="{BB962C8B-B14F-4D97-AF65-F5344CB8AC3E}">
        <p14:creationId xmlns:p14="http://schemas.microsoft.com/office/powerpoint/2010/main" val="282515307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0142B8"/>
            </a:gs>
            <a:gs pos="87000">
              <a:srgbClr val="0142B8"/>
            </a:gs>
            <a:gs pos="15000">
              <a:srgbClr val="0142B8"/>
            </a:gs>
            <a:gs pos="53000">
              <a:schemeClr val="bg1"/>
            </a:gs>
            <a:gs pos="100000">
              <a:srgbClr val="0142B8"/>
            </a:gs>
          </a:gsLst>
          <a:lin ang="18900000" scaled="1"/>
          <a:tileRect/>
        </a:gradFill>
        <a:effectLst/>
      </p:bgPr>
    </p:bg>
    <p:spTree>
      <p:nvGrpSpPr>
        <p:cNvPr id="1" name=""/>
        <p:cNvGrpSpPr/>
        <p:nvPr/>
      </p:nvGrpSpPr>
      <p:grpSpPr>
        <a:xfrm>
          <a:off x="0" y="0"/>
          <a:ext cx="0" cy="0"/>
          <a:chOff x="0" y="0"/>
          <a:chExt cx="0" cy="0"/>
        </a:xfrm>
      </p:grpSpPr>
      <p:sp>
        <p:nvSpPr>
          <p:cNvPr id="2" name="TextBox 1"/>
          <p:cNvSpPr txBox="1"/>
          <p:nvPr/>
        </p:nvSpPr>
        <p:spPr>
          <a:xfrm>
            <a:off x="0" y="939113"/>
            <a:ext cx="9144000" cy="5047536"/>
          </a:xfrm>
          <a:prstGeom prst="rect">
            <a:avLst/>
          </a:prstGeom>
          <a:solidFill>
            <a:schemeClr val="bg1"/>
          </a:solidFill>
        </p:spPr>
        <p:txBody>
          <a:bodyPr wrap="square" rtlCol="0">
            <a:spAutoFit/>
          </a:bodyPr>
          <a:lstStyle/>
          <a:p>
            <a:pPr algn="ctr"/>
            <a:endParaRPr lang="en-US" sz="6600" b="1" dirty="0" smtClean="0">
              <a:solidFill>
                <a:srgbClr val="0142B8"/>
              </a:solidFill>
              <a:latin typeface="Swiss 721 Extended" panose="02000505030000020004" pitchFamily="2" charset="0"/>
            </a:endParaRPr>
          </a:p>
          <a:p>
            <a:pPr algn="ctr"/>
            <a:endParaRPr lang="en-US" sz="3200" b="1" dirty="0" smtClean="0">
              <a:solidFill>
                <a:srgbClr val="0142B8"/>
              </a:solidFill>
              <a:latin typeface="Swiss 721 Extended" panose="02000505030000020004" pitchFamily="2" charset="0"/>
            </a:endParaRPr>
          </a:p>
          <a:p>
            <a:pPr algn="ctr"/>
            <a:r>
              <a:rPr lang="en-US" sz="6000" b="1" dirty="0" smtClean="0">
                <a:solidFill>
                  <a:srgbClr val="0142B8"/>
                </a:solidFill>
                <a:latin typeface="Swiss 721 Extended" panose="02000505030000020004" pitchFamily="2" charset="0"/>
              </a:rPr>
              <a:t>Jews will accept</a:t>
            </a:r>
          </a:p>
          <a:p>
            <a:pPr algn="ctr"/>
            <a:r>
              <a:rPr lang="en-US" sz="6000" b="1" dirty="0" smtClean="0">
                <a:solidFill>
                  <a:srgbClr val="0142B8"/>
                </a:solidFill>
                <a:latin typeface="Swiss 721 Extended" panose="02000505030000020004" pitchFamily="2" charset="0"/>
              </a:rPr>
              <a:t>Messiah</a:t>
            </a:r>
          </a:p>
          <a:p>
            <a:pPr algn="ctr"/>
            <a:endParaRPr lang="en-US" sz="6000" b="1" dirty="0" smtClean="0">
              <a:solidFill>
                <a:srgbClr val="0142B8"/>
              </a:solidFill>
              <a:latin typeface="Swiss 721 Extended" panose="02000505030000020004" pitchFamily="2" charset="0"/>
            </a:endParaRPr>
          </a:p>
          <a:p>
            <a:pPr algn="ctr"/>
            <a:endParaRPr lang="en-US" sz="4400" dirty="0">
              <a:latin typeface="Swiss 721 Condensed" panose="02000506040000020004" pitchFamily="2" charset="0"/>
            </a:endParaRPr>
          </a:p>
        </p:txBody>
      </p:sp>
    </p:spTree>
    <p:extLst>
      <p:ext uri="{BB962C8B-B14F-4D97-AF65-F5344CB8AC3E}">
        <p14:creationId xmlns:p14="http://schemas.microsoft.com/office/powerpoint/2010/main" val="230534009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0142B8"/>
            </a:gs>
            <a:gs pos="87000">
              <a:srgbClr val="0142B8"/>
            </a:gs>
            <a:gs pos="15000">
              <a:srgbClr val="0142B8"/>
            </a:gs>
            <a:gs pos="53000">
              <a:schemeClr val="bg1"/>
            </a:gs>
            <a:gs pos="100000">
              <a:srgbClr val="0142B8"/>
            </a:gs>
          </a:gsLst>
          <a:lin ang="18900000" scaled="1"/>
          <a:tileRect/>
        </a:gradFill>
        <a:effectLst/>
      </p:bgPr>
    </p:bg>
    <p:spTree>
      <p:nvGrpSpPr>
        <p:cNvPr id="1" name=""/>
        <p:cNvGrpSpPr/>
        <p:nvPr/>
      </p:nvGrpSpPr>
      <p:grpSpPr>
        <a:xfrm>
          <a:off x="0" y="0"/>
          <a:ext cx="0" cy="0"/>
          <a:chOff x="0" y="0"/>
          <a:chExt cx="0" cy="0"/>
        </a:xfrm>
      </p:grpSpPr>
      <p:sp>
        <p:nvSpPr>
          <p:cNvPr id="2" name="TextBox 1"/>
          <p:cNvSpPr txBox="1"/>
          <p:nvPr/>
        </p:nvSpPr>
        <p:spPr>
          <a:xfrm>
            <a:off x="0" y="939113"/>
            <a:ext cx="9144000" cy="5078313"/>
          </a:xfrm>
          <a:prstGeom prst="rect">
            <a:avLst/>
          </a:prstGeom>
          <a:solidFill>
            <a:schemeClr val="bg1"/>
          </a:solidFill>
        </p:spPr>
        <p:txBody>
          <a:bodyPr wrap="square" rtlCol="0">
            <a:spAutoFit/>
          </a:bodyPr>
          <a:lstStyle/>
          <a:p>
            <a:pPr algn="ctr"/>
            <a:endParaRPr lang="en-US" sz="7200" b="1" dirty="0" smtClean="0">
              <a:solidFill>
                <a:srgbClr val="0142B8"/>
              </a:solidFill>
              <a:latin typeface="Swiss 721 Extended" panose="02000505030000020004" pitchFamily="2" charset="0"/>
            </a:endParaRPr>
          </a:p>
          <a:p>
            <a:pPr algn="ctr"/>
            <a:r>
              <a:rPr lang="en-US" sz="6000" b="1" dirty="0" smtClean="0">
                <a:solidFill>
                  <a:srgbClr val="0142B8"/>
                </a:solidFill>
                <a:latin typeface="Swiss 721 Extended" panose="02000505030000020004" pitchFamily="2" charset="0"/>
              </a:rPr>
              <a:t>Everlasting righteousness -</a:t>
            </a:r>
          </a:p>
          <a:p>
            <a:pPr algn="ctr"/>
            <a:r>
              <a:rPr lang="en-US" sz="6000" b="1" dirty="0" smtClean="0">
                <a:solidFill>
                  <a:srgbClr val="0142B8"/>
                </a:solidFill>
                <a:latin typeface="Swiss 721 Extended" panose="02000505030000020004" pitchFamily="2" charset="0"/>
              </a:rPr>
              <a:t>Earthly kingdom</a:t>
            </a:r>
          </a:p>
          <a:p>
            <a:pPr algn="ctr"/>
            <a:endParaRPr lang="en-US" sz="7200" b="1" dirty="0" smtClean="0">
              <a:solidFill>
                <a:srgbClr val="0142B8"/>
              </a:solidFill>
              <a:latin typeface="Swiss 721 Extended" panose="02000505030000020004" pitchFamily="2" charset="0"/>
            </a:endParaRPr>
          </a:p>
        </p:txBody>
      </p:sp>
    </p:spTree>
    <p:extLst>
      <p:ext uri="{BB962C8B-B14F-4D97-AF65-F5344CB8AC3E}">
        <p14:creationId xmlns:p14="http://schemas.microsoft.com/office/powerpoint/2010/main" val="70703030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0142B8"/>
            </a:gs>
            <a:gs pos="87000">
              <a:srgbClr val="0142B8"/>
            </a:gs>
            <a:gs pos="15000">
              <a:srgbClr val="0142B8"/>
            </a:gs>
            <a:gs pos="53000">
              <a:schemeClr val="bg1"/>
            </a:gs>
            <a:gs pos="100000">
              <a:srgbClr val="0142B8"/>
            </a:gs>
          </a:gsLst>
          <a:lin ang="18900000" scaled="1"/>
          <a:tileRect/>
        </a:gradFill>
        <a:effectLst/>
      </p:bgPr>
    </p:bg>
    <p:spTree>
      <p:nvGrpSpPr>
        <p:cNvPr id="1" name=""/>
        <p:cNvGrpSpPr/>
        <p:nvPr/>
      </p:nvGrpSpPr>
      <p:grpSpPr>
        <a:xfrm>
          <a:off x="0" y="0"/>
          <a:ext cx="0" cy="0"/>
          <a:chOff x="0" y="0"/>
          <a:chExt cx="0" cy="0"/>
        </a:xfrm>
      </p:grpSpPr>
      <p:sp>
        <p:nvSpPr>
          <p:cNvPr id="2" name="TextBox 1"/>
          <p:cNvSpPr txBox="1"/>
          <p:nvPr/>
        </p:nvSpPr>
        <p:spPr>
          <a:xfrm>
            <a:off x="0" y="939113"/>
            <a:ext cx="9144000" cy="5047536"/>
          </a:xfrm>
          <a:prstGeom prst="rect">
            <a:avLst/>
          </a:prstGeom>
          <a:solidFill>
            <a:schemeClr val="bg1"/>
          </a:solidFill>
        </p:spPr>
        <p:txBody>
          <a:bodyPr wrap="square" rtlCol="0">
            <a:spAutoFit/>
          </a:bodyPr>
          <a:lstStyle/>
          <a:p>
            <a:pPr algn="ctr"/>
            <a:endParaRPr lang="en-US" sz="6600" b="1" dirty="0" smtClean="0">
              <a:solidFill>
                <a:srgbClr val="0142B8"/>
              </a:solidFill>
              <a:latin typeface="Swiss 721 Extended" panose="02000505030000020004" pitchFamily="2" charset="0"/>
            </a:endParaRPr>
          </a:p>
          <a:p>
            <a:pPr algn="ctr"/>
            <a:endParaRPr lang="en-US" sz="3200" b="1" dirty="0" smtClean="0">
              <a:solidFill>
                <a:srgbClr val="0142B8"/>
              </a:solidFill>
              <a:latin typeface="Swiss 721 Extended" panose="02000505030000020004" pitchFamily="2" charset="0"/>
            </a:endParaRPr>
          </a:p>
          <a:p>
            <a:pPr algn="ctr"/>
            <a:r>
              <a:rPr lang="en-US" sz="6000" b="1" dirty="0" smtClean="0">
                <a:solidFill>
                  <a:srgbClr val="0142B8"/>
                </a:solidFill>
                <a:latin typeface="Swiss 721 Extended" panose="02000505030000020004" pitchFamily="2" charset="0"/>
              </a:rPr>
              <a:t>All Messianic </a:t>
            </a:r>
          </a:p>
          <a:p>
            <a:pPr algn="ctr"/>
            <a:r>
              <a:rPr lang="en-US" sz="6000" b="1" dirty="0" smtClean="0">
                <a:solidFill>
                  <a:srgbClr val="0142B8"/>
                </a:solidFill>
                <a:latin typeface="Swiss 721 Extended" panose="02000505030000020004" pitchFamily="2" charset="0"/>
              </a:rPr>
              <a:t>prophecy fulfilled</a:t>
            </a:r>
          </a:p>
          <a:p>
            <a:pPr algn="ctr"/>
            <a:endParaRPr lang="en-US" sz="6000" b="1" dirty="0" smtClean="0">
              <a:solidFill>
                <a:srgbClr val="0142B8"/>
              </a:solidFill>
              <a:latin typeface="Swiss 721 Extended" panose="02000505030000020004" pitchFamily="2" charset="0"/>
            </a:endParaRPr>
          </a:p>
          <a:p>
            <a:pPr algn="ctr"/>
            <a:endParaRPr lang="en-US" sz="4400" dirty="0">
              <a:latin typeface="Swiss 721 Condensed" panose="02000506040000020004" pitchFamily="2" charset="0"/>
            </a:endParaRPr>
          </a:p>
        </p:txBody>
      </p:sp>
    </p:spTree>
    <p:extLst>
      <p:ext uri="{BB962C8B-B14F-4D97-AF65-F5344CB8AC3E}">
        <p14:creationId xmlns:p14="http://schemas.microsoft.com/office/powerpoint/2010/main" val="125690772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0142B8"/>
            </a:gs>
            <a:gs pos="87000">
              <a:srgbClr val="0142B8"/>
            </a:gs>
            <a:gs pos="15000">
              <a:srgbClr val="0142B8"/>
            </a:gs>
            <a:gs pos="53000">
              <a:schemeClr val="bg1"/>
            </a:gs>
            <a:gs pos="100000">
              <a:srgbClr val="0142B8"/>
            </a:gs>
          </a:gsLst>
          <a:lin ang="18900000" scaled="1"/>
          <a:tileRect/>
        </a:gradFill>
        <a:effectLst/>
      </p:bgPr>
    </p:bg>
    <p:spTree>
      <p:nvGrpSpPr>
        <p:cNvPr id="1" name=""/>
        <p:cNvGrpSpPr/>
        <p:nvPr/>
      </p:nvGrpSpPr>
      <p:grpSpPr>
        <a:xfrm>
          <a:off x="0" y="0"/>
          <a:ext cx="0" cy="0"/>
          <a:chOff x="0" y="0"/>
          <a:chExt cx="0" cy="0"/>
        </a:xfrm>
      </p:grpSpPr>
      <p:sp>
        <p:nvSpPr>
          <p:cNvPr id="2" name="TextBox 1"/>
          <p:cNvSpPr txBox="1"/>
          <p:nvPr/>
        </p:nvSpPr>
        <p:spPr>
          <a:xfrm>
            <a:off x="0" y="939113"/>
            <a:ext cx="9144000" cy="5047536"/>
          </a:xfrm>
          <a:prstGeom prst="rect">
            <a:avLst/>
          </a:prstGeom>
          <a:solidFill>
            <a:schemeClr val="bg1"/>
          </a:solidFill>
        </p:spPr>
        <p:txBody>
          <a:bodyPr wrap="square" rtlCol="0">
            <a:spAutoFit/>
          </a:bodyPr>
          <a:lstStyle/>
          <a:p>
            <a:pPr algn="ctr"/>
            <a:endParaRPr lang="en-US" sz="6600" b="1" dirty="0" smtClean="0">
              <a:solidFill>
                <a:srgbClr val="0142B8"/>
              </a:solidFill>
              <a:latin typeface="Swiss 721 Extended" panose="02000505030000020004" pitchFamily="2" charset="0"/>
            </a:endParaRPr>
          </a:p>
          <a:p>
            <a:pPr algn="ctr"/>
            <a:endParaRPr lang="en-US" sz="3200" b="1" dirty="0" smtClean="0">
              <a:solidFill>
                <a:srgbClr val="0142B8"/>
              </a:solidFill>
              <a:latin typeface="Swiss 721 Extended" panose="02000505030000020004" pitchFamily="2" charset="0"/>
            </a:endParaRPr>
          </a:p>
          <a:p>
            <a:pPr algn="ctr"/>
            <a:r>
              <a:rPr lang="en-US" sz="6000" b="1" dirty="0" smtClean="0">
                <a:solidFill>
                  <a:srgbClr val="0142B8"/>
                </a:solidFill>
                <a:latin typeface="Swiss 721 Extended" panose="02000505030000020004" pitchFamily="2" charset="0"/>
              </a:rPr>
              <a:t>Anointing of</a:t>
            </a:r>
          </a:p>
          <a:p>
            <a:pPr algn="ctr"/>
            <a:r>
              <a:rPr lang="en-US" sz="6000" b="1" dirty="0" smtClean="0">
                <a:solidFill>
                  <a:srgbClr val="0142B8"/>
                </a:solidFill>
                <a:latin typeface="Swiss 721 Extended" panose="02000505030000020004" pitchFamily="2" charset="0"/>
              </a:rPr>
              <a:t>King of Kings</a:t>
            </a:r>
          </a:p>
          <a:p>
            <a:pPr algn="ctr"/>
            <a:endParaRPr lang="en-US" sz="6000" b="1" dirty="0" smtClean="0">
              <a:solidFill>
                <a:srgbClr val="0142B8"/>
              </a:solidFill>
              <a:latin typeface="Swiss 721 Extended" panose="02000505030000020004" pitchFamily="2" charset="0"/>
            </a:endParaRPr>
          </a:p>
          <a:p>
            <a:pPr algn="ctr"/>
            <a:endParaRPr lang="en-US" sz="4400" dirty="0">
              <a:latin typeface="Swiss 721 Condensed" panose="02000506040000020004" pitchFamily="2" charset="0"/>
            </a:endParaRPr>
          </a:p>
        </p:txBody>
      </p:sp>
    </p:spTree>
    <p:extLst>
      <p:ext uri="{BB962C8B-B14F-4D97-AF65-F5344CB8AC3E}">
        <p14:creationId xmlns:p14="http://schemas.microsoft.com/office/powerpoint/2010/main" val="123489747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0142B8"/>
        </a:solidFill>
        <a:effectLst/>
      </p:bgPr>
    </p:bg>
    <p:spTree>
      <p:nvGrpSpPr>
        <p:cNvPr id="1" name=""/>
        <p:cNvGrpSpPr/>
        <p:nvPr/>
      </p:nvGrpSpPr>
      <p:grpSpPr>
        <a:xfrm>
          <a:off x="0" y="0"/>
          <a:ext cx="0" cy="0"/>
          <a:chOff x="0" y="0"/>
          <a:chExt cx="0" cy="0"/>
        </a:xfrm>
      </p:grpSpPr>
      <p:sp>
        <p:nvSpPr>
          <p:cNvPr id="2" name="TextBox 1"/>
          <p:cNvSpPr txBox="1"/>
          <p:nvPr/>
        </p:nvSpPr>
        <p:spPr>
          <a:xfrm>
            <a:off x="329514" y="140044"/>
            <a:ext cx="8476735" cy="5878532"/>
          </a:xfrm>
          <a:prstGeom prst="rect">
            <a:avLst/>
          </a:prstGeom>
          <a:solidFill>
            <a:schemeClr val="bg1"/>
          </a:solidFill>
        </p:spPr>
        <p:txBody>
          <a:bodyPr wrap="square" rtlCol="0">
            <a:spAutoFit/>
          </a:bodyPr>
          <a:lstStyle/>
          <a:p>
            <a:pPr algn="ctr"/>
            <a:r>
              <a:rPr lang="en-US" sz="5400" b="1" u="sng" dirty="0" smtClean="0">
                <a:solidFill>
                  <a:srgbClr val="0142B8"/>
                </a:solidFill>
                <a:latin typeface="Swiss 721 Extended" panose="02000505030000020004" pitchFamily="2" charset="0"/>
              </a:rPr>
              <a:t>DANIEL 9:25</a:t>
            </a:r>
          </a:p>
          <a:p>
            <a:pPr algn="ctr"/>
            <a:r>
              <a:rPr lang="en-US" sz="4600" dirty="0" smtClean="0">
                <a:latin typeface="Swiss 721 Condensed" panose="02000506040000020004" pitchFamily="2" charset="0"/>
              </a:rPr>
              <a:t>“Know therefore and understand, that from the going forth of the command to restore and build Jerusalem until Messiah the Prince, there shall be seven weeks and sixty-two weeks; the street shall be built again, and the wall, even in troublesome times.</a:t>
            </a:r>
            <a:endParaRPr lang="en-US" sz="4600" dirty="0">
              <a:latin typeface="Swiss 721 Condensed" panose="02000506040000020004" pitchFamily="2" charset="0"/>
            </a:endParaRPr>
          </a:p>
        </p:txBody>
      </p:sp>
    </p:spTree>
    <p:extLst>
      <p:ext uri="{BB962C8B-B14F-4D97-AF65-F5344CB8AC3E}">
        <p14:creationId xmlns:p14="http://schemas.microsoft.com/office/powerpoint/2010/main" val="68563513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rgbClr val="0142B8"/>
        </a:solidFill>
        <a:effectLst/>
      </p:bgPr>
    </p:bg>
    <p:spTree>
      <p:nvGrpSpPr>
        <p:cNvPr id="1" name=""/>
        <p:cNvGrpSpPr/>
        <p:nvPr/>
      </p:nvGrpSpPr>
      <p:grpSpPr>
        <a:xfrm>
          <a:off x="0" y="0"/>
          <a:ext cx="0" cy="0"/>
          <a:chOff x="0" y="0"/>
          <a:chExt cx="0" cy="0"/>
        </a:xfrm>
      </p:grpSpPr>
      <p:sp>
        <p:nvSpPr>
          <p:cNvPr id="2" name="TextBox 1"/>
          <p:cNvSpPr txBox="1"/>
          <p:nvPr/>
        </p:nvSpPr>
        <p:spPr>
          <a:xfrm>
            <a:off x="247136" y="214184"/>
            <a:ext cx="8657968" cy="4247317"/>
          </a:xfrm>
          <a:prstGeom prst="rect">
            <a:avLst/>
          </a:prstGeom>
          <a:solidFill>
            <a:schemeClr val="bg1"/>
          </a:solidFill>
        </p:spPr>
        <p:txBody>
          <a:bodyPr wrap="square" rtlCol="0">
            <a:spAutoFit/>
          </a:bodyPr>
          <a:lstStyle/>
          <a:p>
            <a:pPr algn="ctr"/>
            <a:r>
              <a:rPr lang="en-US" sz="5400" b="1" u="sng" dirty="0" smtClean="0">
                <a:solidFill>
                  <a:srgbClr val="0142B8"/>
                </a:solidFill>
                <a:latin typeface="Swiss 721 Extended" panose="02000505030000020004" pitchFamily="2" charset="0"/>
              </a:rPr>
              <a:t>GALATIONS 4:4</a:t>
            </a:r>
          </a:p>
          <a:p>
            <a:pPr algn="ctr"/>
            <a:r>
              <a:rPr lang="en-US" sz="5400" dirty="0" smtClean="0">
                <a:latin typeface="Swiss 721 Condensed" panose="02000506040000020004" pitchFamily="2" charset="0"/>
              </a:rPr>
              <a:t>But when the fullness of the time had come, God sent forth His Son, born of a woman, born under the law,</a:t>
            </a:r>
            <a:endParaRPr lang="en-US" sz="5400" dirty="0">
              <a:latin typeface="Swiss 721 Condensed" panose="02000506040000020004" pitchFamily="2" charset="0"/>
            </a:endParaRPr>
          </a:p>
        </p:txBody>
      </p:sp>
    </p:spTree>
    <p:extLst>
      <p:ext uri="{BB962C8B-B14F-4D97-AF65-F5344CB8AC3E}">
        <p14:creationId xmlns:p14="http://schemas.microsoft.com/office/powerpoint/2010/main" val="197497973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rgbClr val="0142B8"/>
        </a:solidFill>
        <a:effectLst/>
      </p:bgPr>
    </p:bg>
    <p:spTree>
      <p:nvGrpSpPr>
        <p:cNvPr id="1" name=""/>
        <p:cNvGrpSpPr/>
        <p:nvPr/>
      </p:nvGrpSpPr>
      <p:grpSpPr>
        <a:xfrm>
          <a:off x="0" y="0"/>
          <a:ext cx="0" cy="0"/>
          <a:chOff x="0" y="0"/>
          <a:chExt cx="0" cy="0"/>
        </a:xfrm>
      </p:grpSpPr>
      <p:sp>
        <p:nvSpPr>
          <p:cNvPr id="2" name="TextBox 1"/>
          <p:cNvSpPr txBox="1"/>
          <p:nvPr/>
        </p:nvSpPr>
        <p:spPr>
          <a:xfrm>
            <a:off x="329514" y="140044"/>
            <a:ext cx="8476735" cy="5878532"/>
          </a:xfrm>
          <a:prstGeom prst="rect">
            <a:avLst/>
          </a:prstGeom>
          <a:solidFill>
            <a:schemeClr val="bg1"/>
          </a:solidFill>
        </p:spPr>
        <p:txBody>
          <a:bodyPr wrap="square" rtlCol="0">
            <a:spAutoFit/>
          </a:bodyPr>
          <a:lstStyle/>
          <a:p>
            <a:pPr algn="ctr"/>
            <a:r>
              <a:rPr lang="en-US" sz="5400" b="1" u="sng" dirty="0" smtClean="0">
                <a:solidFill>
                  <a:srgbClr val="0142B8"/>
                </a:solidFill>
                <a:latin typeface="Swiss 721 Extended" panose="02000505030000020004" pitchFamily="2" charset="0"/>
              </a:rPr>
              <a:t>DANIEL 9:26</a:t>
            </a:r>
          </a:p>
          <a:p>
            <a:pPr algn="ctr"/>
            <a:r>
              <a:rPr lang="en-US" sz="4600" dirty="0" smtClean="0">
                <a:latin typeface="Swiss 721 Condensed" panose="02000506040000020004" pitchFamily="2" charset="0"/>
              </a:rPr>
              <a:t>“And after the sixty-two weeks Messiah shall be cut off, but not for Himself; and the people of the prince who is to come shall destroy the city and the sanctuary. The end of it shall be with a flood, and till the end of the war desolations are determined.</a:t>
            </a:r>
            <a:endParaRPr lang="en-US" sz="4600" dirty="0">
              <a:latin typeface="Swiss 721 Condensed" panose="02000506040000020004" pitchFamily="2" charset="0"/>
            </a:endParaRPr>
          </a:p>
        </p:txBody>
      </p:sp>
    </p:spTree>
    <p:extLst>
      <p:ext uri="{BB962C8B-B14F-4D97-AF65-F5344CB8AC3E}">
        <p14:creationId xmlns:p14="http://schemas.microsoft.com/office/powerpoint/2010/main" val="2205060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142B8"/>
        </a:solidFill>
        <a:effectLst/>
      </p:bgPr>
    </p:bg>
    <p:spTree>
      <p:nvGrpSpPr>
        <p:cNvPr id="1" name=""/>
        <p:cNvGrpSpPr/>
        <p:nvPr/>
      </p:nvGrpSpPr>
      <p:grpSpPr>
        <a:xfrm>
          <a:off x="0" y="0"/>
          <a:ext cx="0" cy="0"/>
          <a:chOff x="0" y="0"/>
          <a:chExt cx="0" cy="0"/>
        </a:xfrm>
      </p:grpSpPr>
      <p:sp>
        <p:nvSpPr>
          <p:cNvPr id="2" name="TextBox 1"/>
          <p:cNvSpPr txBox="1"/>
          <p:nvPr/>
        </p:nvSpPr>
        <p:spPr>
          <a:xfrm>
            <a:off x="247136" y="214184"/>
            <a:ext cx="8657968" cy="5909310"/>
          </a:xfrm>
          <a:prstGeom prst="rect">
            <a:avLst/>
          </a:prstGeom>
          <a:solidFill>
            <a:schemeClr val="bg1"/>
          </a:solidFill>
        </p:spPr>
        <p:txBody>
          <a:bodyPr wrap="square" rtlCol="0">
            <a:spAutoFit/>
          </a:bodyPr>
          <a:lstStyle/>
          <a:p>
            <a:pPr algn="ctr"/>
            <a:r>
              <a:rPr lang="en-US" sz="5400" b="1" u="sng" dirty="0" smtClean="0">
                <a:solidFill>
                  <a:srgbClr val="0142B8"/>
                </a:solidFill>
                <a:latin typeface="Swiss 721 Extended" panose="02000505030000020004" pitchFamily="2" charset="0"/>
              </a:rPr>
              <a:t>GENESIS 12:1</a:t>
            </a:r>
          </a:p>
          <a:p>
            <a:pPr algn="ctr"/>
            <a:r>
              <a:rPr lang="en-US" sz="5400" dirty="0" smtClean="0">
                <a:latin typeface="Swiss 721 Condensed" panose="02000506040000020004" pitchFamily="2" charset="0"/>
              </a:rPr>
              <a:t>Now the Lord had said to Abram: “Get out of your country, from your family and from your father’s house, to a land that I will show you. </a:t>
            </a:r>
          </a:p>
          <a:p>
            <a:pPr algn="ctr"/>
            <a:endParaRPr lang="en-US" sz="5400" dirty="0">
              <a:latin typeface="Swiss 721 Condensed" panose="02000506040000020004" pitchFamily="2" charset="0"/>
            </a:endParaRPr>
          </a:p>
        </p:txBody>
      </p:sp>
    </p:spTree>
    <p:extLst>
      <p:ext uri="{BB962C8B-B14F-4D97-AF65-F5344CB8AC3E}">
        <p14:creationId xmlns:p14="http://schemas.microsoft.com/office/powerpoint/2010/main" val="262703990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rgbClr val="0142B8"/>
        </a:solidFill>
        <a:effectLst/>
      </p:bgPr>
    </p:bg>
    <p:spTree>
      <p:nvGrpSpPr>
        <p:cNvPr id="1" name=""/>
        <p:cNvGrpSpPr/>
        <p:nvPr/>
      </p:nvGrpSpPr>
      <p:grpSpPr>
        <a:xfrm>
          <a:off x="0" y="0"/>
          <a:ext cx="0" cy="0"/>
          <a:chOff x="0" y="0"/>
          <a:chExt cx="0" cy="0"/>
        </a:xfrm>
      </p:grpSpPr>
      <p:sp>
        <p:nvSpPr>
          <p:cNvPr id="2" name="TextBox 1"/>
          <p:cNvSpPr txBox="1"/>
          <p:nvPr/>
        </p:nvSpPr>
        <p:spPr>
          <a:xfrm>
            <a:off x="329514" y="140044"/>
            <a:ext cx="8476735" cy="6463308"/>
          </a:xfrm>
          <a:prstGeom prst="rect">
            <a:avLst/>
          </a:prstGeom>
          <a:solidFill>
            <a:schemeClr val="bg1"/>
          </a:solidFill>
        </p:spPr>
        <p:txBody>
          <a:bodyPr wrap="square" rtlCol="0">
            <a:spAutoFit/>
          </a:bodyPr>
          <a:lstStyle/>
          <a:p>
            <a:pPr algn="ctr"/>
            <a:r>
              <a:rPr lang="en-US" sz="5400" b="1" u="sng" dirty="0" smtClean="0">
                <a:solidFill>
                  <a:srgbClr val="0142B8"/>
                </a:solidFill>
                <a:latin typeface="Swiss 721 Extended" panose="02000505030000020004" pitchFamily="2" charset="0"/>
              </a:rPr>
              <a:t>DANIEL 9:27</a:t>
            </a:r>
          </a:p>
          <a:p>
            <a:pPr algn="ctr"/>
            <a:r>
              <a:rPr lang="en-US" sz="4500" dirty="0" smtClean="0">
                <a:latin typeface="Swiss 721 Condensed" panose="02000506040000020004" pitchFamily="2" charset="0"/>
              </a:rPr>
              <a:t>Then he shall confirm a covenant with many for one week; but in the middle of the week He shall bring an end to sacrifice and offering. And on the wing of abominations shall be one who makes desolate, even until the consummation, which is determined, is poured out on the desolate.”</a:t>
            </a:r>
            <a:endParaRPr lang="en-US" sz="4500" dirty="0">
              <a:latin typeface="Swiss 721 Condensed" panose="02000506040000020004" pitchFamily="2" charset="0"/>
            </a:endParaRPr>
          </a:p>
        </p:txBody>
      </p:sp>
    </p:spTree>
    <p:extLst>
      <p:ext uri="{BB962C8B-B14F-4D97-AF65-F5344CB8AC3E}">
        <p14:creationId xmlns:p14="http://schemas.microsoft.com/office/powerpoint/2010/main" val="22804275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solidFill>
          <a:srgbClr val="0142B8"/>
        </a:solidFill>
        <a:effectLst/>
      </p:bgPr>
    </p:bg>
    <p:spTree>
      <p:nvGrpSpPr>
        <p:cNvPr id="1" name=""/>
        <p:cNvGrpSpPr/>
        <p:nvPr/>
      </p:nvGrpSpPr>
      <p:grpSpPr>
        <a:xfrm>
          <a:off x="0" y="0"/>
          <a:ext cx="0" cy="0"/>
          <a:chOff x="0" y="0"/>
          <a:chExt cx="0" cy="0"/>
        </a:xfrm>
      </p:grpSpPr>
      <p:sp>
        <p:nvSpPr>
          <p:cNvPr id="2" name="TextBox 1"/>
          <p:cNvSpPr txBox="1"/>
          <p:nvPr/>
        </p:nvSpPr>
        <p:spPr>
          <a:xfrm>
            <a:off x="247136" y="214184"/>
            <a:ext cx="8657968" cy="5047536"/>
          </a:xfrm>
          <a:prstGeom prst="rect">
            <a:avLst/>
          </a:prstGeom>
          <a:solidFill>
            <a:schemeClr val="bg1"/>
          </a:solidFill>
        </p:spPr>
        <p:txBody>
          <a:bodyPr wrap="square" rtlCol="0">
            <a:spAutoFit/>
          </a:bodyPr>
          <a:lstStyle/>
          <a:p>
            <a:pPr algn="ctr"/>
            <a:r>
              <a:rPr lang="en-US" sz="5200" b="1" u="sng" dirty="0" smtClean="0">
                <a:solidFill>
                  <a:srgbClr val="0142B8"/>
                </a:solidFill>
                <a:latin typeface="Swiss 721 Extended" panose="02000505030000020004" pitchFamily="2" charset="0"/>
              </a:rPr>
              <a:t>2 THESSALONIANS 2:4</a:t>
            </a:r>
          </a:p>
          <a:p>
            <a:pPr algn="ctr"/>
            <a:r>
              <a:rPr lang="en-US" sz="5400" dirty="0" smtClean="0">
                <a:latin typeface="Swiss 721 Condensed" panose="02000506040000020004" pitchFamily="2" charset="0"/>
              </a:rPr>
              <a:t>who opposes and exalts himself above all that is called God or that is worshiped, so that he sits as God in the temple of God, showing himself that he is God.</a:t>
            </a:r>
            <a:endParaRPr lang="en-US" sz="5400" dirty="0">
              <a:latin typeface="Swiss 721 Condensed" panose="02000506040000020004" pitchFamily="2" charset="0"/>
            </a:endParaRPr>
          </a:p>
        </p:txBody>
      </p:sp>
    </p:spTree>
    <p:extLst>
      <p:ext uri="{BB962C8B-B14F-4D97-AF65-F5344CB8AC3E}">
        <p14:creationId xmlns:p14="http://schemas.microsoft.com/office/powerpoint/2010/main" val="187055112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solidFill>
          <a:srgbClr val="0142B8"/>
        </a:solidFill>
        <a:effectLst/>
      </p:bgPr>
    </p:bg>
    <p:spTree>
      <p:nvGrpSpPr>
        <p:cNvPr id="1" name=""/>
        <p:cNvGrpSpPr/>
        <p:nvPr/>
      </p:nvGrpSpPr>
      <p:grpSpPr>
        <a:xfrm>
          <a:off x="0" y="0"/>
          <a:ext cx="0" cy="0"/>
          <a:chOff x="0" y="0"/>
          <a:chExt cx="0" cy="0"/>
        </a:xfrm>
      </p:grpSpPr>
      <p:sp>
        <p:nvSpPr>
          <p:cNvPr id="2" name="TextBox 1"/>
          <p:cNvSpPr txBox="1"/>
          <p:nvPr/>
        </p:nvSpPr>
        <p:spPr>
          <a:xfrm>
            <a:off x="247136" y="214184"/>
            <a:ext cx="8657968" cy="5909310"/>
          </a:xfrm>
          <a:prstGeom prst="rect">
            <a:avLst/>
          </a:prstGeom>
          <a:solidFill>
            <a:schemeClr val="bg1"/>
          </a:solidFill>
        </p:spPr>
        <p:txBody>
          <a:bodyPr wrap="square" rtlCol="0">
            <a:spAutoFit/>
          </a:bodyPr>
          <a:lstStyle/>
          <a:p>
            <a:pPr algn="ctr"/>
            <a:r>
              <a:rPr lang="en-US" sz="5400" b="1" u="sng" dirty="0" smtClean="0">
                <a:solidFill>
                  <a:srgbClr val="0142B8"/>
                </a:solidFill>
                <a:latin typeface="Swiss 721 Extended" panose="02000505030000020004" pitchFamily="2" charset="0"/>
              </a:rPr>
              <a:t>MATTHEW 24:15</a:t>
            </a:r>
          </a:p>
          <a:p>
            <a:pPr algn="ctr"/>
            <a:r>
              <a:rPr lang="en-US" sz="5400" dirty="0" smtClean="0">
                <a:latin typeface="Swiss 721 Condensed" panose="02000506040000020004" pitchFamily="2" charset="0"/>
              </a:rPr>
              <a:t>“Therefore when you see the ‘abomination of desolation,’ spoken of by Daniel the prophet, standing in the holy place” (whoever reads, let him understand), </a:t>
            </a:r>
            <a:endParaRPr lang="en-US" sz="5400" dirty="0">
              <a:latin typeface="Swiss 721 Condensed" panose="02000506040000020004" pitchFamily="2" charset="0"/>
            </a:endParaRPr>
          </a:p>
        </p:txBody>
      </p:sp>
    </p:spTree>
    <p:extLst>
      <p:ext uri="{BB962C8B-B14F-4D97-AF65-F5344CB8AC3E}">
        <p14:creationId xmlns:p14="http://schemas.microsoft.com/office/powerpoint/2010/main" val="307232524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solidFill>
          <a:srgbClr val="0142B8"/>
        </a:solidFill>
        <a:effectLst/>
      </p:bgPr>
    </p:bg>
    <p:spTree>
      <p:nvGrpSpPr>
        <p:cNvPr id="1" name=""/>
        <p:cNvGrpSpPr/>
        <p:nvPr/>
      </p:nvGrpSpPr>
      <p:grpSpPr>
        <a:xfrm>
          <a:off x="0" y="0"/>
          <a:ext cx="0" cy="0"/>
          <a:chOff x="0" y="0"/>
          <a:chExt cx="0" cy="0"/>
        </a:xfrm>
      </p:grpSpPr>
      <p:sp>
        <p:nvSpPr>
          <p:cNvPr id="2" name="TextBox 1"/>
          <p:cNvSpPr txBox="1"/>
          <p:nvPr/>
        </p:nvSpPr>
        <p:spPr>
          <a:xfrm>
            <a:off x="247136" y="214184"/>
            <a:ext cx="8657968" cy="2585323"/>
          </a:xfrm>
          <a:prstGeom prst="rect">
            <a:avLst/>
          </a:prstGeom>
          <a:solidFill>
            <a:schemeClr val="bg1"/>
          </a:solidFill>
        </p:spPr>
        <p:txBody>
          <a:bodyPr wrap="square" rtlCol="0">
            <a:spAutoFit/>
          </a:bodyPr>
          <a:lstStyle/>
          <a:p>
            <a:pPr algn="ctr"/>
            <a:r>
              <a:rPr lang="en-US" sz="5400" b="1" u="sng" dirty="0" smtClean="0">
                <a:solidFill>
                  <a:srgbClr val="0142B8"/>
                </a:solidFill>
                <a:latin typeface="Swiss 721 Extended" panose="02000505030000020004" pitchFamily="2" charset="0"/>
              </a:rPr>
              <a:t>MATTHEW 24:16</a:t>
            </a:r>
          </a:p>
          <a:p>
            <a:pPr algn="ctr"/>
            <a:r>
              <a:rPr lang="en-US" sz="5400" dirty="0" smtClean="0">
                <a:latin typeface="Swiss 721 Condensed" panose="02000506040000020004" pitchFamily="2" charset="0"/>
              </a:rPr>
              <a:t>“then let those who are in Judea flee to the mountains. </a:t>
            </a:r>
            <a:endParaRPr lang="en-US" sz="5400" dirty="0">
              <a:latin typeface="Swiss 721 Condensed" panose="02000506040000020004" pitchFamily="2" charset="0"/>
            </a:endParaRPr>
          </a:p>
        </p:txBody>
      </p:sp>
    </p:spTree>
    <p:extLst>
      <p:ext uri="{BB962C8B-B14F-4D97-AF65-F5344CB8AC3E}">
        <p14:creationId xmlns:p14="http://schemas.microsoft.com/office/powerpoint/2010/main" val="266313357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solidFill>
          <a:srgbClr val="0142B8"/>
        </a:solidFill>
        <a:effectLst/>
      </p:bgPr>
    </p:bg>
    <p:spTree>
      <p:nvGrpSpPr>
        <p:cNvPr id="1" name=""/>
        <p:cNvGrpSpPr/>
        <p:nvPr/>
      </p:nvGrpSpPr>
      <p:grpSpPr>
        <a:xfrm>
          <a:off x="0" y="0"/>
          <a:ext cx="0" cy="0"/>
          <a:chOff x="0" y="0"/>
          <a:chExt cx="0" cy="0"/>
        </a:xfrm>
      </p:grpSpPr>
      <p:sp>
        <p:nvSpPr>
          <p:cNvPr id="2" name="TextBox 1"/>
          <p:cNvSpPr txBox="1"/>
          <p:nvPr/>
        </p:nvSpPr>
        <p:spPr>
          <a:xfrm>
            <a:off x="247136" y="214184"/>
            <a:ext cx="8657968" cy="3416320"/>
          </a:xfrm>
          <a:prstGeom prst="rect">
            <a:avLst/>
          </a:prstGeom>
          <a:solidFill>
            <a:schemeClr val="bg1"/>
          </a:solidFill>
        </p:spPr>
        <p:txBody>
          <a:bodyPr wrap="square" rtlCol="0">
            <a:spAutoFit/>
          </a:bodyPr>
          <a:lstStyle/>
          <a:p>
            <a:pPr algn="ctr"/>
            <a:r>
              <a:rPr lang="en-US" sz="5400" b="1" u="sng" dirty="0" smtClean="0">
                <a:solidFill>
                  <a:srgbClr val="0142B8"/>
                </a:solidFill>
                <a:latin typeface="Swiss 721 Extended" panose="02000505030000020004" pitchFamily="2" charset="0"/>
              </a:rPr>
              <a:t>MATTHEW 24:17</a:t>
            </a:r>
          </a:p>
          <a:p>
            <a:pPr algn="ctr"/>
            <a:r>
              <a:rPr lang="en-US" sz="5400" dirty="0" smtClean="0">
                <a:latin typeface="Swiss 721 Condensed" panose="02000506040000020004" pitchFamily="2" charset="0"/>
              </a:rPr>
              <a:t>Let him who is on the housetop not go down to take anything out of his house.</a:t>
            </a:r>
            <a:endParaRPr lang="en-US" sz="5400" dirty="0">
              <a:latin typeface="Swiss 721 Condensed" panose="02000506040000020004" pitchFamily="2" charset="0"/>
            </a:endParaRPr>
          </a:p>
        </p:txBody>
      </p:sp>
    </p:spTree>
    <p:extLst>
      <p:ext uri="{BB962C8B-B14F-4D97-AF65-F5344CB8AC3E}">
        <p14:creationId xmlns:p14="http://schemas.microsoft.com/office/powerpoint/2010/main" val="368342729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solidFill>
          <a:srgbClr val="0142B8"/>
        </a:solidFill>
        <a:effectLst/>
      </p:bgPr>
    </p:bg>
    <p:spTree>
      <p:nvGrpSpPr>
        <p:cNvPr id="1" name=""/>
        <p:cNvGrpSpPr/>
        <p:nvPr/>
      </p:nvGrpSpPr>
      <p:grpSpPr>
        <a:xfrm>
          <a:off x="0" y="0"/>
          <a:ext cx="0" cy="0"/>
          <a:chOff x="0" y="0"/>
          <a:chExt cx="0" cy="0"/>
        </a:xfrm>
      </p:grpSpPr>
      <p:sp>
        <p:nvSpPr>
          <p:cNvPr id="2" name="TextBox 1"/>
          <p:cNvSpPr txBox="1"/>
          <p:nvPr/>
        </p:nvSpPr>
        <p:spPr>
          <a:xfrm>
            <a:off x="247136" y="214184"/>
            <a:ext cx="8657968" cy="2585323"/>
          </a:xfrm>
          <a:prstGeom prst="rect">
            <a:avLst/>
          </a:prstGeom>
          <a:solidFill>
            <a:schemeClr val="bg1"/>
          </a:solidFill>
        </p:spPr>
        <p:txBody>
          <a:bodyPr wrap="square" rtlCol="0">
            <a:spAutoFit/>
          </a:bodyPr>
          <a:lstStyle/>
          <a:p>
            <a:pPr algn="ctr"/>
            <a:r>
              <a:rPr lang="en-US" sz="5400" b="1" u="sng" dirty="0" smtClean="0">
                <a:solidFill>
                  <a:srgbClr val="0142B8"/>
                </a:solidFill>
                <a:latin typeface="Swiss 721 Extended" panose="02000505030000020004" pitchFamily="2" charset="0"/>
              </a:rPr>
              <a:t>MATTHEW 24:18</a:t>
            </a:r>
          </a:p>
          <a:p>
            <a:pPr algn="ctr"/>
            <a:r>
              <a:rPr lang="en-US" sz="5400" dirty="0" smtClean="0">
                <a:latin typeface="Swiss 721 Condensed" panose="02000506040000020004" pitchFamily="2" charset="0"/>
              </a:rPr>
              <a:t>And let him who is in the field not go back to get his clothes.</a:t>
            </a:r>
            <a:endParaRPr lang="en-US" sz="5400" dirty="0">
              <a:latin typeface="Swiss 721 Condensed" panose="02000506040000020004" pitchFamily="2" charset="0"/>
            </a:endParaRPr>
          </a:p>
        </p:txBody>
      </p:sp>
    </p:spTree>
    <p:extLst>
      <p:ext uri="{BB962C8B-B14F-4D97-AF65-F5344CB8AC3E}">
        <p14:creationId xmlns:p14="http://schemas.microsoft.com/office/powerpoint/2010/main" val="119121882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7988354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4000" r="-14000"/>
          </a:stretch>
        </a:blipFill>
        <a:effectLst/>
      </p:bgPr>
    </p:bg>
    <p:spTree>
      <p:nvGrpSpPr>
        <p:cNvPr id="1" name=""/>
        <p:cNvGrpSpPr/>
        <p:nvPr/>
      </p:nvGrpSpPr>
      <p:grpSpPr>
        <a:xfrm>
          <a:off x="0" y="0"/>
          <a:ext cx="0" cy="0"/>
          <a:chOff x="0" y="0"/>
          <a:chExt cx="0" cy="0"/>
        </a:xfrm>
      </p:grpSpPr>
      <p:sp>
        <p:nvSpPr>
          <p:cNvPr id="2" name="TextBox 1"/>
          <p:cNvSpPr txBox="1"/>
          <p:nvPr/>
        </p:nvSpPr>
        <p:spPr>
          <a:xfrm>
            <a:off x="304800" y="428367"/>
            <a:ext cx="8657968" cy="923330"/>
          </a:xfrm>
          <a:prstGeom prst="rect">
            <a:avLst/>
          </a:prstGeom>
          <a:solidFill>
            <a:schemeClr val="bg1">
              <a:alpha val="87000"/>
            </a:schemeClr>
          </a:solidFill>
        </p:spPr>
        <p:txBody>
          <a:bodyPr wrap="square" rtlCol="0">
            <a:spAutoFit/>
          </a:bodyPr>
          <a:lstStyle/>
          <a:p>
            <a:pPr algn="ctr"/>
            <a:r>
              <a:rPr lang="en-US" sz="5400" dirty="0" smtClean="0">
                <a:solidFill>
                  <a:srgbClr val="0142B8"/>
                </a:solidFill>
                <a:latin typeface="Swiss 721 Extended" panose="02000505030000020004" pitchFamily="2" charset="0"/>
              </a:rPr>
              <a:t>In the </a:t>
            </a:r>
            <a:r>
              <a:rPr lang="en-US" sz="5400" dirty="0" err="1" smtClean="0">
                <a:solidFill>
                  <a:srgbClr val="0142B8"/>
                </a:solidFill>
                <a:latin typeface="Swiss 721 Extended" panose="02000505030000020004" pitchFamily="2" charset="0"/>
              </a:rPr>
              <a:t>Fulness</a:t>
            </a:r>
            <a:r>
              <a:rPr lang="en-US" sz="5400" dirty="0" smtClean="0">
                <a:solidFill>
                  <a:srgbClr val="0142B8"/>
                </a:solidFill>
                <a:latin typeface="Swiss 721 Extended" panose="02000505030000020004" pitchFamily="2" charset="0"/>
              </a:rPr>
              <a:t> of Time</a:t>
            </a:r>
            <a:endParaRPr lang="en-US" sz="5400" dirty="0">
              <a:solidFill>
                <a:srgbClr val="0142B8"/>
              </a:solidFill>
              <a:latin typeface="Swiss 721 Extended" panose="02000505030000020004" pitchFamily="2" charset="0"/>
            </a:endParaRPr>
          </a:p>
        </p:txBody>
      </p:sp>
      <p:sp>
        <p:nvSpPr>
          <p:cNvPr id="4" name="TextBox 3"/>
          <p:cNvSpPr txBox="1"/>
          <p:nvPr/>
        </p:nvSpPr>
        <p:spPr>
          <a:xfrm>
            <a:off x="304800" y="5729416"/>
            <a:ext cx="8657968" cy="830997"/>
          </a:xfrm>
          <a:prstGeom prst="rect">
            <a:avLst/>
          </a:prstGeom>
          <a:solidFill>
            <a:schemeClr val="bg1">
              <a:alpha val="87000"/>
            </a:schemeClr>
          </a:solidFill>
        </p:spPr>
        <p:txBody>
          <a:bodyPr wrap="square" rtlCol="0">
            <a:spAutoFit/>
          </a:bodyPr>
          <a:lstStyle/>
          <a:p>
            <a:pPr algn="ctr"/>
            <a:r>
              <a:rPr lang="en-US" sz="4800" dirty="0" smtClean="0">
                <a:solidFill>
                  <a:srgbClr val="0142B8"/>
                </a:solidFill>
                <a:latin typeface="Swiss 721 Extended" panose="02000505030000020004" pitchFamily="2" charset="0"/>
              </a:rPr>
              <a:t>Daniel 9:24-27</a:t>
            </a:r>
            <a:endParaRPr lang="en-US" sz="4800" dirty="0">
              <a:solidFill>
                <a:srgbClr val="0142B8"/>
              </a:solidFill>
              <a:latin typeface="Swiss 721 Extended" panose="02000505030000020004" pitchFamily="2" charset="0"/>
            </a:endParaRPr>
          </a:p>
        </p:txBody>
      </p:sp>
    </p:spTree>
    <p:extLst>
      <p:ext uri="{BB962C8B-B14F-4D97-AF65-F5344CB8AC3E}">
        <p14:creationId xmlns:p14="http://schemas.microsoft.com/office/powerpoint/2010/main" val="36602547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142B8"/>
        </a:solidFill>
        <a:effectLst/>
      </p:bgPr>
    </p:bg>
    <p:spTree>
      <p:nvGrpSpPr>
        <p:cNvPr id="1" name=""/>
        <p:cNvGrpSpPr/>
        <p:nvPr/>
      </p:nvGrpSpPr>
      <p:grpSpPr>
        <a:xfrm>
          <a:off x="0" y="0"/>
          <a:ext cx="0" cy="0"/>
          <a:chOff x="0" y="0"/>
          <a:chExt cx="0" cy="0"/>
        </a:xfrm>
      </p:grpSpPr>
      <p:sp>
        <p:nvSpPr>
          <p:cNvPr id="2" name="TextBox 1"/>
          <p:cNvSpPr txBox="1"/>
          <p:nvPr/>
        </p:nvSpPr>
        <p:spPr>
          <a:xfrm>
            <a:off x="247136" y="214184"/>
            <a:ext cx="8657968" cy="4247317"/>
          </a:xfrm>
          <a:prstGeom prst="rect">
            <a:avLst/>
          </a:prstGeom>
          <a:solidFill>
            <a:schemeClr val="bg1"/>
          </a:solidFill>
        </p:spPr>
        <p:txBody>
          <a:bodyPr wrap="square" rtlCol="0">
            <a:spAutoFit/>
          </a:bodyPr>
          <a:lstStyle/>
          <a:p>
            <a:pPr algn="ctr"/>
            <a:r>
              <a:rPr lang="en-US" sz="5400" b="1" u="sng" dirty="0" smtClean="0">
                <a:solidFill>
                  <a:srgbClr val="0142B8"/>
                </a:solidFill>
                <a:latin typeface="Swiss 721 Extended" panose="02000505030000020004" pitchFamily="2" charset="0"/>
              </a:rPr>
              <a:t>GENESIS 12:2</a:t>
            </a:r>
          </a:p>
          <a:p>
            <a:pPr algn="ctr"/>
            <a:r>
              <a:rPr lang="en-US" sz="5400" dirty="0" smtClean="0">
                <a:latin typeface="Swiss 721 Condensed" panose="02000506040000020004" pitchFamily="2" charset="0"/>
              </a:rPr>
              <a:t>I will make you a great nation; I will bless you and make your name great; and you shall be a blessing. </a:t>
            </a:r>
            <a:endParaRPr lang="en-US" sz="5400" dirty="0">
              <a:latin typeface="Swiss 721 Condensed" panose="02000506040000020004" pitchFamily="2" charset="0"/>
            </a:endParaRPr>
          </a:p>
        </p:txBody>
      </p:sp>
    </p:spTree>
    <p:extLst>
      <p:ext uri="{BB962C8B-B14F-4D97-AF65-F5344CB8AC3E}">
        <p14:creationId xmlns:p14="http://schemas.microsoft.com/office/powerpoint/2010/main" val="18101355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142B8"/>
        </a:solidFill>
        <a:effectLst/>
      </p:bgPr>
    </p:bg>
    <p:spTree>
      <p:nvGrpSpPr>
        <p:cNvPr id="1" name=""/>
        <p:cNvGrpSpPr/>
        <p:nvPr/>
      </p:nvGrpSpPr>
      <p:grpSpPr>
        <a:xfrm>
          <a:off x="0" y="0"/>
          <a:ext cx="0" cy="0"/>
          <a:chOff x="0" y="0"/>
          <a:chExt cx="0" cy="0"/>
        </a:xfrm>
      </p:grpSpPr>
      <p:sp>
        <p:nvSpPr>
          <p:cNvPr id="2" name="TextBox 1"/>
          <p:cNvSpPr txBox="1"/>
          <p:nvPr/>
        </p:nvSpPr>
        <p:spPr>
          <a:xfrm>
            <a:off x="247136" y="214184"/>
            <a:ext cx="8657968" cy="4247317"/>
          </a:xfrm>
          <a:prstGeom prst="rect">
            <a:avLst/>
          </a:prstGeom>
          <a:solidFill>
            <a:schemeClr val="bg1"/>
          </a:solidFill>
        </p:spPr>
        <p:txBody>
          <a:bodyPr wrap="square" rtlCol="0">
            <a:spAutoFit/>
          </a:bodyPr>
          <a:lstStyle/>
          <a:p>
            <a:pPr algn="ctr"/>
            <a:r>
              <a:rPr lang="en-US" sz="5400" b="1" u="sng" dirty="0" smtClean="0">
                <a:solidFill>
                  <a:srgbClr val="0142B8"/>
                </a:solidFill>
                <a:latin typeface="Swiss 721 Extended" panose="02000505030000020004" pitchFamily="2" charset="0"/>
              </a:rPr>
              <a:t>GENESIS 12:3</a:t>
            </a:r>
          </a:p>
          <a:p>
            <a:pPr algn="ctr"/>
            <a:r>
              <a:rPr lang="en-US" sz="5400" dirty="0" smtClean="0">
                <a:latin typeface="Swiss 721 Condensed" panose="02000506040000020004" pitchFamily="2" charset="0"/>
              </a:rPr>
              <a:t>I will bless those who bless you, and I will curse him who curses you; and in you all the families of the earth shall be blessed.”</a:t>
            </a:r>
            <a:endParaRPr lang="en-US" sz="5400" dirty="0">
              <a:latin typeface="Swiss 721 Condensed" panose="02000506040000020004" pitchFamily="2" charset="0"/>
            </a:endParaRPr>
          </a:p>
        </p:txBody>
      </p:sp>
    </p:spTree>
    <p:extLst>
      <p:ext uri="{BB962C8B-B14F-4D97-AF65-F5344CB8AC3E}">
        <p14:creationId xmlns:p14="http://schemas.microsoft.com/office/powerpoint/2010/main" val="11032620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6203" y="0"/>
            <a:ext cx="8291594" cy="6858000"/>
          </a:xfrm>
          <a:prstGeom prst="rect">
            <a:avLst/>
          </a:prstGeom>
        </p:spPr>
      </p:pic>
    </p:spTree>
    <p:extLst>
      <p:ext uri="{BB962C8B-B14F-4D97-AF65-F5344CB8AC3E}">
        <p14:creationId xmlns:p14="http://schemas.microsoft.com/office/powerpoint/2010/main" val="42241667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8000" r="-8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2992392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142B8"/>
        </a:solidFill>
        <a:effectLst/>
      </p:bgPr>
    </p:bg>
    <p:spTree>
      <p:nvGrpSpPr>
        <p:cNvPr id="1" name=""/>
        <p:cNvGrpSpPr/>
        <p:nvPr/>
      </p:nvGrpSpPr>
      <p:grpSpPr>
        <a:xfrm>
          <a:off x="0" y="0"/>
          <a:ext cx="0" cy="0"/>
          <a:chOff x="0" y="0"/>
          <a:chExt cx="0" cy="0"/>
        </a:xfrm>
      </p:grpSpPr>
      <p:sp>
        <p:nvSpPr>
          <p:cNvPr id="2" name="TextBox 1"/>
          <p:cNvSpPr txBox="1"/>
          <p:nvPr/>
        </p:nvSpPr>
        <p:spPr>
          <a:xfrm>
            <a:off x="247136" y="214184"/>
            <a:ext cx="8657968" cy="5078313"/>
          </a:xfrm>
          <a:prstGeom prst="rect">
            <a:avLst/>
          </a:prstGeom>
          <a:solidFill>
            <a:schemeClr val="bg1"/>
          </a:solidFill>
        </p:spPr>
        <p:txBody>
          <a:bodyPr wrap="square" rtlCol="0">
            <a:spAutoFit/>
          </a:bodyPr>
          <a:lstStyle/>
          <a:p>
            <a:pPr algn="ctr"/>
            <a:r>
              <a:rPr lang="en-US" sz="5400" b="1" u="sng" dirty="0" smtClean="0">
                <a:solidFill>
                  <a:srgbClr val="0142B8"/>
                </a:solidFill>
                <a:latin typeface="Swiss 721 Extended" panose="02000505030000020004" pitchFamily="2" charset="0"/>
              </a:rPr>
              <a:t>ZECHARIAH 12:2</a:t>
            </a:r>
          </a:p>
          <a:p>
            <a:pPr algn="ctr"/>
            <a:r>
              <a:rPr lang="en-US" sz="5400" dirty="0" smtClean="0">
                <a:latin typeface="Swiss 721 Condensed" panose="02000506040000020004" pitchFamily="2" charset="0"/>
              </a:rPr>
              <a:t>“Behold, I will make Jerusalem a cup of drunkenness to all the surrounding peoples, when they lay siege against Judah and Jerusalem. </a:t>
            </a:r>
            <a:endParaRPr lang="en-US" sz="5400" dirty="0">
              <a:latin typeface="Swiss 721 Condensed" panose="02000506040000020004" pitchFamily="2" charset="0"/>
            </a:endParaRPr>
          </a:p>
        </p:txBody>
      </p:sp>
    </p:spTree>
    <p:extLst>
      <p:ext uri="{BB962C8B-B14F-4D97-AF65-F5344CB8AC3E}">
        <p14:creationId xmlns:p14="http://schemas.microsoft.com/office/powerpoint/2010/main" val="16134826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142B8"/>
        </a:solidFill>
        <a:effectLst/>
      </p:bgPr>
    </p:bg>
    <p:spTree>
      <p:nvGrpSpPr>
        <p:cNvPr id="1" name=""/>
        <p:cNvGrpSpPr/>
        <p:nvPr/>
      </p:nvGrpSpPr>
      <p:grpSpPr>
        <a:xfrm>
          <a:off x="0" y="0"/>
          <a:ext cx="0" cy="0"/>
          <a:chOff x="0" y="0"/>
          <a:chExt cx="0" cy="0"/>
        </a:xfrm>
      </p:grpSpPr>
      <p:sp>
        <p:nvSpPr>
          <p:cNvPr id="2" name="TextBox 1"/>
          <p:cNvSpPr txBox="1"/>
          <p:nvPr/>
        </p:nvSpPr>
        <p:spPr>
          <a:xfrm>
            <a:off x="247136" y="156519"/>
            <a:ext cx="8657968" cy="6524863"/>
          </a:xfrm>
          <a:prstGeom prst="rect">
            <a:avLst/>
          </a:prstGeom>
          <a:solidFill>
            <a:schemeClr val="bg1"/>
          </a:solidFill>
        </p:spPr>
        <p:txBody>
          <a:bodyPr wrap="square" rtlCol="0">
            <a:spAutoFit/>
          </a:bodyPr>
          <a:lstStyle/>
          <a:p>
            <a:pPr algn="ctr"/>
            <a:r>
              <a:rPr lang="en-US" sz="5400" b="1" u="sng" dirty="0" smtClean="0">
                <a:solidFill>
                  <a:srgbClr val="0142B8"/>
                </a:solidFill>
                <a:latin typeface="Swiss 721 Extended" panose="02000505030000020004" pitchFamily="2" charset="0"/>
              </a:rPr>
              <a:t>ZECHARIAH 12:3</a:t>
            </a:r>
          </a:p>
          <a:p>
            <a:pPr algn="ctr"/>
            <a:r>
              <a:rPr lang="en-US" sz="5200" dirty="0" smtClean="0">
                <a:latin typeface="Swiss 721 Condensed" panose="02000506040000020004" pitchFamily="2" charset="0"/>
              </a:rPr>
              <a:t>And it shall happen in that day that I will make Jerusalem a very heavy stone for all peoples; all who would heave it away will surely be cut in pieces, though all nations of the earth are gathered against it.</a:t>
            </a:r>
            <a:endParaRPr lang="en-US" sz="5200" dirty="0">
              <a:latin typeface="Swiss 721 Condensed" panose="02000506040000020004" pitchFamily="2" charset="0"/>
            </a:endParaRPr>
          </a:p>
        </p:txBody>
      </p:sp>
    </p:spTree>
    <p:extLst>
      <p:ext uri="{BB962C8B-B14F-4D97-AF65-F5344CB8AC3E}">
        <p14:creationId xmlns:p14="http://schemas.microsoft.com/office/powerpoint/2010/main" val="112709060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63</TotalTime>
  <Words>798</Words>
  <Application>Microsoft Office PowerPoint</Application>
  <PresentationFormat>On-screen Show (4:3)</PresentationFormat>
  <Paragraphs>69</Paragraphs>
  <Slides>37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37</vt:i4>
      </vt:variant>
    </vt:vector>
  </HeadingPairs>
  <TitlesOfParts>
    <vt:vector size="43" baseType="lpstr">
      <vt:lpstr>Arial</vt:lpstr>
      <vt:lpstr>Calibri</vt:lpstr>
      <vt:lpstr>Calibri Light</vt:lpstr>
      <vt:lpstr>Swiss 721 Condensed</vt:lpstr>
      <vt:lpstr>Swiss 721 Extended</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Heather Seifert</dc:creator>
  <cp:lastModifiedBy>Heather Seifert</cp:lastModifiedBy>
  <cp:revision>7</cp:revision>
  <dcterms:created xsi:type="dcterms:W3CDTF">2018-05-18T14:06:18Z</dcterms:created>
  <dcterms:modified xsi:type="dcterms:W3CDTF">2018-05-18T15:09:40Z</dcterms:modified>
</cp:coreProperties>
</file>