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1"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91" r:id="rId28"/>
    <p:sldId id="283" r:id="rId29"/>
    <p:sldId id="284" r:id="rId30"/>
    <p:sldId id="293" r:id="rId31"/>
    <p:sldId id="294" r:id="rId32"/>
    <p:sldId id="295" r:id="rId33"/>
    <p:sldId id="286" r:id="rId34"/>
    <p:sldId id="287" r:id="rId35"/>
    <p:sldId id="288" r:id="rId36"/>
    <p:sldId id="289" r:id="rId37"/>
    <p:sldId id="290" r:id="rId38"/>
    <p:sldId id="29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3"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5A56A1-93BA-4948-BC90-CAF3ED722111}"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50D59-E6A3-4B6D-9059-AD4C92CD59FB}" type="slidenum">
              <a:rPr lang="en-US" smtClean="0"/>
              <a:t>‹#›</a:t>
            </a:fld>
            <a:endParaRPr lang="en-US"/>
          </a:p>
        </p:txBody>
      </p:sp>
    </p:spTree>
    <p:extLst>
      <p:ext uri="{BB962C8B-B14F-4D97-AF65-F5344CB8AC3E}">
        <p14:creationId xmlns:p14="http://schemas.microsoft.com/office/powerpoint/2010/main" val="3106819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5A56A1-93BA-4948-BC90-CAF3ED722111}"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50D59-E6A3-4B6D-9059-AD4C92CD59FB}" type="slidenum">
              <a:rPr lang="en-US" smtClean="0"/>
              <a:t>‹#›</a:t>
            </a:fld>
            <a:endParaRPr lang="en-US"/>
          </a:p>
        </p:txBody>
      </p:sp>
    </p:spTree>
    <p:extLst>
      <p:ext uri="{BB962C8B-B14F-4D97-AF65-F5344CB8AC3E}">
        <p14:creationId xmlns:p14="http://schemas.microsoft.com/office/powerpoint/2010/main" val="825969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5A56A1-93BA-4948-BC90-CAF3ED722111}"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50D59-E6A3-4B6D-9059-AD4C92CD59FB}" type="slidenum">
              <a:rPr lang="en-US" smtClean="0"/>
              <a:t>‹#›</a:t>
            </a:fld>
            <a:endParaRPr lang="en-US"/>
          </a:p>
        </p:txBody>
      </p:sp>
    </p:spTree>
    <p:extLst>
      <p:ext uri="{BB962C8B-B14F-4D97-AF65-F5344CB8AC3E}">
        <p14:creationId xmlns:p14="http://schemas.microsoft.com/office/powerpoint/2010/main" val="1313962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5A56A1-93BA-4948-BC90-CAF3ED722111}"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50D59-E6A3-4B6D-9059-AD4C92CD59FB}" type="slidenum">
              <a:rPr lang="en-US" smtClean="0"/>
              <a:t>‹#›</a:t>
            </a:fld>
            <a:endParaRPr lang="en-US"/>
          </a:p>
        </p:txBody>
      </p:sp>
    </p:spTree>
    <p:extLst>
      <p:ext uri="{BB962C8B-B14F-4D97-AF65-F5344CB8AC3E}">
        <p14:creationId xmlns:p14="http://schemas.microsoft.com/office/powerpoint/2010/main" val="67753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5A56A1-93BA-4948-BC90-CAF3ED722111}"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50D59-E6A3-4B6D-9059-AD4C92CD59FB}" type="slidenum">
              <a:rPr lang="en-US" smtClean="0"/>
              <a:t>‹#›</a:t>
            </a:fld>
            <a:endParaRPr lang="en-US"/>
          </a:p>
        </p:txBody>
      </p:sp>
    </p:spTree>
    <p:extLst>
      <p:ext uri="{BB962C8B-B14F-4D97-AF65-F5344CB8AC3E}">
        <p14:creationId xmlns:p14="http://schemas.microsoft.com/office/powerpoint/2010/main" val="203986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5A56A1-93BA-4948-BC90-CAF3ED722111}" type="datetimeFigureOut">
              <a:rPr lang="en-US" smtClean="0"/>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F50D59-E6A3-4B6D-9059-AD4C92CD59FB}" type="slidenum">
              <a:rPr lang="en-US" smtClean="0"/>
              <a:t>‹#›</a:t>
            </a:fld>
            <a:endParaRPr lang="en-US"/>
          </a:p>
        </p:txBody>
      </p:sp>
    </p:spTree>
    <p:extLst>
      <p:ext uri="{BB962C8B-B14F-4D97-AF65-F5344CB8AC3E}">
        <p14:creationId xmlns:p14="http://schemas.microsoft.com/office/powerpoint/2010/main" val="4077921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5A56A1-93BA-4948-BC90-CAF3ED722111}" type="datetimeFigureOut">
              <a:rPr lang="en-US" smtClean="0"/>
              <a:t>5/25/2018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F50D59-E6A3-4B6D-9059-AD4C92CD59FB}" type="slidenum">
              <a:rPr lang="en-US" smtClean="0"/>
              <a:t>‹#›</a:t>
            </a:fld>
            <a:endParaRPr lang="en-US"/>
          </a:p>
        </p:txBody>
      </p:sp>
    </p:spTree>
    <p:extLst>
      <p:ext uri="{BB962C8B-B14F-4D97-AF65-F5344CB8AC3E}">
        <p14:creationId xmlns:p14="http://schemas.microsoft.com/office/powerpoint/2010/main" val="2091164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5A56A1-93BA-4948-BC90-CAF3ED722111}" type="datetimeFigureOut">
              <a:rPr lang="en-US" smtClean="0"/>
              <a:t>5/25/2018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F50D59-E6A3-4B6D-9059-AD4C92CD59FB}" type="slidenum">
              <a:rPr lang="en-US" smtClean="0"/>
              <a:t>‹#›</a:t>
            </a:fld>
            <a:endParaRPr lang="en-US"/>
          </a:p>
        </p:txBody>
      </p:sp>
    </p:spTree>
    <p:extLst>
      <p:ext uri="{BB962C8B-B14F-4D97-AF65-F5344CB8AC3E}">
        <p14:creationId xmlns:p14="http://schemas.microsoft.com/office/powerpoint/2010/main" val="371240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A56A1-93BA-4948-BC90-CAF3ED722111}" type="datetimeFigureOut">
              <a:rPr lang="en-US" smtClean="0"/>
              <a:t>5/25/2018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F50D59-E6A3-4B6D-9059-AD4C92CD59FB}" type="slidenum">
              <a:rPr lang="en-US" smtClean="0"/>
              <a:t>‹#›</a:t>
            </a:fld>
            <a:endParaRPr lang="en-US"/>
          </a:p>
        </p:txBody>
      </p:sp>
    </p:spTree>
    <p:extLst>
      <p:ext uri="{BB962C8B-B14F-4D97-AF65-F5344CB8AC3E}">
        <p14:creationId xmlns:p14="http://schemas.microsoft.com/office/powerpoint/2010/main" val="311009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5A56A1-93BA-4948-BC90-CAF3ED722111}" type="datetimeFigureOut">
              <a:rPr lang="en-US" smtClean="0"/>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F50D59-E6A3-4B6D-9059-AD4C92CD59FB}" type="slidenum">
              <a:rPr lang="en-US" smtClean="0"/>
              <a:t>‹#›</a:t>
            </a:fld>
            <a:endParaRPr lang="en-US"/>
          </a:p>
        </p:txBody>
      </p:sp>
    </p:spTree>
    <p:extLst>
      <p:ext uri="{BB962C8B-B14F-4D97-AF65-F5344CB8AC3E}">
        <p14:creationId xmlns:p14="http://schemas.microsoft.com/office/powerpoint/2010/main" val="372604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5A56A1-93BA-4948-BC90-CAF3ED722111}" type="datetimeFigureOut">
              <a:rPr lang="en-US" smtClean="0"/>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F50D59-E6A3-4B6D-9059-AD4C92CD59FB}" type="slidenum">
              <a:rPr lang="en-US" smtClean="0"/>
              <a:t>‹#›</a:t>
            </a:fld>
            <a:endParaRPr lang="en-US"/>
          </a:p>
        </p:txBody>
      </p:sp>
    </p:spTree>
    <p:extLst>
      <p:ext uri="{BB962C8B-B14F-4D97-AF65-F5344CB8AC3E}">
        <p14:creationId xmlns:p14="http://schemas.microsoft.com/office/powerpoint/2010/main" val="306912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A56A1-93BA-4948-BC90-CAF3ED722111}" type="datetimeFigureOut">
              <a:rPr lang="en-US" smtClean="0"/>
              <a:t>5/25/2018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50D59-E6A3-4B6D-9059-AD4C92CD59FB}" type="slidenum">
              <a:rPr lang="en-US" smtClean="0"/>
              <a:t>‹#›</a:t>
            </a:fld>
            <a:endParaRPr lang="en-US"/>
          </a:p>
        </p:txBody>
      </p:sp>
    </p:spTree>
    <p:extLst>
      <p:ext uri="{BB962C8B-B14F-4D97-AF65-F5344CB8AC3E}">
        <p14:creationId xmlns:p14="http://schemas.microsoft.com/office/powerpoint/2010/main" val="144645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76546"/>
            <a:ext cx="9144000" cy="1446550"/>
          </a:xfrm>
          <a:prstGeom prst="rect">
            <a:avLst/>
          </a:prstGeom>
          <a:noFill/>
        </p:spPr>
        <p:txBody>
          <a:bodyPr wrap="square" rtlCol="0">
            <a:spAutoFit/>
          </a:bodyPr>
          <a:lstStyle/>
          <a:p>
            <a:pPr algn="ctr"/>
            <a:r>
              <a:rPr lang="en-US" sz="8800" dirty="0" smtClean="0">
                <a:effectLst>
                  <a:outerShdw blurRad="38100" dist="38100" dir="2700000" algn="tl">
                    <a:srgbClr val="000000">
                      <a:alpha val="43137"/>
                    </a:srgbClr>
                  </a:outerShdw>
                </a:effectLst>
                <a:latin typeface="Perpetua Titling MT" panose="02020502060505020804" pitchFamily="18" charset="0"/>
              </a:rPr>
              <a:t>DAMASCUS’</a:t>
            </a:r>
            <a:endParaRPr lang="en-US" sz="8800" dirty="0">
              <a:effectLst>
                <a:outerShdw blurRad="38100" dist="38100" dir="2700000" algn="tl">
                  <a:srgbClr val="000000">
                    <a:alpha val="43137"/>
                  </a:srgbClr>
                </a:outerShdw>
              </a:effectLst>
              <a:latin typeface="Perpetua Titling MT" panose="02020502060505020804" pitchFamily="18" charset="0"/>
            </a:endParaRPr>
          </a:p>
        </p:txBody>
      </p:sp>
      <p:sp>
        <p:nvSpPr>
          <p:cNvPr id="3" name="TextBox 2"/>
          <p:cNvSpPr txBox="1"/>
          <p:nvPr/>
        </p:nvSpPr>
        <p:spPr>
          <a:xfrm>
            <a:off x="0" y="1102158"/>
            <a:ext cx="9144000" cy="1446550"/>
          </a:xfrm>
          <a:prstGeom prst="rect">
            <a:avLst/>
          </a:prstGeom>
          <a:noFill/>
        </p:spPr>
        <p:txBody>
          <a:bodyPr wrap="square" rtlCol="0">
            <a:spAutoFit/>
          </a:bodyPr>
          <a:lstStyle/>
          <a:p>
            <a:pPr algn="ctr"/>
            <a:r>
              <a:rPr lang="en-US" sz="8800" dirty="0" err="1" smtClean="0">
                <a:effectLst>
                  <a:outerShdw blurRad="38100" dist="38100" dir="2700000" algn="tl">
                    <a:srgbClr val="000000">
                      <a:alpha val="43137"/>
                    </a:srgbClr>
                  </a:outerShdw>
                </a:effectLst>
                <a:latin typeface="Perpetua Titling MT" panose="02020502060505020804" pitchFamily="18" charset="0"/>
              </a:rPr>
              <a:t>FUture</a:t>
            </a:r>
            <a:endParaRPr lang="en-US" sz="8800" dirty="0">
              <a:effectLst>
                <a:outerShdw blurRad="38100" dist="38100" dir="2700000" algn="tl">
                  <a:srgbClr val="000000">
                    <a:alpha val="43137"/>
                  </a:srgbClr>
                </a:outerShdw>
              </a:effectLst>
              <a:latin typeface="Perpetua Titling MT" panose="02020502060505020804" pitchFamily="18" charset="0"/>
            </a:endParaRPr>
          </a:p>
        </p:txBody>
      </p:sp>
      <p:sp>
        <p:nvSpPr>
          <p:cNvPr id="4" name="TextBox 3"/>
          <p:cNvSpPr txBox="1"/>
          <p:nvPr/>
        </p:nvSpPr>
        <p:spPr>
          <a:xfrm>
            <a:off x="5296930" y="5840627"/>
            <a:ext cx="3764692" cy="923330"/>
          </a:xfrm>
          <a:prstGeom prst="rect">
            <a:avLst/>
          </a:prstGeom>
          <a:noFill/>
        </p:spPr>
        <p:txBody>
          <a:bodyPr wrap="square" rtlCol="0">
            <a:spAutoFit/>
          </a:bodyPr>
          <a:lstStyle/>
          <a:p>
            <a:r>
              <a:rPr lang="en-US" sz="5400" b="1" dirty="0" smtClean="0">
                <a:solidFill>
                  <a:schemeClr val="bg1"/>
                </a:solidFill>
                <a:latin typeface="Perpetua Titling MT" panose="02020502060505020804" pitchFamily="18" charset="0"/>
              </a:rPr>
              <a:t>Isaiah 17</a:t>
            </a:r>
            <a:endParaRPr lang="en-US" sz="5400" b="1" dirty="0">
              <a:solidFill>
                <a:schemeClr val="bg1"/>
              </a:solidFill>
              <a:latin typeface="Perpetua Titling MT" panose="02020502060505020804" pitchFamily="18" charset="0"/>
            </a:endParaRPr>
          </a:p>
        </p:txBody>
      </p:sp>
    </p:spTree>
    <p:extLst>
      <p:ext uri="{BB962C8B-B14F-4D97-AF65-F5344CB8AC3E}">
        <p14:creationId xmlns:p14="http://schemas.microsoft.com/office/powerpoint/2010/main" val="1082207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p:cNvSpPr txBox="1"/>
          <p:nvPr/>
        </p:nvSpPr>
        <p:spPr>
          <a:xfrm>
            <a:off x="205946" y="197708"/>
            <a:ext cx="8674443" cy="2585323"/>
          </a:xfrm>
          <a:prstGeom prst="rect">
            <a:avLst/>
          </a:prstGeom>
          <a:noFill/>
        </p:spPr>
        <p:txBody>
          <a:bodyPr wrap="square" rtlCol="0">
            <a:spAutoFit/>
          </a:bodyPr>
          <a:lstStyle/>
          <a:p>
            <a:pPr algn="ctr"/>
            <a:r>
              <a:rPr lang="en-US" sz="5400" b="1" u="sng" dirty="0" smtClean="0">
                <a:solidFill>
                  <a:srgbClr val="FFFF00"/>
                </a:solidFill>
                <a:latin typeface="Californian FB" panose="0207040306080B030204" pitchFamily="18" charset="0"/>
              </a:rPr>
              <a:t>Jeremiah 49:25 (NLT)</a:t>
            </a:r>
          </a:p>
          <a:p>
            <a:pPr algn="ctr"/>
            <a:r>
              <a:rPr lang="en-US" sz="5400" dirty="0" smtClean="0">
                <a:solidFill>
                  <a:schemeClr val="bg1"/>
                </a:solidFill>
                <a:latin typeface="Californian FB" panose="0207040306080B030204" pitchFamily="18" charset="0"/>
              </a:rPr>
              <a:t>That famous city, a city of joy, will be forsaken! </a:t>
            </a:r>
            <a:endParaRPr lang="en-US" sz="54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1193644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p:cNvSpPr txBox="1"/>
          <p:nvPr/>
        </p:nvSpPr>
        <p:spPr>
          <a:xfrm>
            <a:off x="205946" y="197708"/>
            <a:ext cx="8674443" cy="4247317"/>
          </a:xfrm>
          <a:prstGeom prst="rect">
            <a:avLst/>
          </a:prstGeom>
          <a:noFill/>
        </p:spPr>
        <p:txBody>
          <a:bodyPr wrap="square" rtlCol="0">
            <a:spAutoFit/>
          </a:bodyPr>
          <a:lstStyle/>
          <a:p>
            <a:pPr algn="ctr"/>
            <a:r>
              <a:rPr lang="en-US" sz="5400" b="1" u="sng" dirty="0" smtClean="0">
                <a:solidFill>
                  <a:srgbClr val="FFFF00"/>
                </a:solidFill>
                <a:latin typeface="Californian FB" panose="0207040306080B030204" pitchFamily="18" charset="0"/>
              </a:rPr>
              <a:t>Jeremiah 49:26 (NLT)</a:t>
            </a:r>
          </a:p>
          <a:p>
            <a:pPr algn="ctr"/>
            <a:r>
              <a:rPr lang="en-US" sz="5400" dirty="0" smtClean="0">
                <a:solidFill>
                  <a:schemeClr val="bg1"/>
                </a:solidFill>
                <a:latin typeface="Californian FB" panose="0207040306080B030204" pitchFamily="18" charset="0"/>
              </a:rPr>
              <a:t>Her young men will fall in the streets and die. Her soldiers will all be killed,” says the Lord of Heaven’s Armies.</a:t>
            </a:r>
            <a:endParaRPr lang="en-US" sz="54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4053781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p:cNvSpPr txBox="1"/>
          <p:nvPr/>
        </p:nvSpPr>
        <p:spPr>
          <a:xfrm>
            <a:off x="205946" y="197708"/>
            <a:ext cx="8674443" cy="5078313"/>
          </a:xfrm>
          <a:prstGeom prst="rect">
            <a:avLst/>
          </a:prstGeom>
          <a:noFill/>
        </p:spPr>
        <p:txBody>
          <a:bodyPr wrap="square" rtlCol="0">
            <a:spAutoFit/>
          </a:bodyPr>
          <a:lstStyle/>
          <a:p>
            <a:pPr algn="ctr"/>
            <a:r>
              <a:rPr lang="en-US" sz="5400" b="1" u="sng" dirty="0" smtClean="0">
                <a:solidFill>
                  <a:srgbClr val="FFFF00"/>
                </a:solidFill>
                <a:latin typeface="Californian FB" panose="0207040306080B030204" pitchFamily="18" charset="0"/>
              </a:rPr>
              <a:t>Isaiah 17:1 (NLT)</a:t>
            </a:r>
          </a:p>
          <a:p>
            <a:pPr algn="ctr"/>
            <a:r>
              <a:rPr lang="en-US" sz="5400" dirty="0" smtClean="0">
                <a:solidFill>
                  <a:schemeClr val="bg1"/>
                </a:solidFill>
                <a:latin typeface="Californian FB" panose="0207040306080B030204" pitchFamily="18" charset="0"/>
              </a:rPr>
              <a:t>This message came to me concerning Damascus: “Look, the city of Damascus will disappear! It will become a heap of ruins. </a:t>
            </a:r>
            <a:endParaRPr lang="en-US" sz="54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388037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p:cNvSpPr txBox="1"/>
          <p:nvPr/>
        </p:nvSpPr>
        <p:spPr>
          <a:xfrm>
            <a:off x="205946" y="197708"/>
            <a:ext cx="8674443" cy="5078313"/>
          </a:xfrm>
          <a:prstGeom prst="rect">
            <a:avLst/>
          </a:prstGeom>
          <a:noFill/>
        </p:spPr>
        <p:txBody>
          <a:bodyPr wrap="square" rtlCol="0">
            <a:spAutoFit/>
          </a:bodyPr>
          <a:lstStyle/>
          <a:p>
            <a:pPr algn="ctr"/>
            <a:r>
              <a:rPr lang="en-US" sz="5400" b="1" u="sng" dirty="0" smtClean="0">
                <a:solidFill>
                  <a:srgbClr val="FFFF00"/>
                </a:solidFill>
                <a:latin typeface="Californian FB" panose="0207040306080B030204" pitchFamily="18" charset="0"/>
              </a:rPr>
              <a:t>Isaiah 17:2 (NLT)</a:t>
            </a:r>
          </a:p>
          <a:p>
            <a:pPr algn="ctr"/>
            <a:r>
              <a:rPr lang="en-US" sz="5400" dirty="0" smtClean="0">
                <a:solidFill>
                  <a:schemeClr val="bg1"/>
                </a:solidFill>
                <a:latin typeface="Californian FB" panose="0207040306080B030204" pitchFamily="18" charset="0"/>
              </a:rPr>
              <a:t>The towns of </a:t>
            </a:r>
            <a:r>
              <a:rPr lang="en-US" sz="5400" dirty="0" err="1" smtClean="0">
                <a:solidFill>
                  <a:schemeClr val="bg1"/>
                </a:solidFill>
                <a:latin typeface="Californian FB" panose="0207040306080B030204" pitchFamily="18" charset="0"/>
              </a:rPr>
              <a:t>Aroer</a:t>
            </a:r>
            <a:r>
              <a:rPr lang="en-US" sz="5400" dirty="0" smtClean="0">
                <a:solidFill>
                  <a:schemeClr val="bg1"/>
                </a:solidFill>
                <a:latin typeface="Californian FB" panose="0207040306080B030204" pitchFamily="18" charset="0"/>
              </a:rPr>
              <a:t> will be deserted. Flocks will graze in the streets and lie down undisturbed, with no one to chase them away. </a:t>
            </a:r>
            <a:endParaRPr lang="en-US" sz="54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1949744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p:cNvSpPr txBox="1"/>
          <p:nvPr/>
        </p:nvSpPr>
        <p:spPr>
          <a:xfrm>
            <a:off x="205946" y="117693"/>
            <a:ext cx="8674443" cy="6740307"/>
          </a:xfrm>
          <a:prstGeom prst="rect">
            <a:avLst/>
          </a:prstGeom>
          <a:noFill/>
        </p:spPr>
        <p:txBody>
          <a:bodyPr wrap="square" rtlCol="0">
            <a:spAutoFit/>
          </a:bodyPr>
          <a:lstStyle/>
          <a:p>
            <a:pPr algn="ctr"/>
            <a:r>
              <a:rPr lang="en-US" sz="5400" b="1" u="sng" dirty="0" smtClean="0">
                <a:solidFill>
                  <a:srgbClr val="FFFF00"/>
                </a:solidFill>
                <a:latin typeface="Californian FB" panose="0207040306080B030204" pitchFamily="18" charset="0"/>
              </a:rPr>
              <a:t>Isaiah 17:3 (NLT)</a:t>
            </a:r>
          </a:p>
          <a:p>
            <a:pPr algn="ctr"/>
            <a:r>
              <a:rPr lang="en-US" sz="5400" dirty="0" smtClean="0">
                <a:solidFill>
                  <a:schemeClr val="bg1"/>
                </a:solidFill>
                <a:latin typeface="Californian FB" panose="0207040306080B030204" pitchFamily="18" charset="0"/>
              </a:rPr>
              <a:t>The fortified towns of Israel will also be destroyed, and the royal power of Damascus will end. All that remains of Syria will share the fate of Israel’s departed glory,” declares the Lord of Heaven’s Armies. </a:t>
            </a:r>
            <a:endParaRPr lang="en-US" sz="54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1185868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p:cNvSpPr txBox="1"/>
          <p:nvPr/>
        </p:nvSpPr>
        <p:spPr>
          <a:xfrm>
            <a:off x="205946" y="197708"/>
            <a:ext cx="8674443" cy="3416320"/>
          </a:xfrm>
          <a:prstGeom prst="rect">
            <a:avLst/>
          </a:prstGeom>
          <a:noFill/>
        </p:spPr>
        <p:txBody>
          <a:bodyPr wrap="square" rtlCol="0">
            <a:spAutoFit/>
          </a:bodyPr>
          <a:lstStyle/>
          <a:p>
            <a:pPr algn="ctr"/>
            <a:r>
              <a:rPr lang="en-US" sz="5400" b="1" u="sng" dirty="0" smtClean="0">
                <a:solidFill>
                  <a:srgbClr val="FFFF00"/>
                </a:solidFill>
                <a:latin typeface="Californian FB" panose="0207040306080B030204" pitchFamily="18" charset="0"/>
              </a:rPr>
              <a:t>Isaiah 17:4 (NLT)</a:t>
            </a:r>
          </a:p>
          <a:p>
            <a:pPr algn="ctr"/>
            <a:r>
              <a:rPr lang="en-US" sz="5400" dirty="0" smtClean="0">
                <a:solidFill>
                  <a:schemeClr val="bg1"/>
                </a:solidFill>
                <a:latin typeface="Californian FB" panose="0207040306080B030204" pitchFamily="18" charset="0"/>
              </a:rPr>
              <a:t>“In that day Israel’s glory will grow dim; its robust body will waste away. </a:t>
            </a:r>
            <a:endParaRPr lang="en-US" sz="54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1117409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p:cNvSpPr txBox="1"/>
          <p:nvPr/>
        </p:nvSpPr>
        <p:spPr>
          <a:xfrm>
            <a:off x="205946" y="197708"/>
            <a:ext cx="8674443" cy="5909310"/>
          </a:xfrm>
          <a:prstGeom prst="rect">
            <a:avLst/>
          </a:prstGeom>
          <a:noFill/>
        </p:spPr>
        <p:txBody>
          <a:bodyPr wrap="square" rtlCol="0">
            <a:spAutoFit/>
          </a:bodyPr>
          <a:lstStyle/>
          <a:p>
            <a:pPr algn="ctr"/>
            <a:r>
              <a:rPr lang="en-US" sz="5400" b="1" u="sng" dirty="0" smtClean="0">
                <a:solidFill>
                  <a:srgbClr val="FFFF00"/>
                </a:solidFill>
                <a:latin typeface="Californian FB" panose="0207040306080B030204" pitchFamily="18" charset="0"/>
              </a:rPr>
              <a:t>Isaiah 17:5 (NLT)</a:t>
            </a:r>
          </a:p>
          <a:p>
            <a:pPr algn="ctr"/>
            <a:r>
              <a:rPr lang="en-US" sz="5400" dirty="0" smtClean="0">
                <a:solidFill>
                  <a:schemeClr val="bg1"/>
                </a:solidFill>
                <a:latin typeface="Californian FB" panose="0207040306080B030204" pitchFamily="18" charset="0"/>
              </a:rPr>
              <a:t>The whole land will look like a </a:t>
            </a:r>
            <a:r>
              <a:rPr lang="en-US" sz="5400" dirty="0" err="1" smtClean="0">
                <a:solidFill>
                  <a:schemeClr val="bg1"/>
                </a:solidFill>
                <a:latin typeface="Californian FB" panose="0207040306080B030204" pitchFamily="18" charset="0"/>
              </a:rPr>
              <a:t>grainfield</a:t>
            </a:r>
            <a:r>
              <a:rPr lang="en-US" sz="5400" dirty="0" smtClean="0">
                <a:solidFill>
                  <a:schemeClr val="bg1"/>
                </a:solidFill>
                <a:latin typeface="Californian FB" panose="0207040306080B030204" pitchFamily="18" charset="0"/>
              </a:rPr>
              <a:t> after the harvesters have gathered the grain. It will be desolate, like the fields in the valley of </a:t>
            </a:r>
            <a:r>
              <a:rPr lang="en-US" sz="5400" dirty="0" err="1" smtClean="0">
                <a:solidFill>
                  <a:schemeClr val="bg1"/>
                </a:solidFill>
                <a:latin typeface="Californian FB" panose="0207040306080B030204" pitchFamily="18" charset="0"/>
              </a:rPr>
              <a:t>Rephaim</a:t>
            </a:r>
            <a:r>
              <a:rPr lang="en-US" sz="5400" dirty="0" smtClean="0">
                <a:solidFill>
                  <a:schemeClr val="bg1"/>
                </a:solidFill>
                <a:latin typeface="Californian FB" panose="0207040306080B030204" pitchFamily="18" charset="0"/>
              </a:rPr>
              <a:t> after the harvest. </a:t>
            </a:r>
            <a:endParaRPr lang="en-US" sz="54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778326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p:cNvSpPr txBox="1"/>
          <p:nvPr/>
        </p:nvSpPr>
        <p:spPr>
          <a:xfrm>
            <a:off x="65904" y="197708"/>
            <a:ext cx="8987480" cy="6093976"/>
          </a:xfrm>
          <a:prstGeom prst="rect">
            <a:avLst/>
          </a:prstGeom>
          <a:noFill/>
        </p:spPr>
        <p:txBody>
          <a:bodyPr wrap="square" rtlCol="0">
            <a:spAutoFit/>
          </a:bodyPr>
          <a:lstStyle/>
          <a:p>
            <a:pPr algn="ctr"/>
            <a:r>
              <a:rPr lang="en-US" sz="5400" b="1" u="sng" dirty="0" smtClean="0">
                <a:solidFill>
                  <a:srgbClr val="FFFF00"/>
                </a:solidFill>
                <a:latin typeface="Californian FB" panose="0207040306080B030204" pitchFamily="18" charset="0"/>
              </a:rPr>
              <a:t>Isaiah 17:6 (NLT)</a:t>
            </a:r>
          </a:p>
          <a:p>
            <a:pPr algn="ctr"/>
            <a:r>
              <a:rPr lang="en-US" sz="4800" dirty="0" smtClean="0">
                <a:solidFill>
                  <a:schemeClr val="bg1"/>
                </a:solidFill>
                <a:latin typeface="Californian FB" panose="0207040306080B030204" pitchFamily="18" charset="0"/>
              </a:rPr>
              <a:t>Only a few of its people will be left, like stray olives left on a tree after the harvest. Only two or three remain in the highest branches, four or five scattered here and there on the limbs,” declares the Lord, the God of Israel. </a:t>
            </a:r>
            <a:endParaRPr lang="en-US" sz="48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2905146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p:cNvSpPr txBox="1"/>
          <p:nvPr/>
        </p:nvSpPr>
        <p:spPr>
          <a:xfrm>
            <a:off x="205946" y="197708"/>
            <a:ext cx="8674443" cy="4247317"/>
          </a:xfrm>
          <a:prstGeom prst="rect">
            <a:avLst/>
          </a:prstGeom>
          <a:noFill/>
        </p:spPr>
        <p:txBody>
          <a:bodyPr wrap="square" rtlCol="0">
            <a:spAutoFit/>
          </a:bodyPr>
          <a:lstStyle/>
          <a:p>
            <a:pPr algn="ctr"/>
            <a:r>
              <a:rPr lang="en-US" sz="5400" b="1" u="sng" dirty="0" smtClean="0">
                <a:solidFill>
                  <a:srgbClr val="FFFF00"/>
                </a:solidFill>
                <a:latin typeface="Californian FB" panose="0207040306080B030204" pitchFamily="18" charset="0"/>
              </a:rPr>
              <a:t>Isaiah 17:7 (NLT)</a:t>
            </a:r>
          </a:p>
          <a:p>
            <a:pPr algn="ctr"/>
            <a:r>
              <a:rPr lang="en-US" sz="5400" dirty="0" smtClean="0">
                <a:solidFill>
                  <a:schemeClr val="bg1"/>
                </a:solidFill>
                <a:latin typeface="Californian FB" panose="0207040306080B030204" pitchFamily="18" charset="0"/>
              </a:rPr>
              <a:t>Then at last the people will look to their Creator and turn their eyes to the Holy One of Israel. </a:t>
            </a:r>
            <a:endParaRPr lang="en-US" sz="54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1348027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p:cNvSpPr txBox="1"/>
          <p:nvPr/>
        </p:nvSpPr>
        <p:spPr>
          <a:xfrm>
            <a:off x="205946" y="117693"/>
            <a:ext cx="8674443" cy="6740307"/>
          </a:xfrm>
          <a:prstGeom prst="rect">
            <a:avLst/>
          </a:prstGeom>
          <a:noFill/>
        </p:spPr>
        <p:txBody>
          <a:bodyPr wrap="square" rtlCol="0">
            <a:spAutoFit/>
          </a:bodyPr>
          <a:lstStyle/>
          <a:p>
            <a:pPr algn="ctr"/>
            <a:r>
              <a:rPr lang="en-US" sz="5400" b="1" u="sng" dirty="0" smtClean="0">
                <a:solidFill>
                  <a:srgbClr val="FFFF00"/>
                </a:solidFill>
                <a:latin typeface="Californian FB" panose="0207040306080B030204" pitchFamily="18" charset="0"/>
              </a:rPr>
              <a:t>Isaiah 17:8 (NLT)</a:t>
            </a:r>
          </a:p>
          <a:p>
            <a:pPr algn="ctr"/>
            <a:r>
              <a:rPr lang="en-US" sz="5400" dirty="0" smtClean="0">
                <a:solidFill>
                  <a:schemeClr val="bg1"/>
                </a:solidFill>
                <a:latin typeface="Californian FB" panose="0207040306080B030204" pitchFamily="18" charset="0"/>
              </a:rPr>
              <a:t>They will no longer look to their idols for help or worship what their own hands have made. They will never again bow down to their </a:t>
            </a:r>
            <a:r>
              <a:rPr lang="en-US" sz="5400" dirty="0" err="1" smtClean="0">
                <a:solidFill>
                  <a:schemeClr val="bg1"/>
                </a:solidFill>
                <a:latin typeface="Californian FB" panose="0207040306080B030204" pitchFamily="18" charset="0"/>
              </a:rPr>
              <a:t>Asherah</a:t>
            </a:r>
            <a:r>
              <a:rPr lang="en-US" sz="5400" dirty="0" smtClean="0">
                <a:solidFill>
                  <a:schemeClr val="bg1"/>
                </a:solidFill>
                <a:latin typeface="Californian FB" panose="0207040306080B030204" pitchFamily="18" charset="0"/>
              </a:rPr>
              <a:t> poles or worship at the pagan shrines they have built. </a:t>
            </a:r>
            <a:endParaRPr lang="en-US" sz="54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2218468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p:cNvSpPr txBox="1"/>
          <p:nvPr/>
        </p:nvSpPr>
        <p:spPr>
          <a:xfrm>
            <a:off x="205946" y="197708"/>
            <a:ext cx="8674443" cy="5909310"/>
          </a:xfrm>
          <a:prstGeom prst="rect">
            <a:avLst/>
          </a:prstGeom>
          <a:noFill/>
        </p:spPr>
        <p:txBody>
          <a:bodyPr wrap="square" rtlCol="0">
            <a:spAutoFit/>
          </a:bodyPr>
          <a:lstStyle/>
          <a:p>
            <a:pPr algn="ctr"/>
            <a:r>
              <a:rPr lang="en-US" sz="5400" b="1" u="sng" dirty="0" smtClean="0">
                <a:solidFill>
                  <a:srgbClr val="FFFF00"/>
                </a:solidFill>
                <a:latin typeface="Californian FB" panose="0207040306080B030204" pitchFamily="18" charset="0"/>
              </a:rPr>
              <a:t>Zechariah 2:8</a:t>
            </a:r>
          </a:p>
          <a:p>
            <a:pPr algn="ctr"/>
            <a:r>
              <a:rPr lang="en-US" sz="5400" dirty="0">
                <a:solidFill>
                  <a:schemeClr val="bg1"/>
                </a:solidFill>
                <a:latin typeface="Californian FB" panose="0207040306080B030204" pitchFamily="18" charset="0"/>
              </a:rPr>
              <a:t>For thus says the Lord of hosts: “He sent Me after glory, to the nations which plunder you; for he who touches you touches the apple of His eye. </a:t>
            </a:r>
          </a:p>
          <a:p>
            <a:pPr algn="ctr"/>
            <a:endParaRPr lang="en-US" sz="54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1314851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p:cNvSpPr txBox="1"/>
          <p:nvPr/>
        </p:nvSpPr>
        <p:spPr>
          <a:xfrm>
            <a:off x="205946" y="117693"/>
            <a:ext cx="8674443" cy="5909310"/>
          </a:xfrm>
          <a:prstGeom prst="rect">
            <a:avLst/>
          </a:prstGeom>
          <a:noFill/>
        </p:spPr>
        <p:txBody>
          <a:bodyPr wrap="square" rtlCol="0">
            <a:spAutoFit/>
          </a:bodyPr>
          <a:lstStyle/>
          <a:p>
            <a:pPr algn="ctr"/>
            <a:r>
              <a:rPr lang="en-US" sz="5400" b="1" u="sng" dirty="0" smtClean="0">
                <a:solidFill>
                  <a:srgbClr val="FFFF00"/>
                </a:solidFill>
                <a:latin typeface="Californian FB" panose="0207040306080B030204" pitchFamily="18" charset="0"/>
              </a:rPr>
              <a:t>Isaiah 17:9 (NLT)</a:t>
            </a:r>
          </a:p>
          <a:p>
            <a:pPr algn="ctr"/>
            <a:r>
              <a:rPr lang="en-US" sz="5400" dirty="0" smtClean="0">
                <a:solidFill>
                  <a:schemeClr val="bg1"/>
                </a:solidFill>
                <a:latin typeface="Californian FB" panose="0207040306080B030204" pitchFamily="18" charset="0"/>
              </a:rPr>
              <a:t>Their largest cities will be like a deserted forest, like the land the </a:t>
            </a:r>
            <a:r>
              <a:rPr lang="en-US" sz="5400" dirty="0" err="1" smtClean="0">
                <a:solidFill>
                  <a:schemeClr val="bg1"/>
                </a:solidFill>
                <a:latin typeface="Californian FB" panose="0207040306080B030204" pitchFamily="18" charset="0"/>
              </a:rPr>
              <a:t>Hivites</a:t>
            </a:r>
            <a:r>
              <a:rPr lang="en-US" sz="5400" dirty="0" smtClean="0">
                <a:solidFill>
                  <a:schemeClr val="bg1"/>
                </a:solidFill>
                <a:latin typeface="Californian FB" panose="0207040306080B030204" pitchFamily="18" charset="0"/>
              </a:rPr>
              <a:t> and Amorites abandoned when the Israelites came here so long ago. It will be utterly desolate. </a:t>
            </a:r>
            <a:endParaRPr lang="en-US" sz="54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891079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p:cNvSpPr txBox="1"/>
          <p:nvPr/>
        </p:nvSpPr>
        <p:spPr>
          <a:xfrm>
            <a:off x="205946" y="117693"/>
            <a:ext cx="8674443" cy="6740307"/>
          </a:xfrm>
          <a:prstGeom prst="rect">
            <a:avLst/>
          </a:prstGeom>
          <a:noFill/>
        </p:spPr>
        <p:txBody>
          <a:bodyPr wrap="square" rtlCol="0">
            <a:spAutoFit/>
          </a:bodyPr>
          <a:lstStyle/>
          <a:p>
            <a:pPr algn="ctr"/>
            <a:r>
              <a:rPr lang="en-US" sz="5400" b="1" u="sng" dirty="0" smtClean="0">
                <a:solidFill>
                  <a:srgbClr val="FFFF00"/>
                </a:solidFill>
                <a:latin typeface="Californian FB" panose="0207040306080B030204" pitchFamily="18" charset="0"/>
              </a:rPr>
              <a:t>Isaiah 17:10 (NLT)</a:t>
            </a:r>
          </a:p>
          <a:p>
            <a:pPr algn="ctr"/>
            <a:r>
              <a:rPr lang="en-US" sz="5400" dirty="0" smtClean="0">
                <a:solidFill>
                  <a:schemeClr val="bg1"/>
                </a:solidFill>
                <a:latin typeface="Californian FB" panose="0207040306080B030204" pitchFamily="18" charset="0"/>
              </a:rPr>
              <a:t>Why? Because you have turned from the God who can save you. You have forgotten the Rock who can hide you. So you may plant the finest grapevines and import the most expensive seedlings. </a:t>
            </a:r>
            <a:endParaRPr lang="en-US" sz="54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2928244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p:cNvSpPr txBox="1"/>
          <p:nvPr/>
        </p:nvSpPr>
        <p:spPr>
          <a:xfrm>
            <a:off x="205946" y="117693"/>
            <a:ext cx="8674443" cy="6309420"/>
          </a:xfrm>
          <a:prstGeom prst="rect">
            <a:avLst/>
          </a:prstGeom>
          <a:noFill/>
        </p:spPr>
        <p:txBody>
          <a:bodyPr wrap="square" rtlCol="0">
            <a:spAutoFit/>
          </a:bodyPr>
          <a:lstStyle/>
          <a:p>
            <a:pPr algn="ctr"/>
            <a:r>
              <a:rPr lang="en-US" sz="5400" b="1" u="sng" dirty="0" smtClean="0">
                <a:solidFill>
                  <a:srgbClr val="FFFF00"/>
                </a:solidFill>
                <a:latin typeface="Californian FB" panose="0207040306080B030204" pitchFamily="18" charset="0"/>
              </a:rPr>
              <a:t>Isaiah 17:11 (NLT)</a:t>
            </a:r>
          </a:p>
          <a:p>
            <a:pPr algn="ctr"/>
            <a:r>
              <a:rPr lang="en-US" sz="5000" dirty="0" smtClean="0">
                <a:solidFill>
                  <a:schemeClr val="bg1"/>
                </a:solidFill>
                <a:latin typeface="Californian FB" panose="0207040306080B030204" pitchFamily="18" charset="0"/>
              </a:rPr>
              <a:t>They may sprout on the day you set them out; yes, they may blossom on the very morning you plant them, but you will never pick any grapes from them. Your only harvest will be a load of grief and unrelieved pain. </a:t>
            </a:r>
            <a:endParaRPr lang="en-US" sz="50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3637249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p:cNvSpPr txBox="1"/>
          <p:nvPr/>
        </p:nvSpPr>
        <p:spPr>
          <a:xfrm>
            <a:off x="205946" y="117693"/>
            <a:ext cx="8674443" cy="5909310"/>
          </a:xfrm>
          <a:prstGeom prst="rect">
            <a:avLst/>
          </a:prstGeom>
          <a:noFill/>
        </p:spPr>
        <p:txBody>
          <a:bodyPr wrap="square" rtlCol="0">
            <a:spAutoFit/>
          </a:bodyPr>
          <a:lstStyle/>
          <a:p>
            <a:pPr algn="ctr"/>
            <a:r>
              <a:rPr lang="en-US" sz="5400" b="1" u="sng" dirty="0" smtClean="0">
                <a:solidFill>
                  <a:srgbClr val="FFFF00"/>
                </a:solidFill>
                <a:latin typeface="Californian FB" panose="0207040306080B030204" pitchFamily="18" charset="0"/>
              </a:rPr>
              <a:t>Isaiah 17:12 (NLT)</a:t>
            </a:r>
          </a:p>
          <a:p>
            <a:pPr algn="ctr"/>
            <a:r>
              <a:rPr lang="en-US" sz="5400" dirty="0" smtClean="0">
                <a:solidFill>
                  <a:schemeClr val="bg1"/>
                </a:solidFill>
                <a:latin typeface="Californian FB" panose="0207040306080B030204" pitchFamily="18" charset="0"/>
              </a:rPr>
              <a:t>Listen! The armies of many nations roar like the roaring of the sea. Hear the thunder of the mighty forces as they rush forward like thundering waves. </a:t>
            </a:r>
            <a:endParaRPr lang="en-US" sz="54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3747534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p:cNvSpPr txBox="1"/>
          <p:nvPr/>
        </p:nvSpPr>
        <p:spPr>
          <a:xfrm>
            <a:off x="205946" y="117693"/>
            <a:ext cx="8674443" cy="6740307"/>
          </a:xfrm>
          <a:prstGeom prst="rect">
            <a:avLst/>
          </a:prstGeom>
          <a:noFill/>
        </p:spPr>
        <p:txBody>
          <a:bodyPr wrap="square" rtlCol="0">
            <a:spAutoFit/>
          </a:bodyPr>
          <a:lstStyle/>
          <a:p>
            <a:pPr algn="ctr"/>
            <a:r>
              <a:rPr lang="en-US" sz="5400" b="1" u="sng" dirty="0" smtClean="0">
                <a:solidFill>
                  <a:srgbClr val="FFFF00"/>
                </a:solidFill>
                <a:latin typeface="Californian FB" panose="0207040306080B030204" pitchFamily="18" charset="0"/>
              </a:rPr>
              <a:t>Isaiah 17:13 (NLT)</a:t>
            </a:r>
          </a:p>
          <a:p>
            <a:pPr algn="ctr"/>
            <a:r>
              <a:rPr lang="en-US" sz="5400" dirty="0" smtClean="0">
                <a:solidFill>
                  <a:schemeClr val="bg1"/>
                </a:solidFill>
                <a:latin typeface="Californian FB" panose="0207040306080B030204" pitchFamily="18" charset="0"/>
              </a:rPr>
              <a:t>But though they thunder like breakers on a beach, God will silence them, and they will run away. They will flee like chaff scattered by the wind, like a tumbleweed whirling before a storm. </a:t>
            </a:r>
            <a:endParaRPr lang="en-US" sz="54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22000484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p:cNvSpPr txBox="1"/>
          <p:nvPr/>
        </p:nvSpPr>
        <p:spPr>
          <a:xfrm>
            <a:off x="205946" y="117693"/>
            <a:ext cx="8674443" cy="5909310"/>
          </a:xfrm>
          <a:prstGeom prst="rect">
            <a:avLst/>
          </a:prstGeom>
          <a:noFill/>
        </p:spPr>
        <p:txBody>
          <a:bodyPr wrap="square" rtlCol="0">
            <a:spAutoFit/>
          </a:bodyPr>
          <a:lstStyle/>
          <a:p>
            <a:pPr algn="ctr"/>
            <a:r>
              <a:rPr lang="en-US" sz="5400" b="1" u="sng" dirty="0" smtClean="0">
                <a:solidFill>
                  <a:srgbClr val="FFFF00"/>
                </a:solidFill>
                <a:latin typeface="Californian FB" panose="0207040306080B030204" pitchFamily="18" charset="0"/>
              </a:rPr>
              <a:t>Isaiah 17:14 (NLT)</a:t>
            </a:r>
          </a:p>
          <a:p>
            <a:pPr algn="ctr"/>
            <a:r>
              <a:rPr lang="en-US" sz="5400" dirty="0" smtClean="0">
                <a:solidFill>
                  <a:schemeClr val="bg1"/>
                </a:solidFill>
                <a:latin typeface="Californian FB" panose="0207040306080B030204" pitchFamily="18" charset="0"/>
              </a:rPr>
              <a:t>In the evening Israel waits in terror, but by dawn its enemies are dead. This is the just reward of those who plunder us, a fitting end for those who destroy us.</a:t>
            </a:r>
            <a:endParaRPr lang="en-US" sz="54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21693214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999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748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9638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312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p:cNvSpPr txBox="1"/>
          <p:nvPr/>
        </p:nvSpPr>
        <p:spPr>
          <a:xfrm>
            <a:off x="205946" y="197708"/>
            <a:ext cx="8674443" cy="5909310"/>
          </a:xfrm>
          <a:prstGeom prst="rect">
            <a:avLst/>
          </a:prstGeom>
          <a:noFill/>
        </p:spPr>
        <p:txBody>
          <a:bodyPr wrap="square" rtlCol="0">
            <a:spAutoFit/>
          </a:bodyPr>
          <a:lstStyle/>
          <a:p>
            <a:pPr algn="ctr"/>
            <a:r>
              <a:rPr lang="en-US" sz="5400" b="1" u="sng" dirty="0" smtClean="0">
                <a:solidFill>
                  <a:srgbClr val="FFFF00"/>
                </a:solidFill>
                <a:latin typeface="Californian FB" panose="0207040306080B030204" pitchFamily="18" charset="0"/>
              </a:rPr>
              <a:t>Zechariah 2:9</a:t>
            </a:r>
          </a:p>
          <a:p>
            <a:pPr algn="ctr"/>
            <a:r>
              <a:rPr lang="en-US" sz="5400" dirty="0" smtClean="0">
                <a:solidFill>
                  <a:schemeClr val="bg1"/>
                </a:solidFill>
                <a:latin typeface="Californian FB" panose="0207040306080B030204" pitchFamily="18" charset="0"/>
              </a:rPr>
              <a:t>For surely I will shake My hand against them, and they shall become spoil for their servants. Then you will know that the Lord of hosts has </a:t>
            </a:r>
          </a:p>
          <a:p>
            <a:pPr algn="ctr"/>
            <a:r>
              <a:rPr lang="en-US" sz="5400" dirty="0" smtClean="0">
                <a:solidFill>
                  <a:schemeClr val="bg1"/>
                </a:solidFill>
                <a:latin typeface="Californian FB" panose="0207040306080B030204" pitchFamily="18" charset="0"/>
              </a:rPr>
              <a:t>sent Me.</a:t>
            </a:r>
            <a:endParaRPr lang="en-US" sz="54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1191445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4" y="897924"/>
            <a:ext cx="9146861" cy="5058033"/>
          </a:xfrm>
          <a:prstGeom prst="rect">
            <a:avLst/>
          </a:prstGeom>
        </p:spPr>
      </p:pic>
    </p:spTree>
    <p:extLst>
      <p:ext uri="{BB962C8B-B14F-4D97-AF65-F5344CB8AC3E}">
        <p14:creationId xmlns:p14="http://schemas.microsoft.com/office/powerpoint/2010/main" val="2248305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66002"/>
            <a:ext cx="9148045" cy="5122905"/>
          </a:xfrm>
          <a:prstGeom prst="rect">
            <a:avLst/>
          </a:prstGeom>
        </p:spPr>
      </p:pic>
    </p:spTree>
    <p:extLst>
      <p:ext uri="{BB962C8B-B14F-4D97-AF65-F5344CB8AC3E}">
        <p14:creationId xmlns:p14="http://schemas.microsoft.com/office/powerpoint/2010/main" val="4166927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276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p:cNvSpPr txBox="1"/>
          <p:nvPr/>
        </p:nvSpPr>
        <p:spPr>
          <a:xfrm>
            <a:off x="205946" y="117693"/>
            <a:ext cx="8674443" cy="5909310"/>
          </a:xfrm>
          <a:prstGeom prst="rect">
            <a:avLst/>
          </a:prstGeom>
          <a:noFill/>
        </p:spPr>
        <p:txBody>
          <a:bodyPr wrap="square" rtlCol="0">
            <a:spAutoFit/>
          </a:bodyPr>
          <a:lstStyle/>
          <a:p>
            <a:pPr algn="ctr"/>
            <a:r>
              <a:rPr lang="en-US" sz="5400" b="1" u="sng" dirty="0" smtClean="0">
                <a:solidFill>
                  <a:srgbClr val="FFFF00"/>
                </a:solidFill>
                <a:latin typeface="Californian FB" panose="0207040306080B030204" pitchFamily="18" charset="0"/>
              </a:rPr>
              <a:t>1 Thessalonians 1:9</a:t>
            </a:r>
          </a:p>
          <a:p>
            <a:pPr algn="ctr"/>
            <a:r>
              <a:rPr lang="en-US" sz="5400" dirty="0" smtClean="0">
                <a:solidFill>
                  <a:schemeClr val="bg1"/>
                </a:solidFill>
                <a:latin typeface="Californian FB" panose="0207040306080B030204" pitchFamily="18" charset="0"/>
              </a:rPr>
              <a:t>For they themselves declare concerning us what manner of entry we had to you, and how you turned to God from idols to serve the living and </a:t>
            </a:r>
          </a:p>
          <a:p>
            <a:pPr algn="ctr"/>
            <a:r>
              <a:rPr lang="en-US" sz="5400" dirty="0" smtClean="0">
                <a:solidFill>
                  <a:schemeClr val="bg1"/>
                </a:solidFill>
                <a:latin typeface="Californian FB" panose="0207040306080B030204" pitchFamily="18" charset="0"/>
              </a:rPr>
              <a:t>true God, </a:t>
            </a:r>
            <a:endParaRPr lang="en-US" sz="54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33516316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p:cNvSpPr txBox="1"/>
          <p:nvPr/>
        </p:nvSpPr>
        <p:spPr>
          <a:xfrm>
            <a:off x="205946" y="117693"/>
            <a:ext cx="8674443" cy="5078313"/>
          </a:xfrm>
          <a:prstGeom prst="rect">
            <a:avLst/>
          </a:prstGeom>
          <a:noFill/>
        </p:spPr>
        <p:txBody>
          <a:bodyPr wrap="square" rtlCol="0">
            <a:spAutoFit/>
          </a:bodyPr>
          <a:lstStyle/>
          <a:p>
            <a:pPr algn="ctr"/>
            <a:r>
              <a:rPr lang="en-US" sz="5400" b="1" u="sng" dirty="0" smtClean="0">
                <a:solidFill>
                  <a:srgbClr val="FFFF00"/>
                </a:solidFill>
                <a:latin typeface="Californian FB" panose="0207040306080B030204" pitchFamily="18" charset="0"/>
              </a:rPr>
              <a:t>1 Thessalonians 1:10</a:t>
            </a:r>
          </a:p>
          <a:p>
            <a:pPr algn="ctr"/>
            <a:r>
              <a:rPr lang="en-US" sz="5400" dirty="0" smtClean="0">
                <a:solidFill>
                  <a:schemeClr val="bg1"/>
                </a:solidFill>
                <a:latin typeface="Californian FB" panose="0207040306080B030204" pitchFamily="18" charset="0"/>
              </a:rPr>
              <a:t>and to wait for His Son from heaven, whom He raised from the dead, even Jesus who delivers us from the wrath to come.</a:t>
            </a:r>
            <a:endParaRPr lang="en-US" sz="54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13368619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p:cNvSpPr txBox="1"/>
          <p:nvPr/>
        </p:nvSpPr>
        <p:spPr>
          <a:xfrm>
            <a:off x="205946" y="117693"/>
            <a:ext cx="8674443" cy="3416320"/>
          </a:xfrm>
          <a:prstGeom prst="rect">
            <a:avLst/>
          </a:prstGeom>
          <a:noFill/>
        </p:spPr>
        <p:txBody>
          <a:bodyPr wrap="square" rtlCol="0">
            <a:spAutoFit/>
          </a:bodyPr>
          <a:lstStyle/>
          <a:p>
            <a:pPr algn="ctr"/>
            <a:r>
              <a:rPr lang="en-US" sz="5400" b="1" u="sng" dirty="0" smtClean="0">
                <a:solidFill>
                  <a:srgbClr val="FFFF00"/>
                </a:solidFill>
                <a:latin typeface="Californian FB" panose="0207040306080B030204" pitchFamily="18" charset="0"/>
              </a:rPr>
              <a:t>Isaiah 46:8 (NLT)</a:t>
            </a:r>
          </a:p>
          <a:p>
            <a:pPr algn="ctr"/>
            <a:r>
              <a:rPr lang="en-US" sz="5400" dirty="0" smtClean="0">
                <a:solidFill>
                  <a:schemeClr val="bg1"/>
                </a:solidFill>
                <a:latin typeface="Californian FB" panose="0207040306080B030204" pitchFamily="18" charset="0"/>
              </a:rPr>
              <a:t>Do not forget this! Keep it in mind! Remember this, you guilty ones. </a:t>
            </a:r>
            <a:endParaRPr lang="en-US" sz="54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14927846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p:cNvSpPr txBox="1"/>
          <p:nvPr/>
        </p:nvSpPr>
        <p:spPr>
          <a:xfrm>
            <a:off x="205946" y="117693"/>
            <a:ext cx="8674443" cy="4247317"/>
          </a:xfrm>
          <a:prstGeom prst="rect">
            <a:avLst/>
          </a:prstGeom>
          <a:noFill/>
        </p:spPr>
        <p:txBody>
          <a:bodyPr wrap="square" rtlCol="0">
            <a:spAutoFit/>
          </a:bodyPr>
          <a:lstStyle/>
          <a:p>
            <a:pPr algn="ctr"/>
            <a:r>
              <a:rPr lang="en-US" sz="5400" b="1" u="sng" dirty="0" smtClean="0">
                <a:solidFill>
                  <a:srgbClr val="FFFF00"/>
                </a:solidFill>
                <a:latin typeface="Californian FB" panose="0207040306080B030204" pitchFamily="18" charset="0"/>
              </a:rPr>
              <a:t>Isaiah 46:9 (NLT)</a:t>
            </a:r>
          </a:p>
          <a:p>
            <a:pPr algn="ctr"/>
            <a:r>
              <a:rPr lang="en-US" sz="5400" dirty="0" smtClean="0">
                <a:solidFill>
                  <a:schemeClr val="bg1"/>
                </a:solidFill>
                <a:latin typeface="Californian FB" panose="0207040306080B030204" pitchFamily="18" charset="0"/>
              </a:rPr>
              <a:t>Remember the things I have done in the past. For I alone am God! I am God, and there is none like me. </a:t>
            </a:r>
            <a:endParaRPr lang="en-US" sz="54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4206138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p:cNvSpPr txBox="1"/>
          <p:nvPr/>
        </p:nvSpPr>
        <p:spPr>
          <a:xfrm>
            <a:off x="205946" y="117693"/>
            <a:ext cx="8674443" cy="4247317"/>
          </a:xfrm>
          <a:prstGeom prst="rect">
            <a:avLst/>
          </a:prstGeom>
          <a:noFill/>
        </p:spPr>
        <p:txBody>
          <a:bodyPr wrap="square" rtlCol="0">
            <a:spAutoFit/>
          </a:bodyPr>
          <a:lstStyle/>
          <a:p>
            <a:pPr algn="ctr"/>
            <a:r>
              <a:rPr lang="en-US" sz="5400" b="1" u="sng" dirty="0" smtClean="0">
                <a:solidFill>
                  <a:srgbClr val="FFFF00"/>
                </a:solidFill>
                <a:latin typeface="Californian FB" panose="0207040306080B030204" pitchFamily="18" charset="0"/>
              </a:rPr>
              <a:t>Isaiah 46:10 (NLT)</a:t>
            </a:r>
          </a:p>
          <a:p>
            <a:pPr algn="ctr"/>
            <a:r>
              <a:rPr lang="en-US" sz="5400" dirty="0" smtClean="0">
                <a:solidFill>
                  <a:schemeClr val="bg1"/>
                </a:solidFill>
                <a:latin typeface="Californian FB" panose="0207040306080B030204" pitchFamily="18" charset="0"/>
              </a:rPr>
              <a:t>Only I can tell you the future before it even happens. Everything I plan will come to pass, for I do whatever I wish.</a:t>
            </a:r>
            <a:endParaRPr lang="en-US" sz="54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20885474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76546"/>
            <a:ext cx="9144000" cy="1446550"/>
          </a:xfrm>
          <a:prstGeom prst="rect">
            <a:avLst/>
          </a:prstGeom>
          <a:noFill/>
        </p:spPr>
        <p:txBody>
          <a:bodyPr wrap="square" rtlCol="0">
            <a:spAutoFit/>
          </a:bodyPr>
          <a:lstStyle/>
          <a:p>
            <a:pPr algn="ctr"/>
            <a:r>
              <a:rPr lang="en-US" sz="8800" dirty="0" smtClean="0">
                <a:effectLst>
                  <a:outerShdw blurRad="38100" dist="38100" dir="2700000" algn="tl">
                    <a:srgbClr val="000000">
                      <a:alpha val="43137"/>
                    </a:srgbClr>
                  </a:outerShdw>
                </a:effectLst>
                <a:latin typeface="Perpetua Titling MT" panose="02020502060505020804" pitchFamily="18" charset="0"/>
              </a:rPr>
              <a:t>DAMASCUS’</a:t>
            </a:r>
            <a:endParaRPr lang="en-US" sz="8800" dirty="0">
              <a:effectLst>
                <a:outerShdw blurRad="38100" dist="38100" dir="2700000" algn="tl">
                  <a:srgbClr val="000000">
                    <a:alpha val="43137"/>
                  </a:srgbClr>
                </a:outerShdw>
              </a:effectLst>
              <a:latin typeface="Perpetua Titling MT" panose="02020502060505020804" pitchFamily="18" charset="0"/>
            </a:endParaRPr>
          </a:p>
        </p:txBody>
      </p:sp>
      <p:sp>
        <p:nvSpPr>
          <p:cNvPr id="3" name="TextBox 2"/>
          <p:cNvSpPr txBox="1"/>
          <p:nvPr/>
        </p:nvSpPr>
        <p:spPr>
          <a:xfrm>
            <a:off x="0" y="1102158"/>
            <a:ext cx="9144000" cy="1446550"/>
          </a:xfrm>
          <a:prstGeom prst="rect">
            <a:avLst/>
          </a:prstGeom>
          <a:noFill/>
        </p:spPr>
        <p:txBody>
          <a:bodyPr wrap="square" rtlCol="0">
            <a:spAutoFit/>
          </a:bodyPr>
          <a:lstStyle/>
          <a:p>
            <a:pPr algn="ctr"/>
            <a:r>
              <a:rPr lang="en-US" sz="8800" dirty="0" err="1" smtClean="0">
                <a:effectLst>
                  <a:outerShdw blurRad="38100" dist="38100" dir="2700000" algn="tl">
                    <a:srgbClr val="000000">
                      <a:alpha val="43137"/>
                    </a:srgbClr>
                  </a:outerShdw>
                </a:effectLst>
                <a:latin typeface="Perpetua Titling MT" panose="02020502060505020804" pitchFamily="18" charset="0"/>
              </a:rPr>
              <a:t>FUture</a:t>
            </a:r>
            <a:endParaRPr lang="en-US" sz="8800" dirty="0">
              <a:effectLst>
                <a:outerShdw blurRad="38100" dist="38100" dir="2700000" algn="tl">
                  <a:srgbClr val="000000">
                    <a:alpha val="43137"/>
                  </a:srgbClr>
                </a:outerShdw>
              </a:effectLst>
              <a:latin typeface="Perpetua Titling MT" panose="02020502060505020804" pitchFamily="18" charset="0"/>
            </a:endParaRPr>
          </a:p>
        </p:txBody>
      </p:sp>
      <p:sp>
        <p:nvSpPr>
          <p:cNvPr id="4" name="TextBox 3"/>
          <p:cNvSpPr txBox="1"/>
          <p:nvPr/>
        </p:nvSpPr>
        <p:spPr>
          <a:xfrm>
            <a:off x="5296930" y="5840627"/>
            <a:ext cx="3764692" cy="923330"/>
          </a:xfrm>
          <a:prstGeom prst="rect">
            <a:avLst/>
          </a:prstGeom>
          <a:noFill/>
        </p:spPr>
        <p:txBody>
          <a:bodyPr wrap="square" rtlCol="0">
            <a:spAutoFit/>
          </a:bodyPr>
          <a:lstStyle/>
          <a:p>
            <a:r>
              <a:rPr lang="en-US" sz="5400" b="1" dirty="0" smtClean="0">
                <a:solidFill>
                  <a:schemeClr val="bg1"/>
                </a:solidFill>
                <a:latin typeface="Perpetua Titling MT" panose="02020502060505020804" pitchFamily="18" charset="0"/>
              </a:rPr>
              <a:t>Isaiah 17</a:t>
            </a:r>
            <a:endParaRPr lang="en-US" sz="5400" b="1" dirty="0">
              <a:solidFill>
                <a:schemeClr val="bg1"/>
              </a:solidFill>
              <a:latin typeface="Perpetua Titling MT" panose="02020502060505020804" pitchFamily="18" charset="0"/>
            </a:endParaRPr>
          </a:p>
        </p:txBody>
      </p:sp>
    </p:spTree>
    <p:extLst>
      <p:ext uri="{BB962C8B-B14F-4D97-AF65-F5344CB8AC3E}">
        <p14:creationId xmlns:p14="http://schemas.microsoft.com/office/powerpoint/2010/main" val="1673013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918" y="0"/>
            <a:ext cx="8291593" cy="6858000"/>
          </a:xfrm>
          <a:prstGeom prst="rect">
            <a:avLst/>
          </a:prstGeom>
        </p:spPr>
      </p:pic>
    </p:spTree>
    <p:extLst>
      <p:ext uri="{BB962C8B-B14F-4D97-AF65-F5344CB8AC3E}">
        <p14:creationId xmlns:p14="http://schemas.microsoft.com/office/powerpoint/2010/main" val="3852928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529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354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8415"/>
            <a:ext cx="9144000" cy="3321170"/>
          </a:xfrm>
          <a:prstGeom prst="rect">
            <a:avLst/>
          </a:prstGeom>
        </p:spPr>
      </p:pic>
    </p:spTree>
    <p:extLst>
      <p:ext uri="{BB962C8B-B14F-4D97-AF65-F5344CB8AC3E}">
        <p14:creationId xmlns:p14="http://schemas.microsoft.com/office/powerpoint/2010/main" val="3918720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p:cNvSpPr txBox="1"/>
          <p:nvPr/>
        </p:nvSpPr>
        <p:spPr>
          <a:xfrm>
            <a:off x="0" y="115330"/>
            <a:ext cx="9028670" cy="6832640"/>
          </a:xfrm>
          <a:prstGeom prst="rect">
            <a:avLst/>
          </a:prstGeom>
          <a:noFill/>
        </p:spPr>
        <p:txBody>
          <a:bodyPr wrap="square" rtlCol="0">
            <a:spAutoFit/>
          </a:bodyPr>
          <a:lstStyle/>
          <a:p>
            <a:pPr algn="ctr"/>
            <a:r>
              <a:rPr lang="en-US" sz="5400" b="1" u="sng" dirty="0" smtClean="0">
                <a:solidFill>
                  <a:srgbClr val="FFFF00"/>
                </a:solidFill>
                <a:latin typeface="Californian FB" panose="0207040306080B030204" pitchFamily="18" charset="0"/>
              </a:rPr>
              <a:t>Jeremiah 49:23 (NLT)</a:t>
            </a:r>
          </a:p>
          <a:p>
            <a:pPr algn="ctr"/>
            <a:r>
              <a:rPr lang="en-US" sz="4700" dirty="0" smtClean="0">
                <a:solidFill>
                  <a:schemeClr val="bg1"/>
                </a:solidFill>
                <a:latin typeface="Californian FB" panose="0207040306080B030204" pitchFamily="18" charset="0"/>
              </a:rPr>
              <a:t>This message was given concerning Damascus. This is what the Lord says: “The towns of </a:t>
            </a:r>
            <a:r>
              <a:rPr lang="en-US" sz="4700" dirty="0" err="1" smtClean="0">
                <a:solidFill>
                  <a:schemeClr val="bg1"/>
                </a:solidFill>
                <a:latin typeface="Californian FB" panose="0207040306080B030204" pitchFamily="18" charset="0"/>
              </a:rPr>
              <a:t>Hamath</a:t>
            </a:r>
            <a:r>
              <a:rPr lang="en-US" sz="4700" dirty="0" smtClean="0">
                <a:solidFill>
                  <a:schemeClr val="bg1"/>
                </a:solidFill>
                <a:latin typeface="Californian FB" panose="0207040306080B030204" pitchFamily="18" charset="0"/>
              </a:rPr>
              <a:t> and Arpad are struck with fear, for they have heard the news of their destruction. Their hearts are troubled like a wild sea in a </a:t>
            </a:r>
          </a:p>
          <a:p>
            <a:pPr algn="ctr"/>
            <a:r>
              <a:rPr lang="en-US" sz="4700" dirty="0" smtClean="0">
                <a:solidFill>
                  <a:schemeClr val="bg1"/>
                </a:solidFill>
                <a:latin typeface="Californian FB" panose="0207040306080B030204" pitchFamily="18" charset="0"/>
              </a:rPr>
              <a:t>raging storm. </a:t>
            </a:r>
            <a:endParaRPr lang="en-US" sz="47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3769801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p:cNvSpPr txBox="1"/>
          <p:nvPr/>
        </p:nvSpPr>
        <p:spPr>
          <a:xfrm>
            <a:off x="205946" y="197708"/>
            <a:ext cx="8674443" cy="5078313"/>
          </a:xfrm>
          <a:prstGeom prst="rect">
            <a:avLst/>
          </a:prstGeom>
          <a:noFill/>
        </p:spPr>
        <p:txBody>
          <a:bodyPr wrap="square" rtlCol="0">
            <a:spAutoFit/>
          </a:bodyPr>
          <a:lstStyle/>
          <a:p>
            <a:pPr algn="ctr"/>
            <a:r>
              <a:rPr lang="en-US" sz="5400" b="1" u="sng" dirty="0" smtClean="0">
                <a:solidFill>
                  <a:srgbClr val="FFFF00"/>
                </a:solidFill>
                <a:latin typeface="Californian FB" panose="0207040306080B030204" pitchFamily="18" charset="0"/>
              </a:rPr>
              <a:t>Jeremiah 49:24 (NLT)</a:t>
            </a:r>
          </a:p>
          <a:p>
            <a:pPr algn="ctr"/>
            <a:r>
              <a:rPr lang="en-US" sz="5400" dirty="0" smtClean="0">
                <a:solidFill>
                  <a:schemeClr val="bg1"/>
                </a:solidFill>
                <a:latin typeface="Californian FB" panose="0207040306080B030204" pitchFamily="18" charset="0"/>
              </a:rPr>
              <a:t>Damascus has become feeble, and all her people turn to flee. Fear, anguish, and pain have gripped her as they grip a woman in labor. </a:t>
            </a:r>
            <a:endParaRPr lang="en-US" sz="54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687426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TotalTime>
  <Words>914</Words>
  <Application>Microsoft Office PowerPoint</Application>
  <PresentationFormat>On-screen Show (4:3)</PresentationFormat>
  <Paragraphs>59</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Californian FB</vt:lpstr>
      <vt:lpstr>Perpetua Titling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6</cp:revision>
  <dcterms:created xsi:type="dcterms:W3CDTF">2018-05-25T13:52:24Z</dcterms:created>
  <dcterms:modified xsi:type="dcterms:W3CDTF">2018-05-25T14:56:28Z</dcterms:modified>
</cp:coreProperties>
</file>