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3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B7C731-D2D5-4F10-A09E-8F28F282DC75}"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193584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B7C731-D2D5-4F10-A09E-8F28F282DC75}"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224549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B7C731-D2D5-4F10-A09E-8F28F282DC75}"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334378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B7C731-D2D5-4F10-A09E-8F28F282DC75}"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111863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7C731-D2D5-4F10-A09E-8F28F282DC75}"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25290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B7C731-D2D5-4F10-A09E-8F28F282DC75}"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415847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B7C731-D2D5-4F10-A09E-8F28F282DC75}"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189501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B7C731-D2D5-4F10-A09E-8F28F282DC75}"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284745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7C731-D2D5-4F10-A09E-8F28F282DC75}"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130530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7C731-D2D5-4F10-A09E-8F28F282DC75}"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316939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7C731-D2D5-4F10-A09E-8F28F282DC75}"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E2665-4B05-49EC-A2FD-1F5C46E11E4B}" type="slidenum">
              <a:rPr lang="en-US" smtClean="0"/>
              <a:t>‹#›</a:t>
            </a:fld>
            <a:endParaRPr lang="en-US"/>
          </a:p>
        </p:txBody>
      </p:sp>
    </p:spTree>
    <p:extLst>
      <p:ext uri="{BB962C8B-B14F-4D97-AF65-F5344CB8AC3E}">
        <p14:creationId xmlns:p14="http://schemas.microsoft.com/office/powerpoint/2010/main" val="294133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7C731-D2D5-4F10-A09E-8F28F282DC75}" type="datetimeFigureOut">
              <a:rPr lang="en-US" smtClean="0"/>
              <a:t>4/27/2018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E2665-4B05-49EC-A2FD-1F5C46E11E4B}" type="slidenum">
              <a:rPr lang="en-US" smtClean="0"/>
              <a:t>‹#›</a:t>
            </a:fld>
            <a:endParaRPr lang="en-US"/>
          </a:p>
        </p:txBody>
      </p:sp>
    </p:spTree>
    <p:extLst>
      <p:ext uri="{BB962C8B-B14F-4D97-AF65-F5344CB8AC3E}">
        <p14:creationId xmlns:p14="http://schemas.microsoft.com/office/powerpoint/2010/main" val="2803630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95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0745" y="1037968"/>
            <a:ext cx="5379308" cy="4597003"/>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Pastors </a:t>
            </a:r>
          </a:p>
          <a:p>
            <a:pPr algn="ctr"/>
            <a:r>
              <a:rPr lang="en-US" sz="6600" dirty="0" smtClean="0">
                <a:solidFill>
                  <a:schemeClr val="bg1"/>
                </a:solidFill>
                <a:latin typeface="Swiss 721 Condensed" panose="02000506040000020004" pitchFamily="2" charset="0"/>
              </a:rPr>
              <a:t>are to serve and lead</a:t>
            </a:r>
          </a:p>
          <a:p>
            <a:pPr algn="ctr"/>
            <a:r>
              <a:rPr lang="en-US" sz="6600" b="1" u="sng" dirty="0" smtClean="0">
                <a:solidFill>
                  <a:srgbClr val="FFFF00"/>
                </a:solidFill>
                <a:latin typeface="Swiss 721 Condensed" panose="02000506040000020004" pitchFamily="2" charset="0"/>
              </a:rPr>
              <a:t>WILLINGLY</a:t>
            </a:r>
            <a:r>
              <a:rPr lang="en-US" sz="6600" dirty="0" smtClean="0">
                <a:solidFill>
                  <a:schemeClr val="bg1"/>
                </a:solidFill>
                <a:latin typeface="Swiss 721 Condensed" panose="02000506040000020004" pitchFamily="2" charset="0"/>
              </a:rPr>
              <a:t>.</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15648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0745" y="1037968"/>
            <a:ext cx="5379308" cy="4597003"/>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Pastors should serve with </a:t>
            </a:r>
            <a:r>
              <a:rPr lang="en-US" sz="6600" b="1" u="sng" dirty="0" smtClean="0">
                <a:solidFill>
                  <a:srgbClr val="FFFF00"/>
                </a:solidFill>
                <a:latin typeface="Swiss 721 Condensed" panose="02000506040000020004" pitchFamily="2" charset="0"/>
              </a:rPr>
              <a:t>GODLY</a:t>
            </a:r>
            <a:r>
              <a:rPr lang="en-US" sz="6600" b="1" dirty="0" smtClean="0">
                <a:solidFill>
                  <a:srgbClr val="FFFF00"/>
                </a:solidFill>
                <a:latin typeface="Swiss 721 Condensed" panose="02000506040000020004" pitchFamily="2" charset="0"/>
              </a:rPr>
              <a:t> </a:t>
            </a:r>
            <a:r>
              <a:rPr lang="en-US" sz="6600" b="1" u="sng" dirty="0" smtClean="0">
                <a:solidFill>
                  <a:srgbClr val="FFFF00"/>
                </a:solidFill>
                <a:latin typeface="Swiss 721 Condensed" panose="02000506040000020004" pitchFamily="2" charset="0"/>
              </a:rPr>
              <a:t>MOTIVES</a:t>
            </a:r>
            <a:r>
              <a:rPr lang="en-US" sz="6600" dirty="0" smtClean="0">
                <a:solidFill>
                  <a:schemeClr val="bg1"/>
                </a:solidFill>
                <a:latin typeface="Swiss 721 Condensed" panose="02000506040000020004" pitchFamily="2" charset="0"/>
              </a:rPr>
              <a:t>.</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48964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4247317"/>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1 Corinthians 9:1</a:t>
            </a:r>
          </a:p>
          <a:p>
            <a:pPr algn="ctr"/>
            <a:r>
              <a:rPr lang="en-US" sz="5400" dirty="0" smtClean="0">
                <a:solidFill>
                  <a:schemeClr val="bg1"/>
                </a:solidFill>
                <a:latin typeface="Swiss 721 Condensed" panose="02000506040000020004" pitchFamily="2" charset="0"/>
              </a:rPr>
              <a:t>Am I not an apostle? Am I not free? Have I not seen Jesus Christ our Lord? Are you not my work in the Lord?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9549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7837" y="1647568"/>
            <a:ext cx="5379308" cy="3473291"/>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Pastors should serve with </a:t>
            </a:r>
            <a:r>
              <a:rPr lang="en-US" sz="6600" b="1" u="sng" dirty="0" smtClean="0">
                <a:solidFill>
                  <a:srgbClr val="FFFF00"/>
                </a:solidFill>
                <a:latin typeface="Swiss 721 Condensed" panose="02000506040000020004" pitchFamily="2" charset="0"/>
              </a:rPr>
              <a:t>PASSION</a:t>
            </a:r>
            <a:r>
              <a:rPr lang="en-US" sz="6600" dirty="0" smtClean="0">
                <a:solidFill>
                  <a:schemeClr val="bg1"/>
                </a:solidFill>
                <a:latin typeface="Swiss 721 Condensed" panose="02000506040000020004" pitchFamily="2" charset="0"/>
              </a:rPr>
              <a:t>.</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819706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7837" y="1647568"/>
            <a:ext cx="5379308" cy="3473291"/>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Pastors </a:t>
            </a:r>
          </a:p>
          <a:p>
            <a:pPr algn="ctr"/>
            <a:r>
              <a:rPr lang="en-US" sz="6600" dirty="0" smtClean="0">
                <a:solidFill>
                  <a:schemeClr val="bg1"/>
                </a:solidFill>
                <a:latin typeface="Swiss 721 Condensed" panose="02000506040000020004" pitchFamily="2" charset="0"/>
              </a:rPr>
              <a:t>should lead with </a:t>
            </a:r>
            <a:r>
              <a:rPr lang="en-US" sz="6600" b="1" u="sng" dirty="0" smtClean="0">
                <a:solidFill>
                  <a:srgbClr val="FFFF00"/>
                </a:solidFill>
                <a:latin typeface="Swiss 721 Condensed" panose="02000506040000020004" pitchFamily="2" charset="0"/>
              </a:rPr>
              <a:t>LOVE</a:t>
            </a:r>
            <a:r>
              <a:rPr lang="en-US" sz="6600" dirty="0" smtClean="0">
                <a:solidFill>
                  <a:schemeClr val="bg1"/>
                </a:solidFill>
                <a:latin typeface="Swiss 721 Condensed" panose="02000506040000020004" pitchFamily="2" charset="0"/>
              </a:rPr>
              <a:t>.</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5903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60171" y="1202725"/>
            <a:ext cx="5478163" cy="4597003"/>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Pastors should serve as </a:t>
            </a:r>
            <a:r>
              <a:rPr lang="en-US" sz="6600" b="1" u="sng" dirty="0" smtClean="0">
                <a:solidFill>
                  <a:srgbClr val="FFFF00"/>
                </a:solidFill>
                <a:latin typeface="Swiss 721 Condensed" panose="02000506040000020004" pitchFamily="2" charset="0"/>
              </a:rPr>
              <a:t>STEWARDS</a:t>
            </a:r>
            <a:r>
              <a:rPr lang="en-US" sz="6600" b="1" dirty="0" smtClean="0">
                <a:solidFill>
                  <a:srgbClr val="FFFF00"/>
                </a:solidFill>
                <a:latin typeface="Swiss 721 Condensed" panose="02000506040000020004" pitchFamily="2" charset="0"/>
              </a:rPr>
              <a:t> </a:t>
            </a:r>
            <a:r>
              <a:rPr lang="en-US" sz="6600" dirty="0" smtClean="0">
                <a:solidFill>
                  <a:schemeClr val="bg1"/>
                </a:solidFill>
                <a:latin typeface="Swiss 721 Condensed" panose="02000506040000020004" pitchFamily="2" charset="0"/>
              </a:rPr>
              <a:t>of God’s people.</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919791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4247317"/>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1 Thessalonians 2:11</a:t>
            </a:r>
          </a:p>
          <a:p>
            <a:pPr algn="ctr"/>
            <a:r>
              <a:rPr lang="en-US" sz="5400" dirty="0" smtClean="0">
                <a:solidFill>
                  <a:schemeClr val="bg1"/>
                </a:solidFill>
                <a:latin typeface="Swiss 721 Condensed" panose="02000506040000020004" pitchFamily="2" charset="0"/>
              </a:rPr>
              <a:t>as you know how we exhorted, and comforted, and charged every one of you, as a father does his own children,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949080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60171" y="1202725"/>
            <a:ext cx="5478163" cy="4597003"/>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Pastors </a:t>
            </a:r>
          </a:p>
          <a:p>
            <a:pPr algn="ctr"/>
            <a:r>
              <a:rPr lang="en-US" sz="6600" dirty="0" smtClean="0">
                <a:solidFill>
                  <a:schemeClr val="bg1"/>
                </a:solidFill>
                <a:latin typeface="Swiss 721 Condensed" panose="02000506040000020004" pitchFamily="2" charset="0"/>
              </a:rPr>
              <a:t>should serve as </a:t>
            </a:r>
            <a:r>
              <a:rPr lang="en-US" sz="6600" b="1" u="sng" dirty="0" smtClean="0">
                <a:solidFill>
                  <a:srgbClr val="FFFF00"/>
                </a:solidFill>
                <a:latin typeface="Swiss 721 Condensed" panose="02000506040000020004" pitchFamily="2" charset="0"/>
              </a:rPr>
              <a:t>EXAMPLES</a:t>
            </a:r>
            <a:r>
              <a:rPr lang="en-US" sz="6600" b="1" dirty="0" smtClean="0">
                <a:solidFill>
                  <a:srgbClr val="FFFF00"/>
                </a:solidFill>
                <a:latin typeface="Swiss 721 Condensed" panose="02000506040000020004" pitchFamily="2" charset="0"/>
              </a:rPr>
              <a:t> </a:t>
            </a:r>
            <a:r>
              <a:rPr lang="en-US" sz="6600" dirty="0" smtClean="0">
                <a:solidFill>
                  <a:schemeClr val="bg1"/>
                </a:solidFill>
                <a:latin typeface="Swiss 721 Condensed" panose="02000506040000020004" pitchFamily="2" charset="0"/>
              </a:rPr>
              <a:t>to the church.</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9921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3918" y="0"/>
            <a:ext cx="5476164" cy="6858000"/>
          </a:xfrm>
          <a:prstGeom prst="rect">
            <a:avLst/>
          </a:prstGeom>
        </p:spPr>
      </p:pic>
    </p:spTree>
    <p:extLst>
      <p:ext uri="{BB962C8B-B14F-4D97-AF65-F5344CB8AC3E}">
        <p14:creationId xmlns:p14="http://schemas.microsoft.com/office/powerpoint/2010/main" val="809091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1890" y="1161536"/>
            <a:ext cx="5840629" cy="4597003"/>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Pastoring God’s way brings </a:t>
            </a:r>
            <a:r>
              <a:rPr lang="en-US" sz="6600" b="1" u="sng" dirty="0" smtClean="0">
                <a:solidFill>
                  <a:srgbClr val="FFFF00"/>
                </a:solidFill>
                <a:latin typeface="Swiss 721 Condensed" panose="02000506040000020004" pitchFamily="2" charset="0"/>
              </a:rPr>
              <a:t>ETERNAL</a:t>
            </a:r>
            <a:r>
              <a:rPr lang="en-US" sz="6600" b="1" dirty="0" smtClean="0">
                <a:solidFill>
                  <a:srgbClr val="FFFF00"/>
                </a:solidFill>
                <a:latin typeface="Swiss 721 Condensed" panose="02000506040000020004" pitchFamily="2" charset="0"/>
              </a:rPr>
              <a:t> </a:t>
            </a:r>
            <a:r>
              <a:rPr lang="en-US" sz="6600" b="1" u="sng" dirty="0" smtClean="0">
                <a:solidFill>
                  <a:srgbClr val="FFFF00"/>
                </a:solidFill>
                <a:latin typeface="Swiss 721 Condensed" panose="02000506040000020004" pitchFamily="2" charset="0"/>
              </a:rPr>
              <a:t>REWARD</a:t>
            </a:r>
            <a:r>
              <a:rPr lang="en-US" sz="6600" dirty="0" smtClean="0">
                <a:solidFill>
                  <a:schemeClr val="bg1"/>
                </a:solidFill>
                <a:latin typeface="Swiss 721 Condensed" panose="02000506040000020004" pitchFamily="2" charset="0"/>
              </a:rPr>
              <a:t>.</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82297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475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5539978"/>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Acts 20:28</a:t>
            </a:r>
          </a:p>
          <a:p>
            <a:pPr algn="ctr"/>
            <a:r>
              <a:rPr lang="en-US" sz="5000" dirty="0" smtClean="0">
                <a:solidFill>
                  <a:schemeClr val="bg1"/>
                </a:solidFill>
                <a:latin typeface="Swiss 721 Condensed" panose="02000506040000020004" pitchFamily="2" charset="0"/>
              </a:rPr>
              <a:t>Therefore take heed to yourselves and to all the flock, among which the Holy Spirit has made you overseers, to shepherd the church of God which He purchased with His own blood.</a:t>
            </a:r>
            <a:endParaRPr lang="en-US" sz="50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866669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08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5078313"/>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Acts 14:23</a:t>
            </a:r>
          </a:p>
          <a:p>
            <a:pPr algn="ctr"/>
            <a:r>
              <a:rPr lang="en-US" sz="5400" dirty="0" smtClean="0">
                <a:solidFill>
                  <a:schemeClr val="bg1"/>
                </a:solidFill>
                <a:latin typeface="Swiss 721 Condensed" panose="02000506040000020004" pitchFamily="2" charset="0"/>
              </a:rPr>
              <a:t>So when they had appointed elders in every church, and prayed with fasting, they commended them to the Lord in whom they had believed.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738851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5909310"/>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1 Peter 5:1</a:t>
            </a:r>
          </a:p>
          <a:p>
            <a:pPr algn="ctr"/>
            <a:r>
              <a:rPr lang="en-US" sz="5400" dirty="0" smtClean="0">
                <a:solidFill>
                  <a:schemeClr val="bg1"/>
                </a:solidFill>
                <a:latin typeface="Swiss 721 Condensed" panose="02000506040000020004" pitchFamily="2" charset="0"/>
              </a:rPr>
              <a:t>The elders who are among you I exhort, I who am a fellow elder and a witness of the sufferings of Christ, and also a partaker of the glory that will be revealed: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50179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5078313"/>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1 Peter 5:2</a:t>
            </a:r>
          </a:p>
          <a:p>
            <a:pPr algn="ctr"/>
            <a:r>
              <a:rPr lang="en-US" sz="5400" dirty="0" smtClean="0">
                <a:solidFill>
                  <a:schemeClr val="bg1"/>
                </a:solidFill>
                <a:latin typeface="Swiss 721 Condensed" panose="02000506040000020004" pitchFamily="2" charset="0"/>
              </a:rPr>
              <a:t>Shepherd the flock of God which is among you, serving as overseers, not by compulsion but willingly, not for dishonest gain but eagerly;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0145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3416320"/>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1 Peter 5:3</a:t>
            </a:r>
          </a:p>
          <a:p>
            <a:pPr algn="ctr"/>
            <a:r>
              <a:rPr lang="en-US" sz="5400" dirty="0" smtClean="0">
                <a:solidFill>
                  <a:schemeClr val="bg1"/>
                </a:solidFill>
                <a:latin typeface="Swiss 721 Condensed" panose="02000506040000020004" pitchFamily="2" charset="0"/>
              </a:rPr>
              <a:t>nor as being lords over those entrusted to you, but being examples to the flock;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15193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362465"/>
            <a:ext cx="8254314" cy="4247317"/>
          </a:xfrm>
          <a:prstGeom prst="rect">
            <a:avLst/>
          </a:prstGeom>
          <a:solidFill>
            <a:srgbClr val="733740">
              <a:alpha val="85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1 Peter 5:4</a:t>
            </a:r>
          </a:p>
          <a:p>
            <a:pPr algn="ctr"/>
            <a:r>
              <a:rPr lang="en-US" sz="5400" dirty="0" smtClean="0">
                <a:solidFill>
                  <a:schemeClr val="bg1"/>
                </a:solidFill>
                <a:latin typeface="Swiss 721 Condensed" panose="02000506040000020004" pitchFamily="2" charset="0"/>
              </a:rPr>
              <a:t>and when the Chief Shepherd appears, you will receive the crown of glory that does not fade away.</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665024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55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0745" y="1037968"/>
            <a:ext cx="5379308" cy="4597003"/>
          </a:xfrm>
          <a:prstGeom prst="roundRect">
            <a:avLst/>
          </a:prstGeom>
          <a:solidFill>
            <a:srgbClr val="733740">
              <a:alpha val="78000"/>
            </a:srgbClr>
          </a:solidFill>
          <a:ln w="28575">
            <a:solidFill>
              <a:schemeClr val="bg1"/>
            </a:solidFill>
          </a:ln>
        </p:spPr>
        <p:txBody>
          <a:bodyPr wrap="square" rtlCol="0">
            <a:spAutoFit/>
          </a:bodyPr>
          <a:lstStyle/>
          <a:p>
            <a:pPr algn="ctr"/>
            <a:r>
              <a:rPr lang="en-US" sz="6600" dirty="0" smtClean="0">
                <a:solidFill>
                  <a:schemeClr val="bg1"/>
                </a:solidFill>
                <a:latin typeface="Swiss 721 Condensed" panose="02000506040000020004" pitchFamily="2" charset="0"/>
              </a:rPr>
              <a:t>Pastors </a:t>
            </a:r>
          </a:p>
          <a:p>
            <a:pPr algn="ctr"/>
            <a:r>
              <a:rPr lang="en-US" sz="6600" dirty="0" smtClean="0">
                <a:solidFill>
                  <a:schemeClr val="bg1"/>
                </a:solidFill>
                <a:latin typeface="Swiss 721 Condensed" panose="02000506040000020004" pitchFamily="2" charset="0"/>
              </a:rPr>
              <a:t>are to be</a:t>
            </a:r>
          </a:p>
          <a:p>
            <a:pPr algn="ctr"/>
            <a:r>
              <a:rPr lang="en-US" sz="6600" b="1" u="sng" dirty="0" smtClean="0">
                <a:solidFill>
                  <a:srgbClr val="FFFF00"/>
                </a:solidFill>
                <a:latin typeface="Swiss 721 Condensed" panose="02000506040000020004" pitchFamily="2" charset="0"/>
              </a:rPr>
              <a:t>SERVANT</a:t>
            </a:r>
            <a:r>
              <a:rPr lang="en-US" sz="6600" dirty="0" smtClean="0">
                <a:solidFill>
                  <a:srgbClr val="FFFF00"/>
                </a:solidFill>
                <a:latin typeface="Swiss 721 Condensed" panose="02000506040000020004" pitchFamily="2" charset="0"/>
              </a:rPr>
              <a:t> </a:t>
            </a:r>
            <a:r>
              <a:rPr lang="en-US" sz="6600" b="1" u="sng" dirty="0" smtClean="0">
                <a:solidFill>
                  <a:srgbClr val="FFFF00"/>
                </a:solidFill>
                <a:latin typeface="Swiss 721 Condensed" panose="02000506040000020004" pitchFamily="2" charset="0"/>
              </a:rPr>
              <a:t>LEADERS</a:t>
            </a:r>
            <a:r>
              <a:rPr lang="en-US" sz="6600" dirty="0" smtClean="0">
                <a:solidFill>
                  <a:schemeClr val="bg1"/>
                </a:solidFill>
                <a:latin typeface="Swiss 721 Condensed" panose="02000506040000020004" pitchFamily="2" charset="0"/>
              </a:rPr>
              <a:t>.</a:t>
            </a:r>
            <a:endParaRPr lang="en-US" sz="6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70099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297</Words>
  <Application>Microsoft Office PowerPoint</Application>
  <PresentationFormat>On-screen Show (4:3)</PresentationFormat>
  <Paragraphs>30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2018-04-27T14:23:26Z</dcterms:created>
  <dcterms:modified xsi:type="dcterms:W3CDTF">2018-04-27T15:09:45Z</dcterms:modified>
</cp:coreProperties>
</file>