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EE61"/>
    <a:srgbClr val="FDFD71"/>
    <a:srgbClr val="D3A22C"/>
    <a:srgbClr val="E8BF3F"/>
    <a:srgbClr val="0408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F34664-3E13-4850-A932-7285FA5306C3}"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14A8F-73BA-4BF2-8494-1B4B2DC1B19E}" type="slidenum">
              <a:rPr lang="en-US" smtClean="0"/>
              <a:t>‹#›</a:t>
            </a:fld>
            <a:endParaRPr lang="en-US"/>
          </a:p>
        </p:txBody>
      </p:sp>
    </p:spTree>
    <p:extLst>
      <p:ext uri="{BB962C8B-B14F-4D97-AF65-F5344CB8AC3E}">
        <p14:creationId xmlns:p14="http://schemas.microsoft.com/office/powerpoint/2010/main" val="3755242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F34664-3E13-4850-A932-7285FA5306C3}"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14A8F-73BA-4BF2-8494-1B4B2DC1B19E}" type="slidenum">
              <a:rPr lang="en-US" smtClean="0"/>
              <a:t>‹#›</a:t>
            </a:fld>
            <a:endParaRPr lang="en-US"/>
          </a:p>
        </p:txBody>
      </p:sp>
    </p:spTree>
    <p:extLst>
      <p:ext uri="{BB962C8B-B14F-4D97-AF65-F5344CB8AC3E}">
        <p14:creationId xmlns:p14="http://schemas.microsoft.com/office/powerpoint/2010/main" val="973801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F34664-3E13-4850-A932-7285FA5306C3}"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14A8F-73BA-4BF2-8494-1B4B2DC1B19E}" type="slidenum">
              <a:rPr lang="en-US" smtClean="0"/>
              <a:t>‹#›</a:t>
            </a:fld>
            <a:endParaRPr lang="en-US"/>
          </a:p>
        </p:txBody>
      </p:sp>
    </p:spTree>
    <p:extLst>
      <p:ext uri="{BB962C8B-B14F-4D97-AF65-F5344CB8AC3E}">
        <p14:creationId xmlns:p14="http://schemas.microsoft.com/office/powerpoint/2010/main" val="376978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F34664-3E13-4850-A932-7285FA5306C3}"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14A8F-73BA-4BF2-8494-1B4B2DC1B19E}" type="slidenum">
              <a:rPr lang="en-US" smtClean="0"/>
              <a:t>‹#›</a:t>
            </a:fld>
            <a:endParaRPr lang="en-US"/>
          </a:p>
        </p:txBody>
      </p:sp>
    </p:spTree>
    <p:extLst>
      <p:ext uri="{BB962C8B-B14F-4D97-AF65-F5344CB8AC3E}">
        <p14:creationId xmlns:p14="http://schemas.microsoft.com/office/powerpoint/2010/main" val="82135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F34664-3E13-4850-A932-7285FA5306C3}"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14A8F-73BA-4BF2-8494-1B4B2DC1B19E}" type="slidenum">
              <a:rPr lang="en-US" smtClean="0"/>
              <a:t>‹#›</a:t>
            </a:fld>
            <a:endParaRPr lang="en-US"/>
          </a:p>
        </p:txBody>
      </p:sp>
    </p:spTree>
    <p:extLst>
      <p:ext uri="{BB962C8B-B14F-4D97-AF65-F5344CB8AC3E}">
        <p14:creationId xmlns:p14="http://schemas.microsoft.com/office/powerpoint/2010/main" val="3204784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F34664-3E13-4850-A932-7285FA5306C3}"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14A8F-73BA-4BF2-8494-1B4B2DC1B19E}" type="slidenum">
              <a:rPr lang="en-US" smtClean="0"/>
              <a:t>‹#›</a:t>
            </a:fld>
            <a:endParaRPr lang="en-US"/>
          </a:p>
        </p:txBody>
      </p:sp>
    </p:spTree>
    <p:extLst>
      <p:ext uri="{BB962C8B-B14F-4D97-AF65-F5344CB8AC3E}">
        <p14:creationId xmlns:p14="http://schemas.microsoft.com/office/powerpoint/2010/main" val="212829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F34664-3E13-4850-A932-7285FA5306C3}" type="datetimeFigureOut">
              <a:rPr lang="en-US" smtClean="0"/>
              <a:t>4/19/2018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E14A8F-73BA-4BF2-8494-1B4B2DC1B19E}" type="slidenum">
              <a:rPr lang="en-US" smtClean="0"/>
              <a:t>‹#›</a:t>
            </a:fld>
            <a:endParaRPr lang="en-US"/>
          </a:p>
        </p:txBody>
      </p:sp>
    </p:spTree>
    <p:extLst>
      <p:ext uri="{BB962C8B-B14F-4D97-AF65-F5344CB8AC3E}">
        <p14:creationId xmlns:p14="http://schemas.microsoft.com/office/powerpoint/2010/main" val="1180517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F34664-3E13-4850-A932-7285FA5306C3}" type="datetimeFigureOut">
              <a:rPr lang="en-US" smtClean="0"/>
              <a:t>4/19/2018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E14A8F-73BA-4BF2-8494-1B4B2DC1B19E}" type="slidenum">
              <a:rPr lang="en-US" smtClean="0"/>
              <a:t>‹#›</a:t>
            </a:fld>
            <a:endParaRPr lang="en-US"/>
          </a:p>
        </p:txBody>
      </p:sp>
    </p:spTree>
    <p:extLst>
      <p:ext uri="{BB962C8B-B14F-4D97-AF65-F5344CB8AC3E}">
        <p14:creationId xmlns:p14="http://schemas.microsoft.com/office/powerpoint/2010/main" val="169625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F34664-3E13-4850-A932-7285FA5306C3}" type="datetimeFigureOut">
              <a:rPr lang="en-US" smtClean="0"/>
              <a:t>4/19/2018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E14A8F-73BA-4BF2-8494-1B4B2DC1B19E}" type="slidenum">
              <a:rPr lang="en-US" smtClean="0"/>
              <a:t>‹#›</a:t>
            </a:fld>
            <a:endParaRPr lang="en-US"/>
          </a:p>
        </p:txBody>
      </p:sp>
    </p:spTree>
    <p:extLst>
      <p:ext uri="{BB962C8B-B14F-4D97-AF65-F5344CB8AC3E}">
        <p14:creationId xmlns:p14="http://schemas.microsoft.com/office/powerpoint/2010/main" val="2590706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F34664-3E13-4850-A932-7285FA5306C3}"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14A8F-73BA-4BF2-8494-1B4B2DC1B19E}" type="slidenum">
              <a:rPr lang="en-US" smtClean="0"/>
              <a:t>‹#›</a:t>
            </a:fld>
            <a:endParaRPr lang="en-US"/>
          </a:p>
        </p:txBody>
      </p:sp>
    </p:spTree>
    <p:extLst>
      <p:ext uri="{BB962C8B-B14F-4D97-AF65-F5344CB8AC3E}">
        <p14:creationId xmlns:p14="http://schemas.microsoft.com/office/powerpoint/2010/main" val="2470434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F34664-3E13-4850-A932-7285FA5306C3}"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14A8F-73BA-4BF2-8494-1B4B2DC1B19E}" type="slidenum">
              <a:rPr lang="en-US" smtClean="0"/>
              <a:t>‹#›</a:t>
            </a:fld>
            <a:endParaRPr lang="en-US"/>
          </a:p>
        </p:txBody>
      </p:sp>
    </p:spTree>
    <p:extLst>
      <p:ext uri="{BB962C8B-B14F-4D97-AF65-F5344CB8AC3E}">
        <p14:creationId xmlns:p14="http://schemas.microsoft.com/office/powerpoint/2010/main" val="1617589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34664-3E13-4850-A932-7285FA5306C3}" type="datetimeFigureOut">
              <a:rPr lang="en-US" smtClean="0"/>
              <a:t>4/19/2018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14A8F-73BA-4BF2-8494-1B4B2DC1B19E}" type="slidenum">
              <a:rPr lang="en-US" smtClean="0"/>
              <a:t>‹#›</a:t>
            </a:fld>
            <a:endParaRPr lang="en-US"/>
          </a:p>
        </p:txBody>
      </p:sp>
    </p:spTree>
    <p:extLst>
      <p:ext uri="{BB962C8B-B14F-4D97-AF65-F5344CB8AC3E}">
        <p14:creationId xmlns:p14="http://schemas.microsoft.com/office/powerpoint/2010/main" val="40222394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47137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164757" y="172995"/>
            <a:ext cx="8765059" cy="4247317"/>
          </a:xfrm>
          <a:prstGeom prst="rect">
            <a:avLst/>
          </a:prstGeom>
          <a:noFill/>
        </p:spPr>
        <p:txBody>
          <a:bodyPr wrap="square" rtlCol="0">
            <a:spAutoFit/>
          </a:bodyPr>
          <a:lstStyle/>
          <a:p>
            <a:pPr algn="ctr"/>
            <a:r>
              <a:rPr lang="en-US" sz="5400" b="1" u="sng" dirty="0" smtClean="0">
                <a:solidFill>
                  <a:srgbClr val="0408BC"/>
                </a:solidFill>
                <a:latin typeface="Swiss 721 Condensed" panose="02000506040000020004" pitchFamily="2" charset="0"/>
              </a:rPr>
              <a:t>1 Peter 4:12</a:t>
            </a:r>
          </a:p>
          <a:p>
            <a:pPr algn="ctr"/>
            <a:r>
              <a:rPr lang="en-US" sz="5400" b="1" dirty="0" smtClean="0">
                <a:latin typeface="Swiss 721 Condensed" panose="02000506040000020004" pitchFamily="2" charset="0"/>
              </a:rPr>
              <a:t>Beloved, do not think it strange concerning the fiery trial which is to try you, as though some strange thing happened to you; </a:t>
            </a:r>
            <a:endParaRPr lang="en-US" sz="5400" b="1" dirty="0">
              <a:latin typeface="Swiss 721 Condensed" panose="02000506040000020004" pitchFamily="2" charset="0"/>
            </a:endParaRPr>
          </a:p>
        </p:txBody>
      </p:sp>
    </p:spTree>
    <p:extLst>
      <p:ext uri="{BB962C8B-B14F-4D97-AF65-F5344CB8AC3E}">
        <p14:creationId xmlns:p14="http://schemas.microsoft.com/office/powerpoint/2010/main" val="2568468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543697" y="1210962"/>
            <a:ext cx="8048368" cy="4524315"/>
          </a:xfrm>
          <a:prstGeom prst="rect">
            <a:avLst/>
          </a:prstGeom>
          <a:solidFill>
            <a:schemeClr val="tx1">
              <a:alpha val="83000"/>
            </a:schemeClr>
          </a:solidFill>
        </p:spPr>
        <p:txBody>
          <a:bodyPr wrap="square" rtlCol="0">
            <a:spAutoFit/>
          </a:bodyPr>
          <a:lstStyle/>
          <a:p>
            <a:pPr algn="ctr"/>
            <a:r>
              <a:rPr lang="en-US" sz="7200" dirty="0" smtClean="0">
                <a:solidFill>
                  <a:schemeClr val="bg1"/>
                </a:solidFill>
                <a:latin typeface="Swiss 721 Condensed" panose="02000506040000020004" pitchFamily="2" charset="0"/>
              </a:rPr>
              <a:t>Christians must not be </a:t>
            </a:r>
            <a:r>
              <a:rPr lang="en-US" sz="7200" b="1" u="sng" dirty="0" smtClean="0">
                <a:solidFill>
                  <a:srgbClr val="FDEE61"/>
                </a:solidFill>
                <a:latin typeface="Swiss 721 Condensed" panose="02000506040000020004" pitchFamily="2" charset="0"/>
              </a:rPr>
              <a:t>SURPRISED</a:t>
            </a:r>
            <a:r>
              <a:rPr lang="en-US" sz="7200" dirty="0" smtClean="0">
                <a:solidFill>
                  <a:schemeClr val="bg1"/>
                </a:solidFill>
                <a:latin typeface="Swiss 721 Condensed" panose="02000506040000020004" pitchFamily="2" charset="0"/>
              </a:rPr>
              <a:t> that we will face trials and suffering.</a:t>
            </a:r>
            <a:endParaRPr lang="en-US" sz="7200"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3460308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164757" y="172995"/>
            <a:ext cx="8765059" cy="5078313"/>
          </a:xfrm>
          <a:prstGeom prst="rect">
            <a:avLst/>
          </a:prstGeom>
          <a:noFill/>
        </p:spPr>
        <p:txBody>
          <a:bodyPr wrap="square" rtlCol="0">
            <a:spAutoFit/>
          </a:bodyPr>
          <a:lstStyle/>
          <a:p>
            <a:pPr algn="ctr"/>
            <a:r>
              <a:rPr lang="en-US" sz="5400" b="1" u="sng" dirty="0" smtClean="0">
                <a:solidFill>
                  <a:srgbClr val="0408BC"/>
                </a:solidFill>
                <a:latin typeface="Swiss 721 Condensed" panose="02000506040000020004" pitchFamily="2" charset="0"/>
              </a:rPr>
              <a:t>1 Peter 4:13</a:t>
            </a:r>
          </a:p>
          <a:p>
            <a:pPr algn="ctr"/>
            <a:r>
              <a:rPr lang="en-US" sz="5400" b="1" dirty="0" smtClean="0">
                <a:latin typeface="Swiss 721 Condensed" panose="02000506040000020004" pitchFamily="2" charset="0"/>
              </a:rPr>
              <a:t>but rejoice to the extent that you partake of Christ’s sufferings, that when His glory is revealed, you may also be glad with exceeding joy. </a:t>
            </a:r>
            <a:endParaRPr lang="en-US" sz="5400" b="1" dirty="0">
              <a:latin typeface="Swiss 721 Condensed" panose="02000506040000020004" pitchFamily="2" charset="0"/>
            </a:endParaRPr>
          </a:p>
        </p:txBody>
      </p:sp>
    </p:spTree>
    <p:extLst>
      <p:ext uri="{BB962C8B-B14F-4D97-AF65-F5344CB8AC3E}">
        <p14:creationId xmlns:p14="http://schemas.microsoft.com/office/powerpoint/2010/main" val="2633000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543697" y="1210962"/>
            <a:ext cx="8048368" cy="4524315"/>
          </a:xfrm>
          <a:prstGeom prst="rect">
            <a:avLst/>
          </a:prstGeom>
          <a:solidFill>
            <a:schemeClr val="tx1">
              <a:alpha val="83000"/>
            </a:schemeClr>
          </a:solidFill>
        </p:spPr>
        <p:txBody>
          <a:bodyPr wrap="square" rtlCol="0">
            <a:spAutoFit/>
          </a:bodyPr>
          <a:lstStyle/>
          <a:p>
            <a:pPr algn="ctr"/>
            <a:r>
              <a:rPr lang="en-US" sz="7200" dirty="0" smtClean="0">
                <a:solidFill>
                  <a:schemeClr val="bg1"/>
                </a:solidFill>
                <a:latin typeface="Swiss 721 Condensed" panose="02000506040000020004" pitchFamily="2" charset="0"/>
              </a:rPr>
              <a:t>Christians are to </a:t>
            </a:r>
            <a:r>
              <a:rPr lang="en-US" sz="7200" b="1" u="sng" dirty="0" smtClean="0">
                <a:solidFill>
                  <a:srgbClr val="FDEE61"/>
                </a:solidFill>
                <a:latin typeface="Swiss 721 Condensed" panose="02000506040000020004" pitchFamily="2" charset="0"/>
              </a:rPr>
              <a:t>REJOICE</a:t>
            </a:r>
            <a:r>
              <a:rPr lang="en-US" sz="7200" dirty="0" smtClean="0">
                <a:solidFill>
                  <a:schemeClr val="bg1"/>
                </a:solidFill>
                <a:latin typeface="Swiss 721 Condensed" panose="02000506040000020004" pitchFamily="2" charset="0"/>
              </a:rPr>
              <a:t> that they share in Christ’s sufferings.</a:t>
            </a:r>
            <a:endParaRPr lang="en-US" sz="7200"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744150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164757" y="172995"/>
            <a:ext cx="8765059" cy="5909310"/>
          </a:xfrm>
          <a:prstGeom prst="rect">
            <a:avLst/>
          </a:prstGeom>
          <a:noFill/>
        </p:spPr>
        <p:txBody>
          <a:bodyPr wrap="square" rtlCol="0">
            <a:spAutoFit/>
          </a:bodyPr>
          <a:lstStyle/>
          <a:p>
            <a:pPr algn="ctr"/>
            <a:r>
              <a:rPr lang="en-US" sz="5400" b="1" u="sng" dirty="0" smtClean="0">
                <a:solidFill>
                  <a:srgbClr val="0408BC"/>
                </a:solidFill>
                <a:latin typeface="Swiss 721 Condensed" panose="02000506040000020004" pitchFamily="2" charset="0"/>
              </a:rPr>
              <a:t>1 Peter 4:14</a:t>
            </a:r>
          </a:p>
          <a:p>
            <a:pPr algn="ctr"/>
            <a:r>
              <a:rPr lang="en-US" sz="5400" b="1" dirty="0" smtClean="0">
                <a:latin typeface="Swiss 721 Condensed" panose="02000506040000020004" pitchFamily="2" charset="0"/>
              </a:rPr>
              <a:t>If you are reproached for the name of Christ, blessed are you, for the Spirit of glory and of God rests upon you. On their part He is blasphemed, but on your part He is glorified. </a:t>
            </a:r>
            <a:endParaRPr lang="en-US" sz="5400" b="1" dirty="0">
              <a:latin typeface="Swiss 721 Condensed" panose="02000506040000020004" pitchFamily="2" charset="0"/>
            </a:endParaRPr>
          </a:p>
        </p:txBody>
      </p:sp>
    </p:spTree>
    <p:extLst>
      <p:ext uri="{BB962C8B-B14F-4D97-AF65-F5344CB8AC3E}">
        <p14:creationId xmlns:p14="http://schemas.microsoft.com/office/powerpoint/2010/main" val="3512243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543697" y="1210962"/>
            <a:ext cx="8048368" cy="4524315"/>
          </a:xfrm>
          <a:prstGeom prst="rect">
            <a:avLst/>
          </a:prstGeom>
          <a:solidFill>
            <a:schemeClr val="tx1">
              <a:alpha val="83000"/>
            </a:schemeClr>
          </a:solidFill>
        </p:spPr>
        <p:txBody>
          <a:bodyPr wrap="square" rtlCol="0">
            <a:spAutoFit/>
          </a:bodyPr>
          <a:lstStyle/>
          <a:p>
            <a:pPr algn="ctr"/>
            <a:r>
              <a:rPr lang="en-US" sz="7200" dirty="0" smtClean="0">
                <a:solidFill>
                  <a:schemeClr val="bg1"/>
                </a:solidFill>
                <a:latin typeface="Swiss 721 Condensed" panose="02000506040000020004" pitchFamily="2" charset="0"/>
              </a:rPr>
              <a:t>Christians should see suffering for Christ as a </a:t>
            </a:r>
            <a:r>
              <a:rPr lang="en-US" sz="7200" b="1" u="sng" dirty="0" smtClean="0">
                <a:solidFill>
                  <a:srgbClr val="FDEE61"/>
                </a:solidFill>
                <a:latin typeface="Swiss 721 Condensed" panose="02000506040000020004" pitchFamily="2" charset="0"/>
              </a:rPr>
              <a:t>PRIVILEGE</a:t>
            </a:r>
            <a:r>
              <a:rPr lang="en-US" sz="7200" dirty="0" smtClean="0">
                <a:solidFill>
                  <a:schemeClr val="bg1"/>
                </a:solidFill>
                <a:latin typeface="Swiss 721 Condensed" panose="02000506040000020004" pitchFamily="2" charset="0"/>
              </a:rPr>
              <a:t> and not </a:t>
            </a:r>
          </a:p>
          <a:p>
            <a:pPr algn="ctr"/>
            <a:r>
              <a:rPr lang="en-US" sz="7200" dirty="0" smtClean="0">
                <a:solidFill>
                  <a:schemeClr val="bg1"/>
                </a:solidFill>
                <a:latin typeface="Swiss 721 Condensed" panose="02000506040000020004" pitchFamily="2" charset="0"/>
              </a:rPr>
              <a:t>a </a:t>
            </a:r>
            <a:r>
              <a:rPr lang="en-US" sz="7200" b="1" u="sng" dirty="0" smtClean="0">
                <a:solidFill>
                  <a:srgbClr val="FDEE61"/>
                </a:solidFill>
                <a:latin typeface="Swiss 721 Condensed" panose="02000506040000020004" pitchFamily="2" charset="0"/>
              </a:rPr>
              <a:t>PENALTY</a:t>
            </a:r>
            <a:r>
              <a:rPr lang="en-US" sz="7200" dirty="0" smtClean="0">
                <a:solidFill>
                  <a:schemeClr val="bg1"/>
                </a:solidFill>
                <a:latin typeface="Swiss 721 Condensed" panose="02000506040000020004" pitchFamily="2" charset="0"/>
              </a:rPr>
              <a:t>.</a:t>
            </a:r>
            <a:endParaRPr lang="en-US" sz="7200"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32891729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164757" y="172995"/>
            <a:ext cx="8765059" cy="4247317"/>
          </a:xfrm>
          <a:prstGeom prst="rect">
            <a:avLst/>
          </a:prstGeom>
          <a:noFill/>
        </p:spPr>
        <p:txBody>
          <a:bodyPr wrap="square" rtlCol="0">
            <a:spAutoFit/>
          </a:bodyPr>
          <a:lstStyle/>
          <a:p>
            <a:pPr algn="ctr"/>
            <a:r>
              <a:rPr lang="en-US" sz="5400" b="1" u="sng" dirty="0" smtClean="0">
                <a:solidFill>
                  <a:srgbClr val="0408BC"/>
                </a:solidFill>
                <a:latin typeface="Swiss 721 Condensed" panose="02000506040000020004" pitchFamily="2" charset="0"/>
              </a:rPr>
              <a:t>1 Peter 4:15</a:t>
            </a:r>
          </a:p>
          <a:p>
            <a:pPr algn="ctr"/>
            <a:r>
              <a:rPr lang="en-US" sz="5400" b="1" dirty="0" smtClean="0">
                <a:latin typeface="Swiss 721 Condensed" panose="02000506040000020004" pitchFamily="2" charset="0"/>
              </a:rPr>
              <a:t>But let none of you suffer as a murderer, a thief, an evildoer, or as a busybody in other people’s matters. </a:t>
            </a:r>
            <a:endParaRPr lang="en-US" sz="5400" b="1" dirty="0">
              <a:latin typeface="Swiss 721 Condensed" panose="02000506040000020004" pitchFamily="2" charset="0"/>
            </a:endParaRPr>
          </a:p>
        </p:txBody>
      </p:sp>
    </p:spTree>
    <p:extLst>
      <p:ext uri="{BB962C8B-B14F-4D97-AF65-F5344CB8AC3E}">
        <p14:creationId xmlns:p14="http://schemas.microsoft.com/office/powerpoint/2010/main" val="16850568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543697" y="634313"/>
            <a:ext cx="8048368" cy="5632311"/>
          </a:xfrm>
          <a:prstGeom prst="rect">
            <a:avLst/>
          </a:prstGeom>
          <a:solidFill>
            <a:schemeClr val="tx1">
              <a:alpha val="83000"/>
            </a:schemeClr>
          </a:solidFill>
        </p:spPr>
        <p:txBody>
          <a:bodyPr wrap="square" rtlCol="0">
            <a:spAutoFit/>
          </a:bodyPr>
          <a:lstStyle/>
          <a:p>
            <a:pPr algn="ctr"/>
            <a:r>
              <a:rPr lang="en-US" sz="7200" dirty="0" smtClean="0">
                <a:solidFill>
                  <a:schemeClr val="bg1"/>
                </a:solidFill>
                <a:latin typeface="Swiss 721 Condensed" panose="02000506040000020004" pitchFamily="2" charset="0"/>
              </a:rPr>
              <a:t>Christians are not to do anything that would cause them to be called </a:t>
            </a:r>
            <a:r>
              <a:rPr lang="en-US" sz="7200" b="1" u="sng" dirty="0" smtClean="0">
                <a:solidFill>
                  <a:srgbClr val="FDEE61"/>
                </a:solidFill>
                <a:latin typeface="Swiss 721 Condensed" panose="02000506040000020004" pitchFamily="2" charset="0"/>
              </a:rPr>
              <a:t>CRIMINALS</a:t>
            </a:r>
            <a:r>
              <a:rPr lang="en-US" sz="7200" dirty="0" smtClean="0">
                <a:solidFill>
                  <a:schemeClr val="bg1"/>
                </a:solidFill>
                <a:latin typeface="Swiss 721 Condensed" panose="02000506040000020004" pitchFamily="2" charset="0"/>
              </a:rPr>
              <a:t> or </a:t>
            </a:r>
            <a:r>
              <a:rPr lang="en-US" sz="7200" b="1" u="sng" dirty="0" smtClean="0">
                <a:solidFill>
                  <a:srgbClr val="FDEE61"/>
                </a:solidFill>
                <a:latin typeface="Swiss 721 Condensed" panose="02000506040000020004" pitchFamily="2" charset="0"/>
              </a:rPr>
              <a:t>BUSYBODIES</a:t>
            </a:r>
            <a:r>
              <a:rPr lang="en-US" sz="7200" dirty="0" smtClean="0">
                <a:solidFill>
                  <a:schemeClr val="bg1"/>
                </a:solidFill>
                <a:latin typeface="Swiss 721 Condensed" panose="02000506040000020004" pitchFamily="2" charset="0"/>
              </a:rPr>
              <a:t>.</a:t>
            </a:r>
            <a:endParaRPr lang="en-US" sz="7200"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656955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164757" y="172995"/>
            <a:ext cx="8765059" cy="4247317"/>
          </a:xfrm>
          <a:prstGeom prst="rect">
            <a:avLst/>
          </a:prstGeom>
          <a:noFill/>
        </p:spPr>
        <p:txBody>
          <a:bodyPr wrap="square" rtlCol="0">
            <a:spAutoFit/>
          </a:bodyPr>
          <a:lstStyle/>
          <a:p>
            <a:pPr algn="ctr"/>
            <a:r>
              <a:rPr lang="en-US" sz="5400" b="1" u="sng" dirty="0" smtClean="0">
                <a:solidFill>
                  <a:srgbClr val="0408BC"/>
                </a:solidFill>
                <a:latin typeface="Swiss 721 Condensed" panose="02000506040000020004" pitchFamily="2" charset="0"/>
              </a:rPr>
              <a:t>1 Peter 4:16</a:t>
            </a:r>
          </a:p>
          <a:p>
            <a:pPr algn="ctr"/>
            <a:r>
              <a:rPr lang="en-US" sz="5400" b="1" dirty="0" smtClean="0">
                <a:latin typeface="Swiss 721 Condensed" panose="02000506040000020004" pitchFamily="2" charset="0"/>
              </a:rPr>
              <a:t>Yet if anyone suffers as a Christian, let him not be ashamed, but let him glorify God in this matter. </a:t>
            </a:r>
            <a:endParaRPr lang="en-US" sz="5400" b="1" dirty="0">
              <a:latin typeface="Swiss 721 Condensed" panose="02000506040000020004" pitchFamily="2" charset="0"/>
            </a:endParaRPr>
          </a:p>
        </p:txBody>
      </p:sp>
    </p:spTree>
    <p:extLst>
      <p:ext uri="{BB962C8B-B14F-4D97-AF65-F5344CB8AC3E}">
        <p14:creationId xmlns:p14="http://schemas.microsoft.com/office/powerpoint/2010/main" val="1213468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543697" y="1680519"/>
            <a:ext cx="8048368" cy="3416320"/>
          </a:xfrm>
          <a:prstGeom prst="rect">
            <a:avLst/>
          </a:prstGeom>
          <a:solidFill>
            <a:schemeClr val="tx1">
              <a:alpha val="83000"/>
            </a:schemeClr>
          </a:solidFill>
        </p:spPr>
        <p:txBody>
          <a:bodyPr wrap="square" rtlCol="0">
            <a:spAutoFit/>
          </a:bodyPr>
          <a:lstStyle/>
          <a:p>
            <a:pPr algn="ctr"/>
            <a:r>
              <a:rPr lang="en-US" sz="7200" dirty="0" smtClean="0">
                <a:solidFill>
                  <a:schemeClr val="bg1"/>
                </a:solidFill>
                <a:latin typeface="Swiss 721 Condensed" panose="02000506040000020004" pitchFamily="2" charset="0"/>
              </a:rPr>
              <a:t>Christians should not be </a:t>
            </a:r>
            <a:r>
              <a:rPr lang="en-US" sz="7200" b="1" u="sng" dirty="0" smtClean="0">
                <a:solidFill>
                  <a:srgbClr val="FDEE61"/>
                </a:solidFill>
                <a:latin typeface="Swiss 721 Condensed" panose="02000506040000020004" pitchFamily="2" charset="0"/>
              </a:rPr>
              <a:t>ASHAMED</a:t>
            </a:r>
            <a:r>
              <a:rPr lang="en-US" sz="7200" dirty="0" smtClean="0">
                <a:solidFill>
                  <a:schemeClr val="bg1"/>
                </a:solidFill>
                <a:latin typeface="Swiss 721 Condensed" panose="02000506040000020004" pitchFamily="2" charset="0"/>
              </a:rPr>
              <a:t> of suffering for Christ.</a:t>
            </a:r>
            <a:endParaRPr lang="en-US" sz="7200"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4293183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164757" y="172995"/>
            <a:ext cx="8765059" cy="4247317"/>
          </a:xfrm>
          <a:prstGeom prst="rect">
            <a:avLst/>
          </a:prstGeom>
          <a:noFill/>
        </p:spPr>
        <p:txBody>
          <a:bodyPr wrap="square" rtlCol="0">
            <a:spAutoFit/>
          </a:bodyPr>
          <a:lstStyle/>
          <a:p>
            <a:pPr algn="ctr"/>
            <a:r>
              <a:rPr lang="en-US" sz="5400" b="1" u="sng" dirty="0" smtClean="0">
                <a:solidFill>
                  <a:srgbClr val="0408BC"/>
                </a:solidFill>
                <a:latin typeface="Swiss 721 Condensed" panose="02000506040000020004" pitchFamily="2" charset="0"/>
              </a:rPr>
              <a:t>1 Peter 4:12</a:t>
            </a:r>
          </a:p>
          <a:p>
            <a:pPr algn="ctr"/>
            <a:r>
              <a:rPr lang="en-US" sz="5400" b="1" dirty="0" smtClean="0">
                <a:latin typeface="Swiss 721 Condensed" panose="02000506040000020004" pitchFamily="2" charset="0"/>
              </a:rPr>
              <a:t>Beloved, do not think it strange concerning the fiery trial which is to try you, as though some strange thing happened to you; </a:t>
            </a:r>
            <a:endParaRPr lang="en-US" sz="5400" b="1" dirty="0">
              <a:latin typeface="Swiss 721 Condensed" panose="02000506040000020004" pitchFamily="2" charset="0"/>
            </a:endParaRPr>
          </a:p>
        </p:txBody>
      </p:sp>
    </p:spTree>
    <p:extLst>
      <p:ext uri="{BB962C8B-B14F-4D97-AF65-F5344CB8AC3E}">
        <p14:creationId xmlns:p14="http://schemas.microsoft.com/office/powerpoint/2010/main" val="1188809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164757" y="172995"/>
            <a:ext cx="8765059" cy="5909310"/>
          </a:xfrm>
          <a:prstGeom prst="rect">
            <a:avLst/>
          </a:prstGeom>
          <a:noFill/>
        </p:spPr>
        <p:txBody>
          <a:bodyPr wrap="square" rtlCol="0">
            <a:spAutoFit/>
          </a:bodyPr>
          <a:lstStyle/>
          <a:p>
            <a:pPr algn="ctr"/>
            <a:r>
              <a:rPr lang="en-US" sz="5400" b="1" u="sng" dirty="0" smtClean="0">
                <a:solidFill>
                  <a:srgbClr val="0408BC"/>
                </a:solidFill>
                <a:latin typeface="Swiss 721 Condensed" panose="02000506040000020004" pitchFamily="2" charset="0"/>
              </a:rPr>
              <a:t>1 Peter 4:17</a:t>
            </a:r>
          </a:p>
          <a:p>
            <a:pPr algn="ctr"/>
            <a:r>
              <a:rPr lang="en-US" sz="5400" b="1" dirty="0" smtClean="0">
                <a:latin typeface="Swiss 721 Condensed" panose="02000506040000020004" pitchFamily="2" charset="0"/>
              </a:rPr>
              <a:t>For the time has come for judgment to begin at the house of God; and if it begins with us first, what will be the end of those who do not obey the gospel of God? </a:t>
            </a:r>
            <a:endParaRPr lang="en-US" sz="5400" b="1" dirty="0">
              <a:latin typeface="Swiss 721 Condensed" panose="02000506040000020004" pitchFamily="2" charset="0"/>
            </a:endParaRPr>
          </a:p>
        </p:txBody>
      </p:sp>
    </p:spTree>
    <p:extLst>
      <p:ext uri="{BB962C8B-B14F-4D97-AF65-F5344CB8AC3E}">
        <p14:creationId xmlns:p14="http://schemas.microsoft.com/office/powerpoint/2010/main" val="26243257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164757" y="172995"/>
            <a:ext cx="8765059" cy="3416320"/>
          </a:xfrm>
          <a:prstGeom prst="rect">
            <a:avLst/>
          </a:prstGeom>
          <a:noFill/>
        </p:spPr>
        <p:txBody>
          <a:bodyPr wrap="square" rtlCol="0">
            <a:spAutoFit/>
          </a:bodyPr>
          <a:lstStyle/>
          <a:p>
            <a:pPr algn="ctr"/>
            <a:r>
              <a:rPr lang="en-US" sz="5400" b="1" u="sng" dirty="0" smtClean="0">
                <a:solidFill>
                  <a:srgbClr val="0408BC"/>
                </a:solidFill>
                <a:latin typeface="Swiss 721 Condensed" panose="02000506040000020004" pitchFamily="2" charset="0"/>
              </a:rPr>
              <a:t>1 Peter 4:18</a:t>
            </a:r>
          </a:p>
          <a:p>
            <a:pPr algn="ctr"/>
            <a:r>
              <a:rPr lang="en-US" sz="5400" b="1" dirty="0" smtClean="0">
                <a:latin typeface="Swiss 721 Condensed" panose="02000506040000020004" pitchFamily="2" charset="0"/>
              </a:rPr>
              <a:t>Now “If the righteous one is scarcely saved, Where will the ungodly and the sinner appear?” </a:t>
            </a:r>
            <a:endParaRPr lang="en-US" sz="5400" b="1" dirty="0">
              <a:latin typeface="Swiss 721 Condensed" panose="02000506040000020004" pitchFamily="2" charset="0"/>
            </a:endParaRPr>
          </a:p>
        </p:txBody>
      </p:sp>
    </p:spTree>
    <p:extLst>
      <p:ext uri="{BB962C8B-B14F-4D97-AF65-F5344CB8AC3E}">
        <p14:creationId xmlns:p14="http://schemas.microsoft.com/office/powerpoint/2010/main" val="179845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543697" y="1680519"/>
            <a:ext cx="8048368" cy="3416320"/>
          </a:xfrm>
          <a:prstGeom prst="rect">
            <a:avLst/>
          </a:prstGeom>
          <a:solidFill>
            <a:schemeClr val="tx1">
              <a:alpha val="83000"/>
            </a:schemeClr>
          </a:solidFill>
        </p:spPr>
        <p:txBody>
          <a:bodyPr wrap="square" rtlCol="0">
            <a:spAutoFit/>
          </a:bodyPr>
          <a:lstStyle/>
          <a:p>
            <a:pPr algn="ctr"/>
            <a:r>
              <a:rPr lang="en-US" sz="7200" dirty="0" smtClean="0">
                <a:solidFill>
                  <a:schemeClr val="bg1"/>
                </a:solidFill>
                <a:latin typeface="Swiss 721 Condensed" panose="02000506040000020004" pitchFamily="2" charset="0"/>
              </a:rPr>
              <a:t>Christians’ faith is often </a:t>
            </a:r>
            <a:r>
              <a:rPr lang="en-US" sz="7200" b="1" u="sng" dirty="0" smtClean="0">
                <a:solidFill>
                  <a:srgbClr val="FDEE61"/>
                </a:solidFill>
                <a:latin typeface="Swiss 721 Condensed" panose="02000506040000020004" pitchFamily="2" charset="0"/>
              </a:rPr>
              <a:t>REFINED</a:t>
            </a:r>
            <a:r>
              <a:rPr lang="en-US" sz="7200" dirty="0" smtClean="0">
                <a:solidFill>
                  <a:schemeClr val="bg1"/>
                </a:solidFill>
                <a:latin typeface="Swiss 721 Condensed" panose="02000506040000020004" pitchFamily="2" charset="0"/>
              </a:rPr>
              <a:t> by trials and suffering.</a:t>
            </a:r>
            <a:endParaRPr lang="en-US" sz="7200"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35990205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164757" y="172995"/>
            <a:ext cx="8765059" cy="4247317"/>
          </a:xfrm>
          <a:prstGeom prst="rect">
            <a:avLst/>
          </a:prstGeom>
          <a:noFill/>
        </p:spPr>
        <p:txBody>
          <a:bodyPr wrap="square" rtlCol="0">
            <a:spAutoFit/>
          </a:bodyPr>
          <a:lstStyle/>
          <a:p>
            <a:pPr algn="ctr"/>
            <a:r>
              <a:rPr lang="en-US" sz="5400" b="1" u="sng" dirty="0" smtClean="0">
                <a:solidFill>
                  <a:srgbClr val="0408BC"/>
                </a:solidFill>
                <a:latin typeface="Swiss 721 Condensed" panose="02000506040000020004" pitchFamily="2" charset="0"/>
              </a:rPr>
              <a:t>Hebrews 12:7</a:t>
            </a:r>
          </a:p>
          <a:p>
            <a:pPr algn="ctr"/>
            <a:r>
              <a:rPr lang="en-US" sz="5400" b="1" dirty="0" smtClean="0">
                <a:latin typeface="Swiss 721 Condensed" panose="02000506040000020004" pitchFamily="2" charset="0"/>
              </a:rPr>
              <a:t>If you endure chastening, God deals with you as with sons; for what son is there whom a father does not chasten?</a:t>
            </a:r>
            <a:endParaRPr lang="en-US" sz="5400" b="1" dirty="0">
              <a:latin typeface="Swiss 721 Condensed" panose="02000506040000020004" pitchFamily="2" charset="0"/>
            </a:endParaRPr>
          </a:p>
        </p:txBody>
      </p:sp>
    </p:spTree>
    <p:extLst>
      <p:ext uri="{BB962C8B-B14F-4D97-AF65-F5344CB8AC3E}">
        <p14:creationId xmlns:p14="http://schemas.microsoft.com/office/powerpoint/2010/main" val="10178703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00" y="0"/>
            <a:ext cx="8128000" cy="6858000"/>
          </a:xfrm>
          <a:prstGeom prst="rect">
            <a:avLst/>
          </a:prstGeom>
        </p:spPr>
      </p:pic>
    </p:spTree>
    <p:extLst>
      <p:ext uri="{BB962C8B-B14F-4D97-AF65-F5344CB8AC3E}">
        <p14:creationId xmlns:p14="http://schemas.microsoft.com/office/powerpoint/2010/main" val="36565546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164757" y="172995"/>
            <a:ext cx="8765059" cy="5078313"/>
          </a:xfrm>
          <a:prstGeom prst="rect">
            <a:avLst/>
          </a:prstGeom>
          <a:noFill/>
        </p:spPr>
        <p:txBody>
          <a:bodyPr wrap="square" rtlCol="0">
            <a:spAutoFit/>
          </a:bodyPr>
          <a:lstStyle/>
          <a:p>
            <a:pPr algn="ctr"/>
            <a:r>
              <a:rPr lang="en-US" sz="5400" b="1" u="sng" dirty="0" smtClean="0">
                <a:solidFill>
                  <a:srgbClr val="0408BC"/>
                </a:solidFill>
                <a:latin typeface="Swiss 721 Condensed" panose="02000506040000020004" pitchFamily="2" charset="0"/>
              </a:rPr>
              <a:t>1 Peter 4:19</a:t>
            </a:r>
          </a:p>
          <a:p>
            <a:pPr algn="ctr"/>
            <a:r>
              <a:rPr lang="en-US" sz="5400" b="1" dirty="0" smtClean="0">
                <a:latin typeface="Swiss 721 Condensed" panose="02000506040000020004" pitchFamily="2" charset="0"/>
              </a:rPr>
              <a:t>Therefore let those who suffer according to the will of God commit their souls to Him in doing good, as to a faithful Creator.</a:t>
            </a:r>
            <a:endParaRPr lang="en-US" sz="5400" b="1" dirty="0">
              <a:latin typeface="Swiss 721 Condensed" panose="02000506040000020004" pitchFamily="2" charset="0"/>
            </a:endParaRPr>
          </a:p>
        </p:txBody>
      </p:sp>
    </p:spTree>
    <p:extLst>
      <p:ext uri="{BB962C8B-B14F-4D97-AF65-F5344CB8AC3E}">
        <p14:creationId xmlns:p14="http://schemas.microsoft.com/office/powerpoint/2010/main" val="23047825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535459" y="1252151"/>
            <a:ext cx="8048368" cy="4524315"/>
          </a:xfrm>
          <a:prstGeom prst="rect">
            <a:avLst/>
          </a:prstGeom>
          <a:solidFill>
            <a:schemeClr val="tx1">
              <a:alpha val="83000"/>
            </a:schemeClr>
          </a:solidFill>
        </p:spPr>
        <p:txBody>
          <a:bodyPr wrap="square" rtlCol="0">
            <a:spAutoFit/>
          </a:bodyPr>
          <a:lstStyle/>
          <a:p>
            <a:pPr algn="ctr"/>
            <a:r>
              <a:rPr lang="en-US" sz="7200" dirty="0" smtClean="0">
                <a:solidFill>
                  <a:schemeClr val="bg1"/>
                </a:solidFill>
                <a:latin typeface="Swiss 721 Condensed" panose="02000506040000020004" pitchFamily="2" charset="0"/>
              </a:rPr>
              <a:t>Christians can be confident in their trials because they are </a:t>
            </a:r>
            <a:r>
              <a:rPr lang="en-US" sz="7200" b="1" u="sng" dirty="0" smtClean="0">
                <a:solidFill>
                  <a:srgbClr val="FDEE61"/>
                </a:solidFill>
                <a:latin typeface="Swiss 721 Condensed" panose="02000506040000020004" pitchFamily="2" charset="0"/>
              </a:rPr>
              <a:t>FILTERED</a:t>
            </a:r>
            <a:r>
              <a:rPr lang="en-US" sz="7200" dirty="0" smtClean="0">
                <a:solidFill>
                  <a:schemeClr val="bg1"/>
                </a:solidFill>
                <a:latin typeface="Swiss 721 Condensed" panose="02000506040000020004" pitchFamily="2" charset="0"/>
              </a:rPr>
              <a:t> by God.</a:t>
            </a:r>
            <a:endParaRPr lang="en-US" sz="7200"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3631317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510745" y="1696994"/>
            <a:ext cx="8048368" cy="3416320"/>
          </a:xfrm>
          <a:prstGeom prst="rect">
            <a:avLst/>
          </a:prstGeom>
          <a:solidFill>
            <a:schemeClr val="tx1">
              <a:alpha val="83000"/>
            </a:schemeClr>
          </a:solidFill>
        </p:spPr>
        <p:txBody>
          <a:bodyPr wrap="square" rtlCol="0">
            <a:spAutoFit/>
          </a:bodyPr>
          <a:lstStyle/>
          <a:p>
            <a:pPr algn="ctr"/>
            <a:r>
              <a:rPr lang="en-US" sz="7200" dirty="0" smtClean="0">
                <a:solidFill>
                  <a:schemeClr val="bg1"/>
                </a:solidFill>
                <a:latin typeface="Swiss 721 Condensed" panose="02000506040000020004" pitchFamily="2" charset="0"/>
              </a:rPr>
              <a:t>Christians are to </a:t>
            </a:r>
            <a:r>
              <a:rPr lang="en-US" sz="7200" b="1" u="sng" dirty="0" smtClean="0">
                <a:solidFill>
                  <a:srgbClr val="FDEE61"/>
                </a:solidFill>
                <a:latin typeface="Swiss 721 Condensed" panose="02000506040000020004" pitchFamily="2" charset="0"/>
              </a:rPr>
              <a:t>ENTRUST</a:t>
            </a:r>
            <a:r>
              <a:rPr lang="en-US" sz="7200" dirty="0" smtClean="0">
                <a:solidFill>
                  <a:schemeClr val="bg1"/>
                </a:solidFill>
                <a:latin typeface="Swiss 721 Condensed" panose="02000506040000020004" pitchFamily="2" charset="0"/>
              </a:rPr>
              <a:t> by </a:t>
            </a:r>
            <a:r>
              <a:rPr lang="en-US" sz="7200" b="1" u="sng" dirty="0" smtClean="0">
                <a:solidFill>
                  <a:srgbClr val="FDEE61"/>
                </a:solidFill>
                <a:latin typeface="Swiss 721 Condensed" panose="02000506040000020004" pitchFamily="2" charset="0"/>
              </a:rPr>
              <a:t>FAITH</a:t>
            </a:r>
            <a:r>
              <a:rPr lang="en-US" sz="7200" dirty="0" smtClean="0">
                <a:solidFill>
                  <a:schemeClr val="bg1"/>
                </a:solidFill>
                <a:latin typeface="Swiss 721 Condensed" panose="02000506040000020004" pitchFamily="2" charset="0"/>
              </a:rPr>
              <a:t> themselves to God.</a:t>
            </a:r>
            <a:endParaRPr lang="en-US" sz="7200" dirty="0">
              <a:solidFill>
                <a:schemeClr val="bg1"/>
              </a:solidFill>
              <a:latin typeface="Swiss 721 Condensed" panose="02000506040000020004" pitchFamily="2" charset="0"/>
            </a:endParaRPr>
          </a:p>
        </p:txBody>
      </p:sp>
    </p:spTree>
    <p:extLst>
      <p:ext uri="{BB962C8B-B14F-4D97-AF65-F5344CB8AC3E}">
        <p14:creationId xmlns:p14="http://schemas.microsoft.com/office/powerpoint/2010/main" val="35685978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80250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9646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164757" y="172995"/>
            <a:ext cx="8765059" cy="5078313"/>
          </a:xfrm>
          <a:prstGeom prst="rect">
            <a:avLst/>
          </a:prstGeom>
          <a:noFill/>
        </p:spPr>
        <p:txBody>
          <a:bodyPr wrap="square" rtlCol="0">
            <a:spAutoFit/>
          </a:bodyPr>
          <a:lstStyle/>
          <a:p>
            <a:pPr algn="ctr"/>
            <a:r>
              <a:rPr lang="en-US" sz="5400" b="1" u="sng" dirty="0" smtClean="0">
                <a:solidFill>
                  <a:srgbClr val="0408BC"/>
                </a:solidFill>
                <a:latin typeface="Swiss 721 Condensed" panose="02000506040000020004" pitchFamily="2" charset="0"/>
              </a:rPr>
              <a:t>1 Peter 4:13</a:t>
            </a:r>
          </a:p>
          <a:p>
            <a:pPr algn="ctr"/>
            <a:r>
              <a:rPr lang="en-US" sz="5400" b="1" dirty="0" smtClean="0">
                <a:latin typeface="Swiss 721 Condensed" panose="02000506040000020004" pitchFamily="2" charset="0"/>
              </a:rPr>
              <a:t>but rejoice to the extent that you partake of Christ’s sufferings, that when His glory is revealed, you may also be glad with exceeding joy. </a:t>
            </a:r>
            <a:endParaRPr lang="en-US" sz="5400" b="1" dirty="0">
              <a:latin typeface="Swiss 721 Condensed" panose="02000506040000020004" pitchFamily="2" charset="0"/>
            </a:endParaRPr>
          </a:p>
        </p:txBody>
      </p:sp>
    </p:spTree>
    <p:extLst>
      <p:ext uri="{BB962C8B-B14F-4D97-AF65-F5344CB8AC3E}">
        <p14:creationId xmlns:p14="http://schemas.microsoft.com/office/powerpoint/2010/main" val="4252112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164757" y="172995"/>
            <a:ext cx="8765059" cy="5909310"/>
          </a:xfrm>
          <a:prstGeom prst="rect">
            <a:avLst/>
          </a:prstGeom>
          <a:noFill/>
        </p:spPr>
        <p:txBody>
          <a:bodyPr wrap="square" rtlCol="0">
            <a:spAutoFit/>
          </a:bodyPr>
          <a:lstStyle/>
          <a:p>
            <a:pPr algn="ctr"/>
            <a:r>
              <a:rPr lang="en-US" sz="5400" b="1" u="sng" dirty="0" smtClean="0">
                <a:solidFill>
                  <a:srgbClr val="0408BC"/>
                </a:solidFill>
                <a:latin typeface="Swiss 721 Condensed" panose="02000506040000020004" pitchFamily="2" charset="0"/>
              </a:rPr>
              <a:t>1 Peter 4:14</a:t>
            </a:r>
          </a:p>
          <a:p>
            <a:pPr algn="ctr"/>
            <a:r>
              <a:rPr lang="en-US" sz="5400" b="1" dirty="0" smtClean="0">
                <a:latin typeface="Swiss 721 Condensed" panose="02000506040000020004" pitchFamily="2" charset="0"/>
              </a:rPr>
              <a:t>If you are reproached for the name of Christ, blessed are you, for the Spirit of glory and of God rests upon you. On their part He is blasphemed, but on your part He is glorified. </a:t>
            </a:r>
            <a:endParaRPr lang="en-US" sz="5400" b="1" dirty="0">
              <a:latin typeface="Swiss 721 Condensed" panose="02000506040000020004" pitchFamily="2" charset="0"/>
            </a:endParaRPr>
          </a:p>
        </p:txBody>
      </p:sp>
    </p:spTree>
    <p:extLst>
      <p:ext uri="{BB962C8B-B14F-4D97-AF65-F5344CB8AC3E}">
        <p14:creationId xmlns:p14="http://schemas.microsoft.com/office/powerpoint/2010/main" val="4273236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164757" y="172995"/>
            <a:ext cx="8765059" cy="4247317"/>
          </a:xfrm>
          <a:prstGeom prst="rect">
            <a:avLst/>
          </a:prstGeom>
          <a:noFill/>
        </p:spPr>
        <p:txBody>
          <a:bodyPr wrap="square" rtlCol="0">
            <a:spAutoFit/>
          </a:bodyPr>
          <a:lstStyle/>
          <a:p>
            <a:pPr algn="ctr"/>
            <a:r>
              <a:rPr lang="en-US" sz="5400" b="1" u="sng" dirty="0" smtClean="0">
                <a:solidFill>
                  <a:srgbClr val="0408BC"/>
                </a:solidFill>
                <a:latin typeface="Swiss 721 Condensed" panose="02000506040000020004" pitchFamily="2" charset="0"/>
              </a:rPr>
              <a:t>1 Peter 4:15</a:t>
            </a:r>
          </a:p>
          <a:p>
            <a:pPr algn="ctr"/>
            <a:r>
              <a:rPr lang="en-US" sz="5400" b="1" dirty="0" smtClean="0">
                <a:latin typeface="Swiss 721 Condensed" panose="02000506040000020004" pitchFamily="2" charset="0"/>
              </a:rPr>
              <a:t>But let none of you suffer as a murderer, a thief, an evildoer, or as a busybody in other people’s matters. </a:t>
            </a:r>
            <a:endParaRPr lang="en-US" sz="5400" b="1" dirty="0">
              <a:latin typeface="Swiss 721 Condensed" panose="02000506040000020004" pitchFamily="2" charset="0"/>
            </a:endParaRPr>
          </a:p>
        </p:txBody>
      </p:sp>
    </p:spTree>
    <p:extLst>
      <p:ext uri="{BB962C8B-B14F-4D97-AF65-F5344CB8AC3E}">
        <p14:creationId xmlns:p14="http://schemas.microsoft.com/office/powerpoint/2010/main" val="1695667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164757" y="172995"/>
            <a:ext cx="8765059" cy="4247317"/>
          </a:xfrm>
          <a:prstGeom prst="rect">
            <a:avLst/>
          </a:prstGeom>
          <a:noFill/>
        </p:spPr>
        <p:txBody>
          <a:bodyPr wrap="square" rtlCol="0">
            <a:spAutoFit/>
          </a:bodyPr>
          <a:lstStyle/>
          <a:p>
            <a:pPr algn="ctr"/>
            <a:r>
              <a:rPr lang="en-US" sz="5400" b="1" u="sng" dirty="0" smtClean="0">
                <a:solidFill>
                  <a:srgbClr val="0408BC"/>
                </a:solidFill>
                <a:latin typeface="Swiss 721 Condensed" panose="02000506040000020004" pitchFamily="2" charset="0"/>
              </a:rPr>
              <a:t>1 Peter 4:16</a:t>
            </a:r>
          </a:p>
          <a:p>
            <a:pPr algn="ctr"/>
            <a:r>
              <a:rPr lang="en-US" sz="5400" b="1" dirty="0" smtClean="0">
                <a:latin typeface="Swiss 721 Condensed" panose="02000506040000020004" pitchFamily="2" charset="0"/>
              </a:rPr>
              <a:t>Yet if anyone suffers as a Christian, let him not be ashamed, but let him glorify God in this matter. </a:t>
            </a:r>
            <a:endParaRPr lang="en-US" sz="5400" b="1" dirty="0">
              <a:latin typeface="Swiss 721 Condensed" panose="02000506040000020004" pitchFamily="2" charset="0"/>
            </a:endParaRPr>
          </a:p>
        </p:txBody>
      </p:sp>
    </p:spTree>
    <p:extLst>
      <p:ext uri="{BB962C8B-B14F-4D97-AF65-F5344CB8AC3E}">
        <p14:creationId xmlns:p14="http://schemas.microsoft.com/office/powerpoint/2010/main" val="807389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164757" y="172995"/>
            <a:ext cx="8765059" cy="5909310"/>
          </a:xfrm>
          <a:prstGeom prst="rect">
            <a:avLst/>
          </a:prstGeom>
          <a:noFill/>
        </p:spPr>
        <p:txBody>
          <a:bodyPr wrap="square" rtlCol="0">
            <a:spAutoFit/>
          </a:bodyPr>
          <a:lstStyle/>
          <a:p>
            <a:pPr algn="ctr"/>
            <a:r>
              <a:rPr lang="en-US" sz="5400" b="1" u="sng" dirty="0" smtClean="0">
                <a:solidFill>
                  <a:srgbClr val="0408BC"/>
                </a:solidFill>
                <a:latin typeface="Swiss 721 Condensed" panose="02000506040000020004" pitchFamily="2" charset="0"/>
              </a:rPr>
              <a:t>1 Peter 4:17</a:t>
            </a:r>
          </a:p>
          <a:p>
            <a:pPr algn="ctr"/>
            <a:r>
              <a:rPr lang="en-US" sz="5400" b="1" dirty="0" smtClean="0">
                <a:latin typeface="Swiss 721 Condensed" panose="02000506040000020004" pitchFamily="2" charset="0"/>
              </a:rPr>
              <a:t>For the time has come for judgment to begin at the house of God; and if it begins with us first, what will be the end of those who do not obey the gospel of God? </a:t>
            </a:r>
            <a:endParaRPr lang="en-US" sz="5400" b="1" dirty="0">
              <a:latin typeface="Swiss 721 Condensed" panose="02000506040000020004" pitchFamily="2" charset="0"/>
            </a:endParaRPr>
          </a:p>
        </p:txBody>
      </p:sp>
    </p:spTree>
    <p:extLst>
      <p:ext uri="{BB962C8B-B14F-4D97-AF65-F5344CB8AC3E}">
        <p14:creationId xmlns:p14="http://schemas.microsoft.com/office/powerpoint/2010/main" val="177459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164757" y="172995"/>
            <a:ext cx="8765059" cy="3416320"/>
          </a:xfrm>
          <a:prstGeom prst="rect">
            <a:avLst/>
          </a:prstGeom>
          <a:noFill/>
        </p:spPr>
        <p:txBody>
          <a:bodyPr wrap="square" rtlCol="0">
            <a:spAutoFit/>
          </a:bodyPr>
          <a:lstStyle/>
          <a:p>
            <a:pPr algn="ctr"/>
            <a:r>
              <a:rPr lang="en-US" sz="5400" b="1" u="sng" dirty="0" smtClean="0">
                <a:solidFill>
                  <a:srgbClr val="0408BC"/>
                </a:solidFill>
                <a:latin typeface="Swiss 721 Condensed" panose="02000506040000020004" pitchFamily="2" charset="0"/>
              </a:rPr>
              <a:t>1 Peter 4:18</a:t>
            </a:r>
          </a:p>
          <a:p>
            <a:pPr algn="ctr"/>
            <a:r>
              <a:rPr lang="en-US" sz="5400" b="1" dirty="0" smtClean="0">
                <a:latin typeface="Swiss 721 Condensed" panose="02000506040000020004" pitchFamily="2" charset="0"/>
              </a:rPr>
              <a:t>Now “If the righteous one is scarcely saved, Where will the ungodly and the sinner appear?” </a:t>
            </a:r>
            <a:endParaRPr lang="en-US" sz="5400" b="1" dirty="0">
              <a:latin typeface="Swiss 721 Condensed" panose="02000506040000020004" pitchFamily="2" charset="0"/>
            </a:endParaRPr>
          </a:p>
        </p:txBody>
      </p:sp>
    </p:spTree>
    <p:extLst>
      <p:ext uri="{BB962C8B-B14F-4D97-AF65-F5344CB8AC3E}">
        <p14:creationId xmlns:p14="http://schemas.microsoft.com/office/powerpoint/2010/main" val="1770876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extBox 1"/>
          <p:cNvSpPr txBox="1"/>
          <p:nvPr/>
        </p:nvSpPr>
        <p:spPr>
          <a:xfrm>
            <a:off x="164757" y="172995"/>
            <a:ext cx="8765059" cy="5078313"/>
          </a:xfrm>
          <a:prstGeom prst="rect">
            <a:avLst/>
          </a:prstGeom>
          <a:noFill/>
        </p:spPr>
        <p:txBody>
          <a:bodyPr wrap="square" rtlCol="0">
            <a:spAutoFit/>
          </a:bodyPr>
          <a:lstStyle/>
          <a:p>
            <a:pPr algn="ctr"/>
            <a:r>
              <a:rPr lang="en-US" sz="5400" b="1" u="sng" dirty="0" smtClean="0">
                <a:solidFill>
                  <a:srgbClr val="0408BC"/>
                </a:solidFill>
                <a:latin typeface="Swiss 721 Condensed" panose="02000506040000020004" pitchFamily="2" charset="0"/>
              </a:rPr>
              <a:t>1 Peter 4:19</a:t>
            </a:r>
          </a:p>
          <a:p>
            <a:pPr algn="ctr"/>
            <a:r>
              <a:rPr lang="en-US" sz="5400" b="1" dirty="0" smtClean="0">
                <a:latin typeface="Swiss 721 Condensed" panose="02000506040000020004" pitchFamily="2" charset="0"/>
              </a:rPr>
              <a:t>Therefore let those who suffer according to the will of God commit their souls to Him in doing good, as to a faithful Creator.</a:t>
            </a:r>
            <a:endParaRPr lang="en-US" sz="5400" b="1" dirty="0">
              <a:latin typeface="Swiss 721 Condensed" panose="02000506040000020004" pitchFamily="2" charset="0"/>
            </a:endParaRPr>
          </a:p>
        </p:txBody>
      </p:sp>
    </p:spTree>
    <p:extLst>
      <p:ext uri="{BB962C8B-B14F-4D97-AF65-F5344CB8AC3E}">
        <p14:creationId xmlns:p14="http://schemas.microsoft.com/office/powerpoint/2010/main" val="3752469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TotalTime>
  <Words>629</Words>
  <Application>Microsoft Office PowerPoint</Application>
  <PresentationFormat>On-screen Show (4:3)</PresentationFormat>
  <Paragraphs>43</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Swiss 721 Condensed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5</cp:revision>
  <dcterms:created xsi:type="dcterms:W3CDTF">2018-04-19T14:47:45Z</dcterms:created>
  <dcterms:modified xsi:type="dcterms:W3CDTF">2018-04-19T15:36:49Z</dcterms:modified>
</cp:coreProperties>
</file>