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223D"/>
    <a:srgbClr val="865473"/>
    <a:srgbClr val="3B1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EB6E7A-9B15-41BE-AFC6-5BFE8D1944D2}"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1095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B6E7A-9B15-41BE-AFC6-5BFE8D1944D2}"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97852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B6E7A-9B15-41BE-AFC6-5BFE8D1944D2}"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33634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B6E7A-9B15-41BE-AFC6-5BFE8D1944D2}"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76389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B6E7A-9B15-41BE-AFC6-5BFE8D1944D2}"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51132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EB6E7A-9B15-41BE-AFC6-5BFE8D1944D2}"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80063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EB6E7A-9B15-41BE-AFC6-5BFE8D1944D2}"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38816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EB6E7A-9B15-41BE-AFC6-5BFE8D1944D2}"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34507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B6E7A-9B15-41BE-AFC6-5BFE8D1944D2}"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15073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B6E7A-9B15-41BE-AFC6-5BFE8D1944D2}"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22861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B6E7A-9B15-41BE-AFC6-5BFE8D1944D2}"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471B-BEEC-442E-BB7F-F27641A5E83F}" type="slidenum">
              <a:rPr lang="en-US" smtClean="0"/>
              <a:t>‹#›</a:t>
            </a:fld>
            <a:endParaRPr lang="en-US"/>
          </a:p>
        </p:txBody>
      </p:sp>
    </p:spTree>
    <p:extLst>
      <p:ext uri="{BB962C8B-B14F-4D97-AF65-F5344CB8AC3E}">
        <p14:creationId xmlns:p14="http://schemas.microsoft.com/office/powerpoint/2010/main" val="402106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B6E7A-9B15-41BE-AFC6-5BFE8D1944D2}" type="datetimeFigureOut">
              <a:rPr lang="en-US" smtClean="0"/>
              <a:t>4/19/2018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2471B-BEEC-442E-BB7F-F27641A5E83F}" type="slidenum">
              <a:rPr lang="en-US" smtClean="0"/>
              <a:t>‹#›</a:t>
            </a:fld>
            <a:endParaRPr lang="en-US"/>
          </a:p>
        </p:txBody>
      </p:sp>
    </p:spTree>
    <p:extLst>
      <p:ext uri="{BB962C8B-B14F-4D97-AF65-F5344CB8AC3E}">
        <p14:creationId xmlns:p14="http://schemas.microsoft.com/office/powerpoint/2010/main" val="150799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55122" y="426087"/>
            <a:ext cx="733168" cy="1015663"/>
          </a:xfrm>
          <a:prstGeom prst="rect">
            <a:avLst/>
          </a:prstGeom>
          <a:noFill/>
        </p:spPr>
        <p:txBody>
          <a:bodyPr wrap="square" rtlCol="0">
            <a:spAutoFit/>
          </a:bodyPr>
          <a:lstStyle/>
          <a:p>
            <a:r>
              <a:rPr lang="en-US" sz="6000" dirty="0" smtClean="0">
                <a:solidFill>
                  <a:schemeClr val="bg1"/>
                </a:solidFill>
                <a:latin typeface="Californian FB" panose="0207040306080B030204" pitchFamily="18" charset="0"/>
              </a:rPr>
              <a:t>A</a:t>
            </a:r>
            <a:endParaRPr lang="en-US" dirty="0">
              <a:solidFill>
                <a:schemeClr val="bg1"/>
              </a:solidFill>
              <a:latin typeface="Californian FB" panose="0207040306080B030204" pitchFamily="18" charset="0"/>
            </a:endParaRPr>
          </a:p>
        </p:txBody>
      </p:sp>
      <p:sp>
        <p:nvSpPr>
          <p:cNvPr id="4" name="TextBox 3"/>
          <p:cNvSpPr txBox="1"/>
          <p:nvPr/>
        </p:nvSpPr>
        <p:spPr>
          <a:xfrm>
            <a:off x="395416" y="960912"/>
            <a:ext cx="3912973" cy="1446550"/>
          </a:xfrm>
          <a:prstGeom prst="rect">
            <a:avLst/>
          </a:prstGeom>
          <a:noFill/>
        </p:spPr>
        <p:txBody>
          <a:bodyPr wrap="square" rtlCol="0">
            <a:spAutoFit/>
          </a:bodyPr>
          <a:lstStyle/>
          <a:p>
            <a:r>
              <a:rPr lang="en-US" sz="8800" dirty="0" smtClean="0">
                <a:solidFill>
                  <a:schemeClr val="bg1"/>
                </a:solidFill>
                <a:latin typeface="Great Vibes" panose="02000507080000020002" pitchFamily="2" charset="0"/>
              </a:rPr>
              <a:t>Stained</a:t>
            </a:r>
            <a:endParaRPr lang="en-US" sz="7200" dirty="0">
              <a:solidFill>
                <a:schemeClr val="bg1"/>
              </a:solidFill>
              <a:latin typeface="Great Vibes" panose="02000507080000020002" pitchFamily="2" charset="0"/>
            </a:endParaRPr>
          </a:p>
        </p:txBody>
      </p:sp>
      <p:sp>
        <p:nvSpPr>
          <p:cNvPr id="5" name="TextBox 4"/>
          <p:cNvSpPr txBox="1"/>
          <p:nvPr/>
        </p:nvSpPr>
        <p:spPr>
          <a:xfrm>
            <a:off x="1585782" y="1764045"/>
            <a:ext cx="3274541" cy="1446550"/>
          </a:xfrm>
          <a:prstGeom prst="rect">
            <a:avLst/>
          </a:prstGeom>
          <a:noFill/>
        </p:spPr>
        <p:txBody>
          <a:bodyPr wrap="square" rtlCol="0">
            <a:spAutoFit/>
          </a:bodyPr>
          <a:lstStyle/>
          <a:p>
            <a:r>
              <a:rPr lang="en-US" sz="8800" dirty="0" smtClean="0">
                <a:solidFill>
                  <a:schemeClr val="bg1"/>
                </a:solidFill>
                <a:latin typeface="Great Vibes" panose="02000507080000020002" pitchFamily="2" charset="0"/>
              </a:rPr>
              <a:t>Glass</a:t>
            </a:r>
            <a:endParaRPr lang="en-US" sz="7200" dirty="0">
              <a:solidFill>
                <a:schemeClr val="bg1"/>
              </a:solidFill>
              <a:latin typeface="Great Vibes" panose="02000507080000020002" pitchFamily="2" charset="0"/>
            </a:endParaRPr>
          </a:p>
        </p:txBody>
      </p:sp>
      <p:sp>
        <p:nvSpPr>
          <p:cNvPr id="6" name="TextBox 5"/>
          <p:cNvSpPr txBox="1"/>
          <p:nvPr/>
        </p:nvSpPr>
        <p:spPr>
          <a:xfrm>
            <a:off x="745524" y="2745842"/>
            <a:ext cx="2998571" cy="1015663"/>
          </a:xfrm>
          <a:prstGeom prst="rect">
            <a:avLst/>
          </a:prstGeom>
          <a:noFill/>
        </p:spPr>
        <p:txBody>
          <a:bodyPr wrap="square" rtlCol="0">
            <a:spAutoFit/>
          </a:bodyPr>
          <a:lstStyle/>
          <a:p>
            <a:r>
              <a:rPr lang="en-US" sz="6000" dirty="0" smtClean="0">
                <a:solidFill>
                  <a:schemeClr val="bg1"/>
                </a:solidFill>
                <a:latin typeface="Californian FB" panose="0207040306080B030204" pitchFamily="18" charset="0"/>
              </a:rPr>
              <a:t>Window</a:t>
            </a:r>
            <a:endParaRPr lang="en-US" dirty="0">
              <a:solidFill>
                <a:schemeClr val="bg1"/>
              </a:solidFill>
              <a:latin typeface="Californian FB" panose="0207040306080B030204" pitchFamily="18" charset="0"/>
            </a:endParaRPr>
          </a:p>
        </p:txBody>
      </p:sp>
      <p:sp>
        <p:nvSpPr>
          <p:cNvPr id="7" name="TextBox 6"/>
          <p:cNvSpPr txBox="1"/>
          <p:nvPr/>
        </p:nvSpPr>
        <p:spPr>
          <a:xfrm>
            <a:off x="448961" y="5346356"/>
            <a:ext cx="3805880" cy="830997"/>
          </a:xfrm>
          <a:prstGeom prst="rect">
            <a:avLst/>
          </a:prstGeom>
          <a:noFill/>
        </p:spPr>
        <p:txBody>
          <a:bodyPr wrap="square" rtlCol="0">
            <a:spAutoFit/>
          </a:bodyPr>
          <a:lstStyle/>
          <a:p>
            <a:r>
              <a:rPr lang="en-US" sz="4800" dirty="0" smtClean="0">
                <a:solidFill>
                  <a:srgbClr val="FFFF00"/>
                </a:solidFill>
                <a:latin typeface="Gill Sans MT" panose="020B0502020104020203" pitchFamily="34" charset="0"/>
              </a:rPr>
              <a:t>1 Peter 4:7-11</a:t>
            </a:r>
            <a:endParaRPr lang="en-US" sz="4800"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146953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5546" y="920621"/>
            <a:ext cx="7652951" cy="5016758"/>
          </a:xfrm>
          <a:prstGeom prst="rect">
            <a:avLst/>
          </a:prstGeom>
          <a:solidFill>
            <a:srgbClr val="46223D">
              <a:alpha val="86000"/>
            </a:srgbClr>
          </a:solidFill>
        </p:spPr>
        <p:txBody>
          <a:bodyPr wrap="square" rtlCol="0">
            <a:spAutoFit/>
          </a:bodyPr>
          <a:lstStyle/>
          <a:p>
            <a:pPr algn="ctr"/>
            <a:r>
              <a:rPr lang="en-US" sz="8000" dirty="0" smtClean="0">
                <a:solidFill>
                  <a:schemeClr val="bg1"/>
                </a:solidFill>
                <a:latin typeface="Californian FB" panose="0207040306080B030204" pitchFamily="18" charset="0"/>
              </a:rPr>
              <a:t>Christians </a:t>
            </a:r>
          </a:p>
          <a:p>
            <a:pPr algn="ctr"/>
            <a:r>
              <a:rPr lang="en-US" sz="8000" dirty="0" smtClean="0">
                <a:solidFill>
                  <a:schemeClr val="bg1"/>
                </a:solidFill>
                <a:latin typeface="Californian FB" panose="0207040306080B030204" pitchFamily="18" charset="0"/>
              </a:rPr>
              <a:t>are to be</a:t>
            </a:r>
          </a:p>
          <a:p>
            <a:pPr algn="ctr"/>
            <a:r>
              <a:rPr lang="en-US" sz="8000" b="1" u="sng" dirty="0" smtClean="0">
                <a:solidFill>
                  <a:srgbClr val="FFFF00"/>
                </a:solidFill>
                <a:latin typeface="Californian FB" panose="0207040306080B030204" pitchFamily="18" charset="0"/>
              </a:rPr>
              <a:t>WATCHFUL</a:t>
            </a:r>
            <a:r>
              <a:rPr lang="en-US" sz="8000" dirty="0" smtClean="0">
                <a:solidFill>
                  <a:schemeClr val="bg1"/>
                </a:solidFill>
                <a:latin typeface="Californian FB" panose="0207040306080B030204" pitchFamily="18" charset="0"/>
              </a:rPr>
              <a:t> </a:t>
            </a:r>
          </a:p>
          <a:p>
            <a:pPr algn="ctr"/>
            <a:r>
              <a:rPr lang="en-US" sz="8000" dirty="0" smtClean="0">
                <a:solidFill>
                  <a:schemeClr val="bg1"/>
                </a:solidFill>
                <a:latin typeface="Californian FB" panose="0207040306080B030204" pitchFamily="18" charset="0"/>
              </a:rPr>
              <a:t>in prayer.</a:t>
            </a:r>
            <a:endParaRPr lang="en-US" sz="2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20900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3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4:8</a:t>
            </a:r>
          </a:p>
          <a:p>
            <a:pPr algn="ctr"/>
            <a:r>
              <a:rPr lang="en-US" sz="5400" dirty="0" smtClean="0">
                <a:solidFill>
                  <a:schemeClr val="bg1"/>
                </a:solidFill>
                <a:latin typeface="Gill Sans MT" panose="020B0502020104020203" pitchFamily="34" charset="0"/>
              </a:rPr>
              <a:t>And above all things have fervent love for one another, for “love will cover a multitude of sins.”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689712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5524" y="920621"/>
            <a:ext cx="7652951" cy="5016758"/>
          </a:xfrm>
          <a:prstGeom prst="rect">
            <a:avLst/>
          </a:prstGeom>
          <a:solidFill>
            <a:srgbClr val="46223D">
              <a:alpha val="86000"/>
            </a:srgbClr>
          </a:solidFill>
        </p:spPr>
        <p:txBody>
          <a:bodyPr wrap="square" rtlCol="0">
            <a:spAutoFit/>
          </a:bodyPr>
          <a:lstStyle/>
          <a:p>
            <a:pPr algn="ctr"/>
            <a:r>
              <a:rPr lang="en-US" sz="8000" dirty="0" smtClean="0">
                <a:solidFill>
                  <a:schemeClr val="bg1"/>
                </a:solidFill>
                <a:latin typeface="Californian FB" panose="0207040306080B030204" pitchFamily="18" charset="0"/>
              </a:rPr>
              <a:t>Christians are to be </a:t>
            </a:r>
            <a:r>
              <a:rPr lang="en-US" sz="8000" b="1" u="sng" dirty="0" smtClean="0">
                <a:solidFill>
                  <a:srgbClr val="FFFF00"/>
                </a:solidFill>
                <a:latin typeface="Californian FB" panose="0207040306080B030204" pitchFamily="18" charset="0"/>
              </a:rPr>
              <a:t>FERVENT</a:t>
            </a:r>
            <a:r>
              <a:rPr lang="en-US" sz="8000" dirty="0" smtClean="0">
                <a:solidFill>
                  <a:schemeClr val="bg1"/>
                </a:solidFill>
                <a:latin typeface="Californian FB" panose="0207040306080B030204" pitchFamily="18" charset="0"/>
              </a:rPr>
              <a:t> </a:t>
            </a:r>
          </a:p>
          <a:p>
            <a:pPr algn="ctr"/>
            <a:r>
              <a:rPr lang="en-US" sz="8000" dirty="0" smtClean="0">
                <a:solidFill>
                  <a:schemeClr val="bg1"/>
                </a:solidFill>
                <a:latin typeface="Californian FB" panose="0207040306080B030204" pitchFamily="18" charset="0"/>
              </a:rPr>
              <a:t>in love for each other.</a:t>
            </a:r>
            <a:endParaRPr lang="en-US" sz="2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128725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49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Proverbs 12:10</a:t>
            </a:r>
          </a:p>
          <a:p>
            <a:pPr algn="ctr"/>
            <a:r>
              <a:rPr lang="en-US" sz="5400" dirty="0" smtClean="0">
                <a:solidFill>
                  <a:schemeClr val="bg1"/>
                </a:solidFill>
                <a:latin typeface="Gill Sans MT" panose="020B0502020104020203" pitchFamily="34" charset="0"/>
              </a:rPr>
              <a:t>A righteous man regards the life of his animal, But the tender mercies of the wicked are cruel.</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35624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Corinthians 13:4</a:t>
            </a:r>
          </a:p>
          <a:p>
            <a:pPr algn="ctr"/>
            <a:r>
              <a:rPr lang="en-US" sz="5400" dirty="0" smtClean="0">
                <a:solidFill>
                  <a:schemeClr val="bg1"/>
                </a:solidFill>
                <a:latin typeface="Gill Sans MT" panose="020B0502020104020203" pitchFamily="34" charset="0"/>
              </a:rPr>
              <a:t>Love suffers long and is kind; love does not envy; love does not parade itself, is not puffed up;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913710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3416320"/>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Corinthians 13:5</a:t>
            </a:r>
          </a:p>
          <a:p>
            <a:pPr algn="ctr"/>
            <a:r>
              <a:rPr lang="en-US" sz="5400" dirty="0" smtClean="0">
                <a:solidFill>
                  <a:schemeClr val="bg1"/>
                </a:solidFill>
                <a:latin typeface="Gill Sans MT" panose="020B0502020104020203" pitchFamily="34" charset="0"/>
              </a:rPr>
              <a:t>does not behave rudely, does not seek its own, is not provoked, thinks no evil;</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5855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2585323"/>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Corinthians 13:6</a:t>
            </a:r>
          </a:p>
          <a:p>
            <a:pPr algn="ctr"/>
            <a:r>
              <a:rPr lang="en-US" sz="5400" dirty="0" smtClean="0">
                <a:solidFill>
                  <a:schemeClr val="bg1"/>
                </a:solidFill>
                <a:latin typeface="Gill Sans MT" panose="020B0502020104020203" pitchFamily="34" charset="0"/>
              </a:rPr>
              <a:t>does not rejoice in iniquity, but rejoices in the truth;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62801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3416320"/>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Corinthians 13:7</a:t>
            </a:r>
          </a:p>
          <a:p>
            <a:pPr algn="ctr"/>
            <a:r>
              <a:rPr lang="en-US" sz="5400" dirty="0" smtClean="0">
                <a:solidFill>
                  <a:schemeClr val="bg1"/>
                </a:solidFill>
                <a:latin typeface="Gill Sans MT" panose="020B0502020104020203" pitchFamily="34" charset="0"/>
              </a:rPr>
              <a:t>bears all things, believes all things, hopes all things, endures all things.</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0020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6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2585323"/>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4:9</a:t>
            </a:r>
          </a:p>
          <a:p>
            <a:pPr algn="ctr"/>
            <a:r>
              <a:rPr lang="en-US" sz="5400" dirty="0" smtClean="0">
                <a:solidFill>
                  <a:schemeClr val="bg1"/>
                </a:solidFill>
                <a:latin typeface="Gill Sans MT" panose="020B0502020104020203" pitchFamily="34" charset="0"/>
              </a:rPr>
              <a:t>Be hospitable to one another without grumbling.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5395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5524" y="1536174"/>
            <a:ext cx="7652951" cy="3785652"/>
          </a:xfrm>
          <a:prstGeom prst="rect">
            <a:avLst/>
          </a:prstGeom>
          <a:solidFill>
            <a:srgbClr val="46223D">
              <a:alpha val="86000"/>
            </a:srgbClr>
          </a:solidFill>
        </p:spPr>
        <p:txBody>
          <a:bodyPr wrap="square" rtlCol="0">
            <a:spAutoFit/>
          </a:bodyPr>
          <a:lstStyle/>
          <a:p>
            <a:pPr algn="ctr"/>
            <a:r>
              <a:rPr lang="en-US" sz="8000" dirty="0" smtClean="0">
                <a:solidFill>
                  <a:schemeClr val="bg1"/>
                </a:solidFill>
                <a:latin typeface="Californian FB" panose="0207040306080B030204" pitchFamily="18" charset="0"/>
              </a:rPr>
              <a:t>Christians </a:t>
            </a:r>
          </a:p>
          <a:p>
            <a:pPr algn="ctr"/>
            <a:r>
              <a:rPr lang="en-US" sz="8000" dirty="0" smtClean="0">
                <a:solidFill>
                  <a:schemeClr val="bg1"/>
                </a:solidFill>
                <a:latin typeface="Californian FB" panose="0207040306080B030204" pitchFamily="18" charset="0"/>
              </a:rPr>
              <a:t>are to be </a:t>
            </a:r>
            <a:r>
              <a:rPr lang="en-US" sz="8000" b="1" u="sng" dirty="0" smtClean="0">
                <a:solidFill>
                  <a:srgbClr val="FFFF00"/>
                </a:solidFill>
                <a:latin typeface="Californian FB" panose="0207040306080B030204" pitchFamily="18" charset="0"/>
              </a:rPr>
              <a:t>HOSPITABLE</a:t>
            </a:r>
            <a:r>
              <a:rPr lang="en-US" sz="8000" dirty="0" smtClean="0">
                <a:solidFill>
                  <a:schemeClr val="bg1"/>
                </a:solidFill>
                <a:latin typeface="Californian FB" panose="0207040306080B030204" pitchFamily="18" charset="0"/>
              </a:rPr>
              <a:t>.</a:t>
            </a:r>
            <a:endParaRPr lang="en-US" sz="2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340719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4:10</a:t>
            </a:r>
          </a:p>
          <a:p>
            <a:pPr algn="ctr"/>
            <a:r>
              <a:rPr lang="en-US" sz="5400" dirty="0" smtClean="0">
                <a:solidFill>
                  <a:schemeClr val="bg1"/>
                </a:solidFill>
                <a:latin typeface="Gill Sans MT" panose="020B0502020104020203" pitchFamily="34" charset="0"/>
              </a:rPr>
              <a:t>As each one has received a gift, minister it to one another, as good stewards of the manifold grace of God.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927941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1" y="0"/>
            <a:ext cx="8715633" cy="6832640"/>
          </a:xfrm>
          <a:prstGeom prst="rect">
            <a:avLst/>
          </a:prstGeom>
          <a:noFill/>
        </p:spPr>
        <p:txBody>
          <a:bodyPr wrap="square" rtlCol="0">
            <a:spAutoFit/>
          </a:bodyPr>
          <a:lstStyle/>
          <a:p>
            <a:pPr algn="ctr"/>
            <a:r>
              <a:rPr lang="en-US" sz="4800" u="sng" dirty="0" smtClean="0">
                <a:solidFill>
                  <a:srgbClr val="FFFF00"/>
                </a:solidFill>
                <a:latin typeface="Gill Sans MT" panose="020B0502020104020203" pitchFamily="34" charset="0"/>
              </a:rPr>
              <a:t>1 Peter 4:11</a:t>
            </a:r>
          </a:p>
          <a:p>
            <a:pPr algn="ctr"/>
            <a:r>
              <a:rPr lang="en-US" sz="4800" dirty="0" smtClean="0">
                <a:solidFill>
                  <a:schemeClr val="bg1"/>
                </a:solidFill>
                <a:latin typeface="Gill Sans MT" panose="020B0502020104020203" pitchFamily="34" charset="0"/>
              </a:rPr>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4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16936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61086" y="926841"/>
            <a:ext cx="7821827" cy="5016758"/>
          </a:xfrm>
          <a:prstGeom prst="rect">
            <a:avLst/>
          </a:prstGeom>
          <a:solidFill>
            <a:srgbClr val="46223D">
              <a:alpha val="86000"/>
            </a:srgbClr>
          </a:solidFill>
        </p:spPr>
        <p:txBody>
          <a:bodyPr wrap="square" rtlCol="0">
            <a:spAutoFit/>
          </a:bodyPr>
          <a:lstStyle/>
          <a:p>
            <a:pPr algn="ctr"/>
            <a:r>
              <a:rPr lang="en-US" sz="8000" dirty="0" smtClean="0">
                <a:solidFill>
                  <a:schemeClr val="bg1"/>
                </a:solidFill>
                <a:latin typeface="Californian FB" panose="0207040306080B030204" pitchFamily="18" charset="0"/>
              </a:rPr>
              <a:t>Christians are </a:t>
            </a:r>
            <a:r>
              <a:rPr lang="en-US" sz="8000" b="1" u="sng" dirty="0" smtClean="0">
                <a:solidFill>
                  <a:srgbClr val="FFFF00"/>
                </a:solidFill>
                <a:latin typeface="Californian FB" panose="0207040306080B030204" pitchFamily="18" charset="0"/>
              </a:rPr>
              <a:t>STEWARDS</a:t>
            </a:r>
            <a:r>
              <a:rPr lang="en-US" sz="8000" b="1" dirty="0" smtClean="0">
                <a:solidFill>
                  <a:srgbClr val="FFFF00"/>
                </a:solidFill>
                <a:latin typeface="Californian FB" panose="0207040306080B030204" pitchFamily="18" charset="0"/>
              </a:rPr>
              <a:t> </a:t>
            </a:r>
            <a:r>
              <a:rPr lang="en-US" sz="8000" dirty="0" smtClean="0">
                <a:solidFill>
                  <a:schemeClr val="bg1"/>
                </a:solidFill>
                <a:latin typeface="Californian FB" panose="0207040306080B030204" pitchFamily="18" charset="0"/>
              </a:rPr>
              <a:t>of their </a:t>
            </a:r>
            <a:r>
              <a:rPr lang="en-US" sz="8000" b="1" u="sng" dirty="0" smtClean="0">
                <a:solidFill>
                  <a:srgbClr val="FFFF00"/>
                </a:solidFill>
                <a:latin typeface="Californian FB" panose="0207040306080B030204" pitchFamily="18" charset="0"/>
              </a:rPr>
              <a:t>SPIRITUAL</a:t>
            </a:r>
            <a:r>
              <a:rPr lang="en-US" sz="8000" dirty="0" smtClean="0">
                <a:solidFill>
                  <a:schemeClr val="bg1"/>
                </a:solidFill>
                <a:latin typeface="Californian FB" panose="0207040306080B030204" pitchFamily="18" charset="0"/>
              </a:rPr>
              <a:t> </a:t>
            </a:r>
            <a:r>
              <a:rPr lang="en-US" sz="8000" b="1" u="sng" dirty="0" smtClean="0">
                <a:solidFill>
                  <a:srgbClr val="FFFF00"/>
                </a:solidFill>
                <a:latin typeface="Californian FB" panose="0207040306080B030204" pitchFamily="18" charset="0"/>
              </a:rPr>
              <a:t>GIFTS</a:t>
            </a:r>
            <a:r>
              <a:rPr lang="en-US" sz="8000" dirty="0" smtClean="0">
                <a:solidFill>
                  <a:schemeClr val="bg1"/>
                </a:solidFill>
                <a:latin typeface="Californian FB" panose="0207040306080B030204" pitchFamily="18" charset="0"/>
              </a:rPr>
              <a:t>.</a:t>
            </a:r>
            <a:endParaRPr lang="en-US" sz="2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06667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37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3416320"/>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4:7</a:t>
            </a:r>
          </a:p>
          <a:p>
            <a:pPr algn="ctr"/>
            <a:r>
              <a:rPr lang="en-US" sz="5400" dirty="0" smtClean="0">
                <a:solidFill>
                  <a:schemeClr val="bg1"/>
                </a:solidFill>
                <a:latin typeface="Gill Sans MT" panose="020B0502020104020203" pitchFamily="34" charset="0"/>
              </a:rPr>
              <a:t>But the end of all things is at hand; therefore be serious and watchful in your prayers.</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71533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4:8</a:t>
            </a:r>
          </a:p>
          <a:p>
            <a:pPr algn="ctr"/>
            <a:r>
              <a:rPr lang="en-US" sz="5400" dirty="0" smtClean="0">
                <a:solidFill>
                  <a:schemeClr val="bg1"/>
                </a:solidFill>
                <a:latin typeface="Gill Sans MT" panose="020B0502020104020203" pitchFamily="34" charset="0"/>
              </a:rPr>
              <a:t>And above all things have fervent love for one another, for “love will cover a multitude of sins.”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4466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2585323"/>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4:9</a:t>
            </a:r>
          </a:p>
          <a:p>
            <a:pPr algn="ctr"/>
            <a:r>
              <a:rPr lang="en-US" sz="5400" dirty="0" smtClean="0">
                <a:solidFill>
                  <a:schemeClr val="bg1"/>
                </a:solidFill>
                <a:latin typeface="Gill Sans MT" panose="020B0502020104020203" pitchFamily="34" charset="0"/>
              </a:rPr>
              <a:t>Be hospitable to one another without grumbling.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5266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4247317"/>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4:10</a:t>
            </a:r>
          </a:p>
          <a:p>
            <a:pPr algn="ctr"/>
            <a:r>
              <a:rPr lang="en-US" sz="5400" dirty="0" smtClean="0">
                <a:solidFill>
                  <a:schemeClr val="bg1"/>
                </a:solidFill>
                <a:latin typeface="Gill Sans MT" panose="020B0502020104020203" pitchFamily="34" charset="0"/>
              </a:rPr>
              <a:t>As each one has received a gift, minister it to one another, as good stewards of the manifold grace of God. </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7473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1" y="0"/>
            <a:ext cx="8715633" cy="6832640"/>
          </a:xfrm>
          <a:prstGeom prst="rect">
            <a:avLst/>
          </a:prstGeom>
          <a:noFill/>
        </p:spPr>
        <p:txBody>
          <a:bodyPr wrap="square" rtlCol="0">
            <a:spAutoFit/>
          </a:bodyPr>
          <a:lstStyle/>
          <a:p>
            <a:pPr algn="ctr"/>
            <a:r>
              <a:rPr lang="en-US" sz="4800" u="sng" dirty="0" smtClean="0">
                <a:solidFill>
                  <a:srgbClr val="FFFF00"/>
                </a:solidFill>
                <a:latin typeface="Gill Sans MT" panose="020B0502020104020203" pitchFamily="34" charset="0"/>
              </a:rPr>
              <a:t>1 Peter 4:11</a:t>
            </a:r>
          </a:p>
          <a:p>
            <a:pPr algn="ctr"/>
            <a:r>
              <a:rPr lang="en-US" sz="4800" dirty="0" smtClean="0">
                <a:solidFill>
                  <a:schemeClr val="bg1"/>
                </a:solidFill>
                <a:latin typeface="Gill Sans MT" panose="020B0502020104020203" pitchFamily="34" charset="0"/>
              </a:rPr>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4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8963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865473"/>
            </a:gs>
            <a:gs pos="100000">
              <a:srgbClr val="46223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9470" y="98854"/>
            <a:ext cx="8715633" cy="3416320"/>
          </a:xfrm>
          <a:prstGeom prst="rect">
            <a:avLst/>
          </a:prstGeom>
          <a:noFill/>
        </p:spPr>
        <p:txBody>
          <a:bodyPr wrap="square" rtlCol="0">
            <a:spAutoFit/>
          </a:bodyPr>
          <a:lstStyle/>
          <a:p>
            <a:pPr algn="ctr"/>
            <a:r>
              <a:rPr lang="en-US" sz="5400" u="sng" dirty="0" smtClean="0">
                <a:solidFill>
                  <a:srgbClr val="FFFF00"/>
                </a:solidFill>
                <a:latin typeface="Gill Sans MT" panose="020B0502020104020203" pitchFamily="34" charset="0"/>
              </a:rPr>
              <a:t>1 Peter 4:7</a:t>
            </a:r>
          </a:p>
          <a:p>
            <a:pPr algn="ctr"/>
            <a:r>
              <a:rPr lang="en-US" sz="5400" dirty="0" smtClean="0">
                <a:solidFill>
                  <a:schemeClr val="bg1"/>
                </a:solidFill>
                <a:latin typeface="Gill Sans MT" panose="020B0502020104020203" pitchFamily="34" charset="0"/>
              </a:rPr>
              <a:t>But the end of all things is at hand; therefore be serious and watchful in your prayers.</a:t>
            </a:r>
            <a:endParaRPr lang="en-US" sz="5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82617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15546" y="920621"/>
            <a:ext cx="7652951" cy="5016758"/>
          </a:xfrm>
          <a:prstGeom prst="rect">
            <a:avLst/>
          </a:prstGeom>
          <a:solidFill>
            <a:srgbClr val="46223D">
              <a:alpha val="86000"/>
            </a:srgbClr>
          </a:solidFill>
        </p:spPr>
        <p:txBody>
          <a:bodyPr wrap="square" rtlCol="0">
            <a:spAutoFit/>
          </a:bodyPr>
          <a:lstStyle/>
          <a:p>
            <a:pPr algn="ctr"/>
            <a:r>
              <a:rPr lang="en-US" sz="8000" dirty="0" smtClean="0">
                <a:solidFill>
                  <a:schemeClr val="bg1"/>
                </a:solidFill>
                <a:latin typeface="Californian FB" panose="0207040306080B030204" pitchFamily="18" charset="0"/>
              </a:rPr>
              <a:t>Christians </a:t>
            </a:r>
          </a:p>
          <a:p>
            <a:pPr algn="ctr"/>
            <a:r>
              <a:rPr lang="en-US" sz="8000" dirty="0" smtClean="0">
                <a:solidFill>
                  <a:schemeClr val="bg1"/>
                </a:solidFill>
                <a:latin typeface="Californian FB" panose="0207040306080B030204" pitchFamily="18" charset="0"/>
              </a:rPr>
              <a:t>are to be</a:t>
            </a:r>
          </a:p>
          <a:p>
            <a:pPr algn="ctr"/>
            <a:r>
              <a:rPr lang="en-US" sz="8000" b="1" u="sng" dirty="0" smtClean="0">
                <a:solidFill>
                  <a:srgbClr val="FFFF00"/>
                </a:solidFill>
                <a:latin typeface="Californian FB" panose="0207040306080B030204" pitchFamily="18" charset="0"/>
              </a:rPr>
              <a:t>SERIOUS</a:t>
            </a:r>
            <a:r>
              <a:rPr lang="en-US" sz="8000" dirty="0" smtClean="0">
                <a:solidFill>
                  <a:schemeClr val="bg1"/>
                </a:solidFill>
                <a:latin typeface="Californian FB" panose="0207040306080B030204" pitchFamily="18" charset="0"/>
              </a:rPr>
              <a:t> about their faith.</a:t>
            </a:r>
            <a:endParaRPr lang="en-US" sz="28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48823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437</Words>
  <Application>Microsoft Office PowerPoint</Application>
  <PresentationFormat>On-screen Show (4:3)</PresentationFormat>
  <Paragraphs>47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Californian FB</vt:lpstr>
      <vt:lpstr>Gill Sans MT</vt:lpstr>
      <vt:lpstr>Great Vibes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9</cp:revision>
  <dcterms:created xsi:type="dcterms:W3CDTF">2018-04-19T13:52:28Z</dcterms:created>
  <dcterms:modified xsi:type="dcterms:W3CDTF">2018-04-19T14:42:21Z</dcterms:modified>
</cp:coreProperties>
</file>