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BEB8"/>
    <a:srgbClr val="9AB6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7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E042BA-C83B-423A-850A-75B8E947852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3344475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042BA-C83B-423A-850A-75B8E947852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1943557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042BA-C83B-423A-850A-75B8E947852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322256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042BA-C83B-423A-850A-75B8E947852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3729150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E042BA-C83B-423A-850A-75B8E947852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3415864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E042BA-C83B-423A-850A-75B8E947852B}"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23954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E042BA-C83B-423A-850A-75B8E947852B}"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203415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E042BA-C83B-423A-850A-75B8E947852B}"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244093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042BA-C83B-423A-850A-75B8E947852B}"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381300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E042BA-C83B-423A-850A-75B8E947852B}"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615962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E042BA-C83B-423A-850A-75B8E947852B}"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30664-8902-49FE-9CD2-A88E38AC9C38}" type="slidenum">
              <a:rPr lang="en-US" smtClean="0"/>
              <a:t>‹#›</a:t>
            </a:fld>
            <a:endParaRPr lang="en-US"/>
          </a:p>
        </p:txBody>
      </p:sp>
    </p:spTree>
    <p:extLst>
      <p:ext uri="{BB962C8B-B14F-4D97-AF65-F5344CB8AC3E}">
        <p14:creationId xmlns:p14="http://schemas.microsoft.com/office/powerpoint/2010/main" val="76036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042BA-C83B-423A-850A-75B8E947852B}" type="datetimeFigureOut">
              <a:rPr lang="en-US" smtClean="0"/>
              <a:t>4/6/2018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30664-8902-49FE-9CD2-A88E38AC9C38}" type="slidenum">
              <a:rPr lang="en-US" smtClean="0"/>
              <a:t>‹#›</a:t>
            </a:fld>
            <a:endParaRPr lang="en-US"/>
          </a:p>
        </p:txBody>
      </p:sp>
    </p:spTree>
    <p:extLst>
      <p:ext uri="{BB962C8B-B14F-4D97-AF65-F5344CB8AC3E}">
        <p14:creationId xmlns:p14="http://schemas.microsoft.com/office/powerpoint/2010/main" val="977711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0898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438DC8-AD48-4E13-86A0-94913D65FF99}"/>
              </a:ext>
            </a:extLst>
          </p:cNvPr>
          <p:cNvSpPr txBox="1"/>
          <p:nvPr/>
        </p:nvSpPr>
        <p:spPr>
          <a:xfrm>
            <a:off x="233916" y="118140"/>
            <a:ext cx="5645889" cy="6621720"/>
          </a:xfrm>
          <a:prstGeom prst="ellipse">
            <a:avLst/>
          </a:prstGeom>
          <a:pattFill prst="pct90">
            <a:fgClr>
              <a:srgbClr val="8DBEB8"/>
            </a:fgClr>
            <a:bgClr>
              <a:schemeClr val="bg1"/>
            </a:bgClr>
          </a:pattFill>
        </p:spPr>
        <p:txBody>
          <a:bodyPr wrap="square" rtlCol="0">
            <a:spAutoFit/>
          </a:bodyPr>
          <a:lstStyle/>
          <a:p>
            <a:pPr algn="ctr"/>
            <a:r>
              <a:rPr lang="en-US" sz="6000" dirty="0">
                <a:solidFill>
                  <a:schemeClr val="tx1">
                    <a:lumMod val="75000"/>
                    <a:lumOff val="25000"/>
                  </a:schemeClr>
                </a:solidFill>
                <a:latin typeface="BakerSignet BT" panose="020B0502050309030A04" pitchFamily="34" charset="0"/>
              </a:rPr>
              <a:t>Peter challenges them to commit to </a:t>
            </a:r>
            <a:r>
              <a:rPr lang="en-US" sz="6000" b="1" u="sng" dirty="0">
                <a:solidFill>
                  <a:schemeClr val="accent5">
                    <a:lumMod val="50000"/>
                  </a:schemeClr>
                </a:solidFill>
                <a:latin typeface="BakerSignet BT" panose="020B0502050309030A04" pitchFamily="34" charset="0"/>
              </a:rPr>
              <a:t>ACTION</a:t>
            </a:r>
            <a:r>
              <a:rPr lang="en-US" sz="6000" dirty="0">
                <a:solidFill>
                  <a:schemeClr val="tx1">
                    <a:lumMod val="75000"/>
                    <a:lumOff val="25000"/>
                  </a:schemeClr>
                </a:solidFill>
                <a:latin typeface="BakerSignet BT" panose="020B0502050309030A04" pitchFamily="34" charset="0"/>
              </a:rPr>
              <a:t>.</a:t>
            </a:r>
          </a:p>
        </p:txBody>
      </p:sp>
    </p:spTree>
    <p:extLst>
      <p:ext uri="{BB962C8B-B14F-4D97-AF65-F5344CB8AC3E}">
        <p14:creationId xmlns:p14="http://schemas.microsoft.com/office/powerpoint/2010/main" val="3347211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DBEB8"/>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F46EFC-0A26-412D-9E70-F78B69755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5" y="187399"/>
            <a:ext cx="8644270" cy="6483202"/>
          </a:xfrm>
          <a:prstGeom prst="rect">
            <a:avLst/>
          </a:prstGeom>
        </p:spPr>
      </p:pic>
    </p:spTree>
    <p:extLst>
      <p:ext uri="{BB962C8B-B14F-4D97-AF65-F5344CB8AC3E}">
        <p14:creationId xmlns:p14="http://schemas.microsoft.com/office/powerpoint/2010/main" val="1379333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DBEB8"/>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F15D5DB-22E3-40DE-8FB9-5BCB41F2B2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08" y="308344"/>
            <a:ext cx="8970873" cy="6230679"/>
          </a:xfrm>
          <a:prstGeom prst="rect">
            <a:avLst/>
          </a:prstGeom>
        </p:spPr>
      </p:pic>
    </p:spTree>
    <p:extLst>
      <p:ext uri="{BB962C8B-B14F-4D97-AF65-F5344CB8AC3E}">
        <p14:creationId xmlns:p14="http://schemas.microsoft.com/office/powerpoint/2010/main" val="3527960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001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1E7A73-9D3C-4565-A5B3-66BF17B816A3}"/>
              </a:ext>
            </a:extLst>
          </p:cNvPr>
          <p:cNvSpPr txBox="1"/>
          <p:nvPr/>
        </p:nvSpPr>
        <p:spPr>
          <a:xfrm>
            <a:off x="95692" y="0"/>
            <a:ext cx="6453963" cy="923330"/>
          </a:xfrm>
          <a:prstGeom prst="rect">
            <a:avLst/>
          </a:prstGeom>
          <a:noFill/>
        </p:spPr>
        <p:txBody>
          <a:bodyPr wrap="square" rtlCol="0">
            <a:spAutoFit/>
          </a:bodyPr>
          <a:lstStyle/>
          <a:p>
            <a:pPr algn="ctr"/>
            <a:r>
              <a:rPr lang="en-US" sz="5400" b="1" u="sng" dirty="0">
                <a:solidFill>
                  <a:schemeClr val="accent5">
                    <a:lumMod val="50000"/>
                  </a:schemeClr>
                </a:solidFill>
                <a:latin typeface="Arial Narrow" panose="020B0606020202030204" pitchFamily="34" charset="0"/>
              </a:rPr>
              <a:t>1 PETER 3:18</a:t>
            </a:r>
          </a:p>
        </p:txBody>
      </p:sp>
      <p:sp>
        <p:nvSpPr>
          <p:cNvPr id="3" name="TextBox 2">
            <a:extLst>
              <a:ext uri="{FF2B5EF4-FFF2-40B4-BE49-F238E27FC236}">
                <a16:creationId xmlns:a16="http://schemas.microsoft.com/office/drawing/2014/main" id="{3DF15527-36E3-4094-AB08-DF6C2ED46D1D}"/>
              </a:ext>
            </a:extLst>
          </p:cNvPr>
          <p:cNvSpPr txBox="1"/>
          <p:nvPr/>
        </p:nvSpPr>
        <p:spPr>
          <a:xfrm>
            <a:off x="0" y="832884"/>
            <a:ext cx="6741042" cy="4708981"/>
          </a:xfrm>
          <a:prstGeom prst="rect">
            <a:avLst/>
          </a:prstGeom>
          <a:noFill/>
        </p:spPr>
        <p:txBody>
          <a:bodyPr wrap="square" rtlCol="0">
            <a:spAutoFit/>
          </a:bodyPr>
          <a:lstStyle/>
          <a:p>
            <a:pPr algn="ctr"/>
            <a:r>
              <a:rPr lang="en-US" sz="5000" dirty="0">
                <a:solidFill>
                  <a:schemeClr val="tx1">
                    <a:lumMod val="75000"/>
                    <a:lumOff val="25000"/>
                  </a:schemeClr>
                </a:solidFill>
                <a:latin typeface="Arial Narrow" panose="020B0606020202030204" pitchFamily="34" charset="0"/>
              </a:rPr>
              <a:t>“For Christ also suffered once for sins, the just for the unjust, that He might bring us to God, being put to death in the flesh but made alive by the Spirit,</a:t>
            </a:r>
          </a:p>
        </p:txBody>
      </p:sp>
    </p:spTree>
    <p:extLst>
      <p:ext uri="{BB962C8B-B14F-4D97-AF65-F5344CB8AC3E}">
        <p14:creationId xmlns:p14="http://schemas.microsoft.com/office/powerpoint/2010/main" val="195189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1E7A73-9D3C-4565-A5B3-66BF17B816A3}"/>
              </a:ext>
            </a:extLst>
          </p:cNvPr>
          <p:cNvSpPr txBox="1"/>
          <p:nvPr/>
        </p:nvSpPr>
        <p:spPr>
          <a:xfrm>
            <a:off x="95692" y="0"/>
            <a:ext cx="6453963" cy="923330"/>
          </a:xfrm>
          <a:prstGeom prst="rect">
            <a:avLst/>
          </a:prstGeom>
          <a:noFill/>
        </p:spPr>
        <p:txBody>
          <a:bodyPr wrap="square" rtlCol="0">
            <a:spAutoFit/>
          </a:bodyPr>
          <a:lstStyle/>
          <a:p>
            <a:pPr algn="ctr"/>
            <a:r>
              <a:rPr lang="en-US" sz="5400" b="1" u="sng" dirty="0">
                <a:solidFill>
                  <a:schemeClr val="accent5">
                    <a:lumMod val="50000"/>
                  </a:schemeClr>
                </a:solidFill>
                <a:latin typeface="Arial Narrow" panose="020B0606020202030204" pitchFamily="34" charset="0"/>
              </a:rPr>
              <a:t>1 PETER 3:19</a:t>
            </a:r>
          </a:p>
        </p:txBody>
      </p:sp>
      <p:sp>
        <p:nvSpPr>
          <p:cNvPr id="3" name="TextBox 2">
            <a:extLst>
              <a:ext uri="{FF2B5EF4-FFF2-40B4-BE49-F238E27FC236}">
                <a16:creationId xmlns:a16="http://schemas.microsoft.com/office/drawing/2014/main" id="{3DF15527-36E3-4094-AB08-DF6C2ED46D1D}"/>
              </a:ext>
            </a:extLst>
          </p:cNvPr>
          <p:cNvSpPr txBox="1"/>
          <p:nvPr/>
        </p:nvSpPr>
        <p:spPr>
          <a:xfrm>
            <a:off x="0" y="832884"/>
            <a:ext cx="6741042" cy="2400657"/>
          </a:xfrm>
          <a:prstGeom prst="rect">
            <a:avLst/>
          </a:prstGeom>
          <a:noFill/>
        </p:spPr>
        <p:txBody>
          <a:bodyPr wrap="square" rtlCol="0">
            <a:spAutoFit/>
          </a:bodyPr>
          <a:lstStyle/>
          <a:p>
            <a:pPr algn="ctr"/>
            <a:r>
              <a:rPr lang="en-US" sz="5000" dirty="0">
                <a:solidFill>
                  <a:schemeClr val="tx1">
                    <a:lumMod val="75000"/>
                    <a:lumOff val="25000"/>
                  </a:schemeClr>
                </a:solidFill>
                <a:latin typeface="Arial Narrow" panose="020B0606020202030204" pitchFamily="34" charset="0"/>
              </a:rPr>
              <a:t>by whom also He went and preached to the spirits in prison,</a:t>
            </a:r>
          </a:p>
        </p:txBody>
      </p:sp>
    </p:spTree>
    <p:extLst>
      <p:ext uri="{BB962C8B-B14F-4D97-AF65-F5344CB8AC3E}">
        <p14:creationId xmlns:p14="http://schemas.microsoft.com/office/powerpoint/2010/main" val="344509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1E7A73-9D3C-4565-A5B3-66BF17B816A3}"/>
              </a:ext>
            </a:extLst>
          </p:cNvPr>
          <p:cNvSpPr txBox="1"/>
          <p:nvPr/>
        </p:nvSpPr>
        <p:spPr>
          <a:xfrm>
            <a:off x="95692" y="0"/>
            <a:ext cx="6453963" cy="923330"/>
          </a:xfrm>
          <a:prstGeom prst="rect">
            <a:avLst/>
          </a:prstGeom>
          <a:noFill/>
        </p:spPr>
        <p:txBody>
          <a:bodyPr wrap="square" rtlCol="0">
            <a:spAutoFit/>
          </a:bodyPr>
          <a:lstStyle/>
          <a:p>
            <a:pPr algn="ctr"/>
            <a:r>
              <a:rPr lang="en-US" sz="5400" b="1" u="sng" dirty="0">
                <a:solidFill>
                  <a:schemeClr val="accent5">
                    <a:lumMod val="50000"/>
                  </a:schemeClr>
                </a:solidFill>
                <a:latin typeface="Arial Narrow" panose="020B0606020202030204" pitchFamily="34" charset="0"/>
              </a:rPr>
              <a:t>1 PETER 3:20</a:t>
            </a:r>
          </a:p>
        </p:txBody>
      </p:sp>
      <p:sp>
        <p:nvSpPr>
          <p:cNvPr id="3" name="TextBox 2">
            <a:extLst>
              <a:ext uri="{FF2B5EF4-FFF2-40B4-BE49-F238E27FC236}">
                <a16:creationId xmlns:a16="http://schemas.microsoft.com/office/drawing/2014/main" id="{3DF15527-36E3-4094-AB08-DF6C2ED46D1D}"/>
              </a:ext>
            </a:extLst>
          </p:cNvPr>
          <p:cNvSpPr txBox="1"/>
          <p:nvPr/>
        </p:nvSpPr>
        <p:spPr>
          <a:xfrm>
            <a:off x="0" y="832884"/>
            <a:ext cx="7006856" cy="6001643"/>
          </a:xfrm>
          <a:prstGeom prst="rect">
            <a:avLst/>
          </a:prstGeom>
          <a:noFill/>
        </p:spPr>
        <p:txBody>
          <a:bodyPr wrap="square" rtlCol="0">
            <a:spAutoFit/>
          </a:bodyPr>
          <a:lstStyle/>
          <a:p>
            <a:pPr algn="ctr"/>
            <a:r>
              <a:rPr lang="en-US" sz="4800" dirty="0">
                <a:solidFill>
                  <a:schemeClr val="tx1">
                    <a:lumMod val="75000"/>
                    <a:lumOff val="25000"/>
                  </a:schemeClr>
                </a:solidFill>
                <a:latin typeface="Arial Narrow" panose="020B0606020202030204" pitchFamily="34" charset="0"/>
              </a:rPr>
              <a:t>who formerly were disobedient, when once the Divine longsuffering waited in the days of Noah, while the ark was being prepared, in which a few, that is, eight souls, were saved through water.</a:t>
            </a:r>
          </a:p>
        </p:txBody>
      </p:sp>
    </p:spTree>
    <p:extLst>
      <p:ext uri="{BB962C8B-B14F-4D97-AF65-F5344CB8AC3E}">
        <p14:creationId xmlns:p14="http://schemas.microsoft.com/office/powerpoint/2010/main" val="280211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1E7A73-9D3C-4565-A5B3-66BF17B816A3}"/>
              </a:ext>
            </a:extLst>
          </p:cNvPr>
          <p:cNvSpPr txBox="1"/>
          <p:nvPr/>
        </p:nvSpPr>
        <p:spPr>
          <a:xfrm>
            <a:off x="95692" y="0"/>
            <a:ext cx="6453963" cy="923330"/>
          </a:xfrm>
          <a:prstGeom prst="rect">
            <a:avLst/>
          </a:prstGeom>
          <a:noFill/>
        </p:spPr>
        <p:txBody>
          <a:bodyPr wrap="square" rtlCol="0">
            <a:spAutoFit/>
          </a:bodyPr>
          <a:lstStyle/>
          <a:p>
            <a:pPr algn="ctr"/>
            <a:r>
              <a:rPr lang="en-US" sz="5400" b="1" u="sng" dirty="0">
                <a:solidFill>
                  <a:schemeClr val="accent5">
                    <a:lumMod val="50000"/>
                  </a:schemeClr>
                </a:solidFill>
                <a:latin typeface="Arial Narrow" panose="020B0606020202030204" pitchFamily="34" charset="0"/>
              </a:rPr>
              <a:t>1 PETER 3:21</a:t>
            </a:r>
          </a:p>
        </p:txBody>
      </p:sp>
      <p:sp>
        <p:nvSpPr>
          <p:cNvPr id="3" name="TextBox 2">
            <a:extLst>
              <a:ext uri="{FF2B5EF4-FFF2-40B4-BE49-F238E27FC236}">
                <a16:creationId xmlns:a16="http://schemas.microsoft.com/office/drawing/2014/main" id="{3DF15527-36E3-4094-AB08-DF6C2ED46D1D}"/>
              </a:ext>
            </a:extLst>
          </p:cNvPr>
          <p:cNvSpPr txBox="1"/>
          <p:nvPr/>
        </p:nvSpPr>
        <p:spPr>
          <a:xfrm>
            <a:off x="95692" y="797510"/>
            <a:ext cx="6911163" cy="5262979"/>
          </a:xfrm>
          <a:prstGeom prst="rect">
            <a:avLst/>
          </a:prstGeom>
          <a:noFill/>
        </p:spPr>
        <p:txBody>
          <a:bodyPr wrap="square" rtlCol="0">
            <a:spAutoFit/>
          </a:bodyPr>
          <a:lstStyle/>
          <a:p>
            <a:pPr algn="ctr"/>
            <a:r>
              <a:rPr lang="en-US" sz="4800" dirty="0">
                <a:solidFill>
                  <a:schemeClr val="tx1">
                    <a:lumMod val="75000"/>
                    <a:lumOff val="25000"/>
                  </a:schemeClr>
                </a:solidFill>
                <a:latin typeface="Arial Narrow" panose="020B0606020202030204" pitchFamily="34" charset="0"/>
              </a:rPr>
              <a:t>There is also an antitype which now saves us—baptism (not the removal of the filth of the flesh, but the answer of a good conscience toward God), through the resurrection of Jesus Christ,</a:t>
            </a:r>
          </a:p>
        </p:txBody>
      </p:sp>
    </p:spTree>
    <p:extLst>
      <p:ext uri="{BB962C8B-B14F-4D97-AF65-F5344CB8AC3E}">
        <p14:creationId xmlns:p14="http://schemas.microsoft.com/office/powerpoint/2010/main" val="2240034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1E7A73-9D3C-4565-A5B3-66BF17B816A3}"/>
              </a:ext>
            </a:extLst>
          </p:cNvPr>
          <p:cNvSpPr txBox="1"/>
          <p:nvPr/>
        </p:nvSpPr>
        <p:spPr>
          <a:xfrm>
            <a:off x="95692" y="0"/>
            <a:ext cx="6453963" cy="923330"/>
          </a:xfrm>
          <a:prstGeom prst="rect">
            <a:avLst/>
          </a:prstGeom>
          <a:noFill/>
        </p:spPr>
        <p:txBody>
          <a:bodyPr wrap="square" rtlCol="0">
            <a:spAutoFit/>
          </a:bodyPr>
          <a:lstStyle/>
          <a:p>
            <a:pPr algn="ctr"/>
            <a:r>
              <a:rPr lang="en-US" sz="5400" b="1" u="sng" dirty="0">
                <a:solidFill>
                  <a:schemeClr val="accent5">
                    <a:lumMod val="50000"/>
                  </a:schemeClr>
                </a:solidFill>
                <a:latin typeface="Arial Narrow" panose="020B0606020202030204" pitchFamily="34" charset="0"/>
              </a:rPr>
              <a:t>1 PETER 3:22</a:t>
            </a:r>
          </a:p>
        </p:txBody>
      </p:sp>
      <p:sp>
        <p:nvSpPr>
          <p:cNvPr id="3" name="TextBox 2">
            <a:extLst>
              <a:ext uri="{FF2B5EF4-FFF2-40B4-BE49-F238E27FC236}">
                <a16:creationId xmlns:a16="http://schemas.microsoft.com/office/drawing/2014/main" id="{3DF15527-36E3-4094-AB08-DF6C2ED46D1D}"/>
              </a:ext>
            </a:extLst>
          </p:cNvPr>
          <p:cNvSpPr txBox="1"/>
          <p:nvPr/>
        </p:nvSpPr>
        <p:spPr>
          <a:xfrm>
            <a:off x="0" y="832884"/>
            <a:ext cx="6741042" cy="3939540"/>
          </a:xfrm>
          <a:prstGeom prst="rect">
            <a:avLst/>
          </a:prstGeom>
          <a:noFill/>
        </p:spPr>
        <p:txBody>
          <a:bodyPr wrap="square" rtlCol="0">
            <a:spAutoFit/>
          </a:bodyPr>
          <a:lstStyle/>
          <a:p>
            <a:pPr algn="ctr"/>
            <a:r>
              <a:rPr lang="en-US" sz="5000" dirty="0">
                <a:solidFill>
                  <a:schemeClr val="tx1">
                    <a:lumMod val="75000"/>
                    <a:lumOff val="25000"/>
                  </a:schemeClr>
                </a:solidFill>
                <a:latin typeface="Arial Narrow" panose="020B0606020202030204" pitchFamily="34" charset="0"/>
              </a:rPr>
              <a:t>who has gone into heaven and is at the right hand of God, angels and authorities and powers having been made subject to Him.</a:t>
            </a:r>
          </a:p>
        </p:txBody>
      </p:sp>
    </p:spTree>
    <p:extLst>
      <p:ext uri="{BB962C8B-B14F-4D97-AF65-F5344CB8AC3E}">
        <p14:creationId xmlns:p14="http://schemas.microsoft.com/office/powerpoint/2010/main" val="3433430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438DC8-AD48-4E13-86A0-94913D65FF99}"/>
              </a:ext>
            </a:extLst>
          </p:cNvPr>
          <p:cNvSpPr txBox="1"/>
          <p:nvPr/>
        </p:nvSpPr>
        <p:spPr>
          <a:xfrm>
            <a:off x="255181" y="767328"/>
            <a:ext cx="5284382" cy="5323344"/>
          </a:xfrm>
          <a:prstGeom prst="ellipse">
            <a:avLst/>
          </a:prstGeom>
          <a:pattFill prst="pct90">
            <a:fgClr>
              <a:srgbClr val="8DBEB8"/>
            </a:fgClr>
            <a:bgClr>
              <a:schemeClr val="bg1"/>
            </a:bgClr>
          </a:pattFill>
        </p:spPr>
        <p:txBody>
          <a:bodyPr wrap="square" rtlCol="0">
            <a:spAutoFit/>
          </a:bodyPr>
          <a:lstStyle/>
          <a:p>
            <a:pPr algn="ctr"/>
            <a:r>
              <a:rPr lang="en-US" sz="6000" dirty="0">
                <a:solidFill>
                  <a:schemeClr val="tx1">
                    <a:lumMod val="75000"/>
                    <a:lumOff val="25000"/>
                  </a:schemeClr>
                </a:solidFill>
                <a:latin typeface="BakerSignet BT" panose="020B0502050309030A04" pitchFamily="34" charset="0"/>
              </a:rPr>
              <a:t>Christ </a:t>
            </a:r>
          </a:p>
          <a:p>
            <a:pPr algn="ctr"/>
            <a:r>
              <a:rPr lang="en-US" sz="6000" dirty="0">
                <a:solidFill>
                  <a:schemeClr val="tx1">
                    <a:lumMod val="75000"/>
                    <a:lumOff val="25000"/>
                  </a:schemeClr>
                </a:solidFill>
                <a:latin typeface="BakerSignet BT" panose="020B0502050309030A04" pitchFamily="34" charset="0"/>
              </a:rPr>
              <a:t>committed Himself </a:t>
            </a:r>
          </a:p>
          <a:p>
            <a:pPr algn="ctr"/>
            <a:r>
              <a:rPr lang="en-US" sz="6000" dirty="0">
                <a:solidFill>
                  <a:schemeClr val="tx1">
                    <a:lumMod val="75000"/>
                    <a:lumOff val="25000"/>
                  </a:schemeClr>
                </a:solidFill>
                <a:latin typeface="BakerSignet BT" panose="020B0502050309030A04" pitchFamily="34" charset="0"/>
              </a:rPr>
              <a:t>to </a:t>
            </a:r>
            <a:r>
              <a:rPr lang="en-US" sz="6000" b="1" u="sng" dirty="0">
                <a:solidFill>
                  <a:schemeClr val="accent5">
                    <a:lumMod val="50000"/>
                  </a:schemeClr>
                </a:solidFill>
                <a:latin typeface="BakerSignet BT" panose="020B0502050309030A04" pitchFamily="34" charset="0"/>
              </a:rPr>
              <a:t>ACTION</a:t>
            </a:r>
            <a:r>
              <a:rPr lang="en-US" sz="6000" dirty="0">
                <a:solidFill>
                  <a:schemeClr val="tx1">
                    <a:lumMod val="75000"/>
                    <a:lumOff val="25000"/>
                  </a:schemeClr>
                </a:solidFill>
                <a:latin typeface="BakerSignet BT" panose="020B0502050309030A04" pitchFamily="34" charset="0"/>
              </a:rPr>
              <a:t>.</a:t>
            </a:r>
          </a:p>
        </p:txBody>
      </p:sp>
    </p:spTree>
    <p:extLst>
      <p:ext uri="{BB962C8B-B14F-4D97-AF65-F5344CB8AC3E}">
        <p14:creationId xmlns:p14="http://schemas.microsoft.com/office/powerpoint/2010/main" val="3398922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438DC8-AD48-4E13-86A0-94913D65FF99}"/>
              </a:ext>
            </a:extLst>
          </p:cNvPr>
          <p:cNvSpPr txBox="1"/>
          <p:nvPr/>
        </p:nvSpPr>
        <p:spPr>
          <a:xfrm>
            <a:off x="212651" y="767328"/>
            <a:ext cx="5326912" cy="5323344"/>
          </a:xfrm>
          <a:prstGeom prst="ellipse">
            <a:avLst/>
          </a:prstGeom>
          <a:pattFill prst="pct90">
            <a:fgClr>
              <a:srgbClr val="8DBEB8"/>
            </a:fgClr>
            <a:bgClr>
              <a:schemeClr val="bg1"/>
            </a:bgClr>
          </a:pattFill>
        </p:spPr>
        <p:txBody>
          <a:bodyPr wrap="square" rtlCol="0">
            <a:spAutoFit/>
          </a:bodyPr>
          <a:lstStyle/>
          <a:p>
            <a:pPr algn="ctr"/>
            <a:r>
              <a:rPr lang="en-US" sz="6000" dirty="0">
                <a:solidFill>
                  <a:schemeClr val="tx1">
                    <a:lumMod val="75000"/>
                    <a:lumOff val="25000"/>
                  </a:schemeClr>
                </a:solidFill>
                <a:latin typeface="BakerSignet BT" panose="020B0502050309030A04" pitchFamily="34" charset="0"/>
              </a:rPr>
              <a:t>Noah </a:t>
            </a:r>
          </a:p>
          <a:p>
            <a:pPr algn="ctr"/>
            <a:r>
              <a:rPr lang="en-US" sz="6000" dirty="0">
                <a:solidFill>
                  <a:schemeClr val="tx1">
                    <a:lumMod val="75000"/>
                    <a:lumOff val="25000"/>
                  </a:schemeClr>
                </a:solidFill>
                <a:latin typeface="BakerSignet BT" panose="020B0502050309030A04" pitchFamily="34" charset="0"/>
              </a:rPr>
              <a:t>committed himself </a:t>
            </a:r>
          </a:p>
          <a:p>
            <a:pPr algn="ctr"/>
            <a:r>
              <a:rPr lang="en-US" sz="6000" dirty="0">
                <a:solidFill>
                  <a:schemeClr val="tx1">
                    <a:lumMod val="75000"/>
                    <a:lumOff val="25000"/>
                  </a:schemeClr>
                </a:solidFill>
                <a:latin typeface="BakerSignet BT" panose="020B0502050309030A04" pitchFamily="34" charset="0"/>
              </a:rPr>
              <a:t>to </a:t>
            </a:r>
            <a:r>
              <a:rPr lang="en-US" sz="6000" b="1" u="sng" dirty="0">
                <a:solidFill>
                  <a:schemeClr val="accent5">
                    <a:lumMod val="50000"/>
                  </a:schemeClr>
                </a:solidFill>
                <a:latin typeface="BakerSignet BT" panose="020B0502050309030A04" pitchFamily="34" charset="0"/>
              </a:rPr>
              <a:t>ACTION</a:t>
            </a:r>
            <a:r>
              <a:rPr lang="en-US" sz="6000" dirty="0">
                <a:solidFill>
                  <a:schemeClr val="tx1">
                    <a:lumMod val="75000"/>
                    <a:lumOff val="25000"/>
                  </a:schemeClr>
                </a:solidFill>
                <a:latin typeface="BakerSignet BT" panose="020B0502050309030A04" pitchFamily="34" charset="0"/>
              </a:rPr>
              <a:t>.</a:t>
            </a:r>
          </a:p>
        </p:txBody>
      </p:sp>
    </p:spTree>
    <p:extLst>
      <p:ext uri="{BB962C8B-B14F-4D97-AF65-F5344CB8AC3E}">
        <p14:creationId xmlns:p14="http://schemas.microsoft.com/office/powerpoint/2010/main" val="3990955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438DC8-AD48-4E13-86A0-94913D65FF99}"/>
              </a:ext>
            </a:extLst>
          </p:cNvPr>
          <p:cNvSpPr txBox="1"/>
          <p:nvPr/>
        </p:nvSpPr>
        <p:spPr>
          <a:xfrm>
            <a:off x="233916" y="118140"/>
            <a:ext cx="5645889" cy="6621720"/>
          </a:xfrm>
          <a:prstGeom prst="ellipse">
            <a:avLst/>
          </a:prstGeom>
          <a:pattFill prst="pct90">
            <a:fgClr>
              <a:srgbClr val="8DBEB8"/>
            </a:fgClr>
            <a:bgClr>
              <a:schemeClr val="bg1"/>
            </a:bgClr>
          </a:pattFill>
        </p:spPr>
        <p:txBody>
          <a:bodyPr wrap="square" rtlCol="0">
            <a:spAutoFit/>
          </a:bodyPr>
          <a:lstStyle/>
          <a:p>
            <a:pPr algn="ctr"/>
            <a:r>
              <a:rPr lang="en-US" sz="6000" dirty="0">
                <a:solidFill>
                  <a:schemeClr val="tx1">
                    <a:lumMod val="75000"/>
                    <a:lumOff val="25000"/>
                  </a:schemeClr>
                </a:solidFill>
                <a:latin typeface="BakerSignet BT" panose="020B0502050309030A04" pitchFamily="34" charset="0"/>
              </a:rPr>
              <a:t>We must not be afraid of </a:t>
            </a:r>
            <a:r>
              <a:rPr lang="en-US" sz="6000" b="1" u="sng" dirty="0">
                <a:solidFill>
                  <a:schemeClr val="accent5">
                    <a:lumMod val="50000"/>
                  </a:schemeClr>
                </a:solidFill>
                <a:latin typeface="BakerSignet BT" panose="020B0502050309030A04" pitchFamily="34" charset="0"/>
              </a:rPr>
              <a:t>MEN</a:t>
            </a:r>
            <a:r>
              <a:rPr lang="en-US" sz="6000" dirty="0">
                <a:solidFill>
                  <a:schemeClr val="tx1">
                    <a:lumMod val="75000"/>
                    <a:lumOff val="25000"/>
                  </a:schemeClr>
                </a:solidFill>
                <a:latin typeface="BakerSignet BT" panose="020B0502050309030A04" pitchFamily="34" charset="0"/>
              </a:rPr>
              <a:t> but be committed to </a:t>
            </a:r>
            <a:r>
              <a:rPr lang="en-US" sz="6000" b="1" u="sng" dirty="0">
                <a:solidFill>
                  <a:schemeClr val="accent5">
                    <a:lumMod val="50000"/>
                  </a:schemeClr>
                </a:solidFill>
                <a:latin typeface="BakerSignet BT" panose="020B0502050309030A04" pitchFamily="34" charset="0"/>
              </a:rPr>
              <a:t>GOD</a:t>
            </a:r>
            <a:r>
              <a:rPr lang="en-US" sz="6000" dirty="0">
                <a:solidFill>
                  <a:schemeClr val="tx1">
                    <a:lumMod val="75000"/>
                    <a:lumOff val="25000"/>
                  </a:schemeClr>
                </a:solidFill>
                <a:latin typeface="BakerSignet BT" panose="020B0502050309030A04" pitchFamily="34" charset="0"/>
              </a:rPr>
              <a:t>.</a:t>
            </a:r>
          </a:p>
        </p:txBody>
      </p:sp>
    </p:spTree>
    <p:extLst>
      <p:ext uri="{BB962C8B-B14F-4D97-AF65-F5344CB8AC3E}">
        <p14:creationId xmlns:p14="http://schemas.microsoft.com/office/powerpoint/2010/main" val="12976013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203</Words>
  <Application>Microsoft Office PowerPoint</Application>
  <PresentationFormat>On-screen Show (4:3)</PresentationFormat>
  <Paragraphs>18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Narrow</vt:lpstr>
      <vt:lpstr>BakerSignet BT</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2018-04-06T19:26:15Z</dcterms:created>
  <dcterms:modified xsi:type="dcterms:W3CDTF">2018-04-06T20:14:31Z</dcterms:modified>
</cp:coreProperties>
</file>