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58" r:id="rId4"/>
    <p:sldId id="259" r:id="rId5"/>
    <p:sldId id="261" r:id="rId6"/>
    <p:sldId id="263" r:id="rId7"/>
    <p:sldId id="264" r:id="rId8"/>
    <p:sldId id="265" r:id="rId9"/>
    <p:sldId id="266" r:id="rId10"/>
    <p:sldId id="262"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7D69"/>
    <a:srgbClr val="EAD8C0"/>
    <a:srgbClr val="FBF8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08579E5-26F9-4541-A8D7-7EA021CF74A3}"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2CFF1-EC48-4E6A-9CD3-0BD666B2F306}" type="slidenum">
              <a:rPr lang="en-US" smtClean="0"/>
              <a:t>‹#›</a:t>
            </a:fld>
            <a:endParaRPr lang="en-US"/>
          </a:p>
        </p:txBody>
      </p:sp>
    </p:spTree>
    <p:extLst>
      <p:ext uri="{BB962C8B-B14F-4D97-AF65-F5344CB8AC3E}">
        <p14:creationId xmlns:p14="http://schemas.microsoft.com/office/powerpoint/2010/main" val="1217647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8579E5-26F9-4541-A8D7-7EA021CF74A3}"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2CFF1-EC48-4E6A-9CD3-0BD666B2F306}" type="slidenum">
              <a:rPr lang="en-US" smtClean="0"/>
              <a:t>‹#›</a:t>
            </a:fld>
            <a:endParaRPr lang="en-US"/>
          </a:p>
        </p:txBody>
      </p:sp>
    </p:spTree>
    <p:extLst>
      <p:ext uri="{BB962C8B-B14F-4D97-AF65-F5344CB8AC3E}">
        <p14:creationId xmlns:p14="http://schemas.microsoft.com/office/powerpoint/2010/main" val="386717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8579E5-26F9-4541-A8D7-7EA021CF74A3}"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2CFF1-EC48-4E6A-9CD3-0BD666B2F306}" type="slidenum">
              <a:rPr lang="en-US" smtClean="0"/>
              <a:t>‹#›</a:t>
            </a:fld>
            <a:endParaRPr lang="en-US"/>
          </a:p>
        </p:txBody>
      </p:sp>
    </p:spTree>
    <p:extLst>
      <p:ext uri="{BB962C8B-B14F-4D97-AF65-F5344CB8AC3E}">
        <p14:creationId xmlns:p14="http://schemas.microsoft.com/office/powerpoint/2010/main" val="248099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8579E5-26F9-4541-A8D7-7EA021CF74A3}"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2CFF1-EC48-4E6A-9CD3-0BD666B2F306}" type="slidenum">
              <a:rPr lang="en-US" smtClean="0"/>
              <a:t>‹#›</a:t>
            </a:fld>
            <a:endParaRPr lang="en-US"/>
          </a:p>
        </p:txBody>
      </p:sp>
    </p:spTree>
    <p:extLst>
      <p:ext uri="{BB962C8B-B14F-4D97-AF65-F5344CB8AC3E}">
        <p14:creationId xmlns:p14="http://schemas.microsoft.com/office/powerpoint/2010/main" val="1818806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8579E5-26F9-4541-A8D7-7EA021CF74A3}"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2CFF1-EC48-4E6A-9CD3-0BD666B2F306}" type="slidenum">
              <a:rPr lang="en-US" smtClean="0"/>
              <a:t>‹#›</a:t>
            </a:fld>
            <a:endParaRPr lang="en-US"/>
          </a:p>
        </p:txBody>
      </p:sp>
    </p:spTree>
    <p:extLst>
      <p:ext uri="{BB962C8B-B14F-4D97-AF65-F5344CB8AC3E}">
        <p14:creationId xmlns:p14="http://schemas.microsoft.com/office/powerpoint/2010/main" val="2172403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08579E5-26F9-4541-A8D7-7EA021CF74A3}"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2CFF1-EC48-4E6A-9CD3-0BD666B2F306}" type="slidenum">
              <a:rPr lang="en-US" smtClean="0"/>
              <a:t>‹#›</a:t>
            </a:fld>
            <a:endParaRPr lang="en-US"/>
          </a:p>
        </p:txBody>
      </p:sp>
    </p:spTree>
    <p:extLst>
      <p:ext uri="{BB962C8B-B14F-4D97-AF65-F5344CB8AC3E}">
        <p14:creationId xmlns:p14="http://schemas.microsoft.com/office/powerpoint/2010/main" val="386405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8579E5-26F9-4541-A8D7-7EA021CF74A3}" type="datetimeFigureOut">
              <a:rPr lang="en-US" smtClean="0"/>
              <a:t>4/13/2018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D2CFF1-EC48-4E6A-9CD3-0BD666B2F306}" type="slidenum">
              <a:rPr lang="en-US" smtClean="0"/>
              <a:t>‹#›</a:t>
            </a:fld>
            <a:endParaRPr lang="en-US"/>
          </a:p>
        </p:txBody>
      </p:sp>
    </p:spTree>
    <p:extLst>
      <p:ext uri="{BB962C8B-B14F-4D97-AF65-F5344CB8AC3E}">
        <p14:creationId xmlns:p14="http://schemas.microsoft.com/office/powerpoint/2010/main" val="2345628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08579E5-26F9-4541-A8D7-7EA021CF74A3}" type="datetimeFigureOut">
              <a:rPr lang="en-US" smtClean="0"/>
              <a:t>4/13/2018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D2CFF1-EC48-4E6A-9CD3-0BD666B2F306}" type="slidenum">
              <a:rPr lang="en-US" smtClean="0"/>
              <a:t>‹#›</a:t>
            </a:fld>
            <a:endParaRPr lang="en-US"/>
          </a:p>
        </p:txBody>
      </p:sp>
    </p:spTree>
    <p:extLst>
      <p:ext uri="{BB962C8B-B14F-4D97-AF65-F5344CB8AC3E}">
        <p14:creationId xmlns:p14="http://schemas.microsoft.com/office/powerpoint/2010/main" val="105196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579E5-26F9-4541-A8D7-7EA021CF74A3}" type="datetimeFigureOut">
              <a:rPr lang="en-US" smtClean="0"/>
              <a:t>4/13/2018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D2CFF1-EC48-4E6A-9CD3-0BD666B2F306}" type="slidenum">
              <a:rPr lang="en-US" smtClean="0"/>
              <a:t>‹#›</a:t>
            </a:fld>
            <a:endParaRPr lang="en-US"/>
          </a:p>
        </p:txBody>
      </p:sp>
    </p:spTree>
    <p:extLst>
      <p:ext uri="{BB962C8B-B14F-4D97-AF65-F5344CB8AC3E}">
        <p14:creationId xmlns:p14="http://schemas.microsoft.com/office/powerpoint/2010/main" val="4278621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8579E5-26F9-4541-A8D7-7EA021CF74A3}"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2CFF1-EC48-4E6A-9CD3-0BD666B2F306}" type="slidenum">
              <a:rPr lang="en-US" smtClean="0"/>
              <a:t>‹#›</a:t>
            </a:fld>
            <a:endParaRPr lang="en-US"/>
          </a:p>
        </p:txBody>
      </p:sp>
    </p:spTree>
    <p:extLst>
      <p:ext uri="{BB962C8B-B14F-4D97-AF65-F5344CB8AC3E}">
        <p14:creationId xmlns:p14="http://schemas.microsoft.com/office/powerpoint/2010/main" val="1901591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8579E5-26F9-4541-A8D7-7EA021CF74A3}"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2CFF1-EC48-4E6A-9CD3-0BD666B2F306}" type="slidenum">
              <a:rPr lang="en-US" smtClean="0"/>
              <a:t>‹#›</a:t>
            </a:fld>
            <a:endParaRPr lang="en-US"/>
          </a:p>
        </p:txBody>
      </p:sp>
    </p:spTree>
    <p:extLst>
      <p:ext uri="{BB962C8B-B14F-4D97-AF65-F5344CB8AC3E}">
        <p14:creationId xmlns:p14="http://schemas.microsoft.com/office/powerpoint/2010/main" val="1564333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579E5-26F9-4541-A8D7-7EA021CF74A3}" type="datetimeFigureOut">
              <a:rPr lang="en-US" smtClean="0"/>
              <a:t>4/13/2018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2CFF1-EC48-4E6A-9CD3-0BD666B2F306}" type="slidenum">
              <a:rPr lang="en-US" smtClean="0"/>
              <a:t>‹#›</a:t>
            </a:fld>
            <a:endParaRPr lang="en-US"/>
          </a:p>
        </p:txBody>
      </p:sp>
    </p:spTree>
    <p:extLst>
      <p:ext uri="{BB962C8B-B14F-4D97-AF65-F5344CB8AC3E}">
        <p14:creationId xmlns:p14="http://schemas.microsoft.com/office/powerpoint/2010/main" val="3468951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3410465" y="337453"/>
            <a:ext cx="4893276" cy="1862048"/>
          </a:xfrm>
          <a:prstGeom prst="rect">
            <a:avLst/>
          </a:prstGeom>
          <a:noFill/>
        </p:spPr>
        <p:txBody>
          <a:bodyPr wrap="square" rtlCol="0">
            <a:spAutoFit/>
          </a:bodyPr>
          <a:lstStyle/>
          <a:p>
            <a:pPr algn="ctr"/>
            <a:r>
              <a:rPr lang="en-US" sz="11500" dirty="0" smtClean="0">
                <a:solidFill>
                  <a:srgbClr val="FBF8F3"/>
                </a:solidFill>
                <a:latin typeface="Century Gothic" panose="020B0502020202020204" pitchFamily="34" charset="0"/>
              </a:rPr>
              <a:t>Days</a:t>
            </a:r>
            <a:endParaRPr lang="en-US" sz="11500" dirty="0">
              <a:solidFill>
                <a:srgbClr val="FBF8F3"/>
              </a:solidFill>
              <a:latin typeface="Century Gothic" panose="020B0502020202020204" pitchFamily="34" charset="0"/>
            </a:endParaRPr>
          </a:p>
        </p:txBody>
      </p:sp>
      <p:sp>
        <p:nvSpPr>
          <p:cNvPr id="3" name="TextBox 2"/>
          <p:cNvSpPr txBox="1"/>
          <p:nvPr/>
        </p:nvSpPr>
        <p:spPr>
          <a:xfrm>
            <a:off x="5519351" y="1737836"/>
            <a:ext cx="926757" cy="923330"/>
          </a:xfrm>
          <a:prstGeom prst="rect">
            <a:avLst/>
          </a:prstGeom>
          <a:noFill/>
        </p:spPr>
        <p:txBody>
          <a:bodyPr wrap="square" rtlCol="0">
            <a:spAutoFit/>
          </a:bodyPr>
          <a:lstStyle/>
          <a:p>
            <a:pPr algn="ctr"/>
            <a:r>
              <a:rPr lang="en-US" sz="5400" dirty="0" smtClean="0">
                <a:solidFill>
                  <a:srgbClr val="FBF8F3"/>
                </a:solidFill>
                <a:latin typeface="Century Gothic" panose="020B0502020202020204" pitchFamily="34" charset="0"/>
              </a:rPr>
              <a:t>of</a:t>
            </a:r>
            <a:endParaRPr lang="en-US" sz="5400" dirty="0">
              <a:solidFill>
                <a:srgbClr val="FBF8F3"/>
              </a:solidFill>
              <a:latin typeface="Century Gothic" panose="020B0502020202020204" pitchFamily="34" charset="0"/>
            </a:endParaRPr>
          </a:p>
        </p:txBody>
      </p:sp>
      <p:sp>
        <p:nvSpPr>
          <p:cNvPr id="4" name="TextBox 3"/>
          <p:cNvSpPr txBox="1"/>
          <p:nvPr/>
        </p:nvSpPr>
        <p:spPr>
          <a:xfrm>
            <a:off x="6409037" y="1668161"/>
            <a:ext cx="2421925" cy="1569660"/>
          </a:xfrm>
          <a:prstGeom prst="rect">
            <a:avLst/>
          </a:prstGeom>
          <a:noFill/>
        </p:spPr>
        <p:txBody>
          <a:bodyPr wrap="square" rtlCol="0">
            <a:spAutoFit/>
          </a:bodyPr>
          <a:lstStyle/>
          <a:p>
            <a:pPr algn="ctr"/>
            <a:r>
              <a:rPr lang="en-US" sz="9600" dirty="0" smtClean="0">
                <a:solidFill>
                  <a:srgbClr val="FBF8F3"/>
                </a:solidFill>
                <a:latin typeface="Century Gothic" panose="020B0502020202020204" pitchFamily="34" charset="0"/>
              </a:rPr>
              <a:t>Our</a:t>
            </a:r>
            <a:endParaRPr lang="en-US" sz="8800" dirty="0">
              <a:solidFill>
                <a:srgbClr val="FBF8F3"/>
              </a:solidFill>
              <a:latin typeface="Century Gothic" panose="020B0502020202020204" pitchFamily="34" charset="0"/>
            </a:endParaRPr>
          </a:p>
        </p:txBody>
      </p:sp>
      <p:sp>
        <p:nvSpPr>
          <p:cNvPr id="5" name="TextBox 4"/>
          <p:cNvSpPr txBox="1"/>
          <p:nvPr/>
        </p:nvSpPr>
        <p:spPr>
          <a:xfrm>
            <a:off x="4337222" y="2376472"/>
            <a:ext cx="4893276" cy="1862048"/>
          </a:xfrm>
          <a:prstGeom prst="rect">
            <a:avLst/>
          </a:prstGeom>
          <a:noFill/>
        </p:spPr>
        <p:txBody>
          <a:bodyPr wrap="square" rtlCol="0">
            <a:spAutoFit/>
          </a:bodyPr>
          <a:lstStyle/>
          <a:p>
            <a:pPr algn="ctr"/>
            <a:r>
              <a:rPr lang="en-US" sz="11500" dirty="0" smtClean="0">
                <a:solidFill>
                  <a:srgbClr val="FBF8F3"/>
                </a:solidFill>
                <a:latin typeface="Century Gothic" panose="020B0502020202020204" pitchFamily="34" charset="0"/>
              </a:rPr>
              <a:t>Lives</a:t>
            </a:r>
            <a:endParaRPr lang="en-US" sz="11500" dirty="0">
              <a:solidFill>
                <a:srgbClr val="FBF8F3"/>
              </a:solidFill>
              <a:latin typeface="Century Gothic" panose="020B0502020202020204" pitchFamily="34" charset="0"/>
            </a:endParaRPr>
          </a:p>
        </p:txBody>
      </p:sp>
      <p:sp>
        <p:nvSpPr>
          <p:cNvPr id="6" name="TextBox 5"/>
          <p:cNvSpPr txBox="1"/>
          <p:nvPr/>
        </p:nvSpPr>
        <p:spPr>
          <a:xfrm>
            <a:off x="4337222" y="5267750"/>
            <a:ext cx="4481383" cy="923330"/>
          </a:xfrm>
          <a:prstGeom prst="rect">
            <a:avLst/>
          </a:prstGeom>
          <a:noFill/>
        </p:spPr>
        <p:txBody>
          <a:bodyPr wrap="square" rtlCol="0">
            <a:spAutoFit/>
          </a:bodyPr>
          <a:lstStyle/>
          <a:p>
            <a:pPr algn="ctr"/>
            <a:r>
              <a:rPr lang="en-US" sz="5400" dirty="0" smtClean="0">
                <a:solidFill>
                  <a:srgbClr val="FBF8F3"/>
                </a:solidFill>
                <a:latin typeface="Gill Sans MT" panose="020B0502020104020203" pitchFamily="34" charset="0"/>
              </a:rPr>
              <a:t>1 Peter 4:1-6</a:t>
            </a:r>
            <a:endParaRPr lang="en-US" sz="5400" dirty="0">
              <a:solidFill>
                <a:srgbClr val="FBF8F3"/>
              </a:solidFill>
              <a:latin typeface="Gill Sans MT" panose="020B0502020104020203" pitchFamily="34" charset="0"/>
            </a:endParaRPr>
          </a:p>
        </p:txBody>
      </p:sp>
    </p:spTree>
    <p:extLst>
      <p:ext uri="{BB962C8B-B14F-4D97-AF65-F5344CB8AC3E}">
        <p14:creationId xmlns:p14="http://schemas.microsoft.com/office/powerpoint/2010/main" val="699788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5078313"/>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1Peter 4:4</a:t>
            </a:r>
          </a:p>
          <a:p>
            <a:pPr algn="ctr"/>
            <a:r>
              <a:rPr lang="en-US" sz="5400" dirty="0" smtClean="0">
                <a:solidFill>
                  <a:schemeClr val="bg1"/>
                </a:solidFill>
                <a:latin typeface="Gill Sans MT" panose="020B0502020104020203" pitchFamily="34" charset="0"/>
              </a:rPr>
              <a:t>In regard to these, they think it strange that you do not run with them in the same flood of dissipation, speaking evil of you.</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31159792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3416320"/>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1Peter 4:5</a:t>
            </a:r>
          </a:p>
          <a:p>
            <a:pPr algn="ctr"/>
            <a:r>
              <a:rPr lang="en-US" sz="5400" dirty="0" smtClean="0">
                <a:solidFill>
                  <a:schemeClr val="bg1"/>
                </a:solidFill>
                <a:latin typeface="Gill Sans MT" panose="020B0502020104020203" pitchFamily="34" charset="0"/>
              </a:rPr>
              <a:t>They will give an account to Him who is ready to judge the living and the dead.</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1587508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5909310"/>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1Peter 4:6</a:t>
            </a:r>
          </a:p>
          <a:p>
            <a:pPr algn="ctr"/>
            <a:r>
              <a:rPr lang="en-US" sz="5400" dirty="0" smtClean="0">
                <a:solidFill>
                  <a:schemeClr val="bg1"/>
                </a:solidFill>
                <a:latin typeface="Gill Sans MT" panose="020B0502020104020203" pitchFamily="34" charset="0"/>
              </a:rPr>
              <a:t>For this reason the gospel was preached also to those who are dead, that they might be judged according to men in the flesh, but live according to God in the spirit.</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2474996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680519" y="576649"/>
            <a:ext cx="5980670" cy="5632311"/>
          </a:xfrm>
          <a:prstGeom prst="rect">
            <a:avLst/>
          </a:prstGeom>
          <a:solidFill>
            <a:srgbClr val="957D69">
              <a:alpha val="95000"/>
            </a:srgbClr>
          </a:solidFill>
        </p:spPr>
        <p:txBody>
          <a:bodyPr wrap="square" rtlCol="0">
            <a:spAutoFit/>
          </a:bodyPr>
          <a:lstStyle/>
          <a:p>
            <a:pPr algn="ctr"/>
            <a:r>
              <a:rPr lang="en-US" sz="7200" dirty="0" smtClean="0">
                <a:solidFill>
                  <a:schemeClr val="bg1"/>
                </a:solidFill>
                <a:latin typeface="Gill Sans MT" panose="020B0502020104020203" pitchFamily="34" charset="0"/>
              </a:rPr>
              <a:t>Christians living in sin are powerful </a:t>
            </a:r>
            <a:r>
              <a:rPr lang="en-US" sz="7200" b="1" u="sng" dirty="0" smtClean="0">
                <a:solidFill>
                  <a:srgbClr val="FFFF00"/>
                </a:solidFill>
                <a:latin typeface="Gill Sans MT" panose="020B0502020104020203" pitchFamily="34" charset="0"/>
              </a:rPr>
              <a:t>WEAPONS</a:t>
            </a:r>
            <a:r>
              <a:rPr lang="en-US" sz="7200" dirty="0" smtClean="0">
                <a:solidFill>
                  <a:srgbClr val="FBF8F3"/>
                </a:solidFill>
                <a:latin typeface="Gill Sans MT" panose="020B0502020104020203" pitchFamily="34" charset="0"/>
              </a:rPr>
              <a:t> </a:t>
            </a:r>
            <a:r>
              <a:rPr lang="en-US" sz="7200" dirty="0" smtClean="0">
                <a:solidFill>
                  <a:schemeClr val="bg1"/>
                </a:solidFill>
                <a:latin typeface="Gill Sans MT" panose="020B0502020104020203" pitchFamily="34" charset="0"/>
              </a:rPr>
              <a:t>in Satan’s hand.</a:t>
            </a:r>
            <a:endParaRPr lang="en-US" sz="72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2861041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6093976"/>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Deuteronomy 5:15</a:t>
            </a:r>
          </a:p>
          <a:p>
            <a:pPr algn="ctr"/>
            <a:r>
              <a:rPr lang="en-US" sz="4800" dirty="0" smtClean="0">
                <a:solidFill>
                  <a:schemeClr val="bg1"/>
                </a:solidFill>
                <a:latin typeface="Gill Sans MT" panose="020B0502020104020203" pitchFamily="34" charset="0"/>
              </a:rPr>
              <a:t>And remember that you were a slave in the land of Egypt, and the Lord your God brought you out from there by a mighty hand and by an outstretched arm; therefore the Lord your God commanded you to keep the Sabbath day.</a:t>
            </a:r>
            <a:endParaRPr lang="en-US" sz="48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233888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5078313"/>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Acts 26:24</a:t>
            </a:r>
          </a:p>
          <a:p>
            <a:pPr algn="ctr"/>
            <a:r>
              <a:rPr lang="en-US" sz="5400" dirty="0" smtClean="0">
                <a:solidFill>
                  <a:schemeClr val="bg1"/>
                </a:solidFill>
                <a:latin typeface="Gill Sans MT" panose="020B0502020104020203" pitchFamily="34" charset="0"/>
              </a:rPr>
              <a:t>Now as he thus made his defense, Festus said with a loud voice, “Paul, you are beside yourself! Much learning is driving you mad!”</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4024224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5078313"/>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Mark 3:21</a:t>
            </a:r>
          </a:p>
          <a:p>
            <a:pPr algn="ctr"/>
            <a:r>
              <a:rPr lang="en-US" sz="5400" dirty="0" smtClean="0">
                <a:solidFill>
                  <a:schemeClr val="bg1"/>
                </a:solidFill>
                <a:latin typeface="Gill Sans MT" panose="020B0502020104020203" pitchFamily="34" charset="0"/>
              </a:rPr>
              <a:t>But when His own people heard about this, they went out to lay hold of Him, for they said, “He is out of His mind.”</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7531254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3416320"/>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2 Corinthians 4:3</a:t>
            </a:r>
          </a:p>
          <a:p>
            <a:pPr algn="ctr"/>
            <a:r>
              <a:rPr lang="en-US" sz="5400" dirty="0" smtClean="0">
                <a:solidFill>
                  <a:schemeClr val="bg1"/>
                </a:solidFill>
                <a:latin typeface="Gill Sans MT" panose="020B0502020104020203" pitchFamily="34" charset="0"/>
              </a:rPr>
              <a:t>But even if our gospel is veiled, it is veiled to those who are perishing,</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1616078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5909310"/>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2 Corinthians 4:4</a:t>
            </a:r>
          </a:p>
          <a:p>
            <a:pPr algn="ctr"/>
            <a:r>
              <a:rPr lang="en-US" sz="5400" dirty="0" smtClean="0">
                <a:solidFill>
                  <a:schemeClr val="bg1"/>
                </a:solidFill>
                <a:latin typeface="Gill Sans MT" panose="020B0502020104020203" pitchFamily="34" charset="0"/>
              </a:rPr>
              <a:t>whose minds the god of this age has blinded, who do not believe, lest the light of the gospel of the glory of Christ, who is the image of God, should shine on them.</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7253506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639329" y="576649"/>
            <a:ext cx="6104238" cy="5632311"/>
          </a:xfrm>
          <a:prstGeom prst="rect">
            <a:avLst/>
          </a:prstGeom>
          <a:solidFill>
            <a:srgbClr val="957D69">
              <a:alpha val="95000"/>
            </a:srgbClr>
          </a:solidFill>
        </p:spPr>
        <p:txBody>
          <a:bodyPr wrap="square" rtlCol="0">
            <a:spAutoFit/>
          </a:bodyPr>
          <a:lstStyle/>
          <a:p>
            <a:pPr algn="ctr"/>
            <a:r>
              <a:rPr lang="en-US" sz="7200" dirty="0" smtClean="0">
                <a:solidFill>
                  <a:schemeClr val="bg1"/>
                </a:solidFill>
                <a:latin typeface="Gill Sans MT" panose="020B0502020104020203" pitchFamily="34" charset="0"/>
              </a:rPr>
              <a:t>Christians </a:t>
            </a:r>
          </a:p>
          <a:p>
            <a:pPr algn="ctr"/>
            <a:r>
              <a:rPr lang="en-US" sz="7200" dirty="0" smtClean="0">
                <a:solidFill>
                  <a:schemeClr val="bg1"/>
                </a:solidFill>
                <a:latin typeface="Gill Sans MT" panose="020B0502020104020203" pitchFamily="34" charset="0"/>
              </a:rPr>
              <a:t>must be </a:t>
            </a:r>
            <a:r>
              <a:rPr lang="en-US" sz="7200" b="1" u="sng" dirty="0" smtClean="0">
                <a:solidFill>
                  <a:srgbClr val="FFFF00"/>
                </a:solidFill>
                <a:latin typeface="Gill Sans MT" panose="020B0502020104020203" pitchFamily="34" charset="0"/>
              </a:rPr>
              <a:t>EXPECTANT</a:t>
            </a:r>
            <a:r>
              <a:rPr lang="en-US" sz="7200" dirty="0" smtClean="0">
                <a:solidFill>
                  <a:srgbClr val="FBF8F3"/>
                </a:solidFill>
                <a:latin typeface="Gill Sans MT" panose="020B0502020104020203" pitchFamily="34" charset="0"/>
              </a:rPr>
              <a:t> </a:t>
            </a:r>
            <a:r>
              <a:rPr lang="en-US" sz="7200" dirty="0" smtClean="0">
                <a:solidFill>
                  <a:schemeClr val="bg1"/>
                </a:solidFill>
                <a:latin typeface="Gill Sans MT" panose="020B0502020104020203" pitchFamily="34" charset="0"/>
              </a:rPr>
              <a:t>toward Christ’s return.</a:t>
            </a:r>
            <a:endParaRPr lang="en-US" sz="72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414243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8124" y="0"/>
            <a:ext cx="6667752" cy="6858000"/>
          </a:xfrm>
          <a:prstGeom prst="rect">
            <a:avLst/>
          </a:prstGeom>
        </p:spPr>
      </p:pic>
    </p:spTree>
    <p:extLst>
      <p:ext uri="{BB962C8B-B14F-4D97-AF65-F5344CB8AC3E}">
        <p14:creationId xmlns:p14="http://schemas.microsoft.com/office/powerpoint/2010/main" val="41441542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3416320"/>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1 Peter 4:7</a:t>
            </a:r>
          </a:p>
          <a:p>
            <a:pPr algn="ctr"/>
            <a:r>
              <a:rPr lang="en-US" sz="5400" dirty="0" smtClean="0">
                <a:solidFill>
                  <a:schemeClr val="bg1"/>
                </a:solidFill>
                <a:latin typeface="Gill Sans MT" panose="020B0502020104020203" pitchFamily="34" charset="0"/>
              </a:rPr>
              <a:t>But the end of all things is at hand; therefore be serious and watchful in your prayers.</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42014625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3410465" y="337453"/>
            <a:ext cx="4893276" cy="1862048"/>
          </a:xfrm>
          <a:prstGeom prst="rect">
            <a:avLst/>
          </a:prstGeom>
          <a:noFill/>
        </p:spPr>
        <p:txBody>
          <a:bodyPr wrap="square" rtlCol="0">
            <a:spAutoFit/>
          </a:bodyPr>
          <a:lstStyle/>
          <a:p>
            <a:pPr algn="ctr"/>
            <a:r>
              <a:rPr lang="en-US" sz="11500" dirty="0" smtClean="0">
                <a:solidFill>
                  <a:srgbClr val="FBF8F3"/>
                </a:solidFill>
                <a:latin typeface="Century Gothic" panose="020B0502020202020204" pitchFamily="34" charset="0"/>
              </a:rPr>
              <a:t>Days</a:t>
            </a:r>
            <a:endParaRPr lang="en-US" sz="11500" dirty="0">
              <a:solidFill>
                <a:srgbClr val="FBF8F3"/>
              </a:solidFill>
              <a:latin typeface="Century Gothic" panose="020B0502020202020204" pitchFamily="34" charset="0"/>
            </a:endParaRPr>
          </a:p>
        </p:txBody>
      </p:sp>
      <p:sp>
        <p:nvSpPr>
          <p:cNvPr id="3" name="TextBox 2"/>
          <p:cNvSpPr txBox="1"/>
          <p:nvPr/>
        </p:nvSpPr>
        <p:spPr>
          <a:xfrm>
            <a:off x="5519351" y="1737836"/>
            <a:ext cx="926757" cy="923330"/>
          </a:xfrm>
          <a:prstGeom prst="rect">
            <a:avLst/>
          </a:prstGeom>
          <a:noFill/>
        </p:spPr>
        <p:txBody>
          <a:bodyPr wrap="square" rtlCol="0">
            <a:spAutoFit/>
          </a:bodyPr>
          <a:lstStyle/>
          <a:p>
            <a:pPr algn="ctr"/>
            <a:r>
              <a:rPr lang="en-US" sz="5400" dirty="0" smtClean="0">
                <a:solidFill>
                  <a:srgbClr val="FBF8F3"/>
                </a:solidFill>
                <a:latin typeface="Century Gothic" panose="020B0502020202020204" pitchFamily="34" charset="0"/>
              </a:rPr>
              <a:t>of</a:t>
            </a:r>
            <a:endParaRPr lang="en-US" sz="5400" dirty="0">
              <a:solidFill>
                <a:srgbClr val="FBF8F3"/>
              </a:solidFill>
              <a:latin typeface="Century Gothic" panose="020B0502020202020204" pitchFamily="34" charset="0"/>
            </a:endParaRPr>
          </a:p>
        </p:txBody>
      </p:sp>
      <p:sp>
        <p:nvSpPr>
          <p:cNvPr id="4" name="TextBox 3"/>
          <p:cNvSpPr txBox="1"/>
          <p:nvPr/>
        </p:nvSpPr>
        <p:spPr>
          <a:xfrm>
            <a:off x="6409037" y="1668161"/>
            <a:ext cx="2421925" cy="1569660"/>
          </a:xfrm>
          <a:prstGeom prst="rect">
            <a:avLst/>
          </a:prstGeom>
          <a:noFill/>
        </p:spPr>
        <p:txBody>
          <a:bodyPr wrap="square" rtlCol="0">
            <a:spAutoFit/>
          </a:bodyPr>
          <a:lstStyle/>
          <a:p>
            <a:pPr algn="ctr"/>
            <a:r>
              <a:rPr lang="en-US" sz="9600" dirty="0" smtClean="0">
                <a:solidFill>
                  <a:srgbClr val="FBF8F3"/>
                </a:solidFill>
                <a:latin typeface="Century Gothic" panose="020B0502020202020204" pitchFamily="34" charset="0"/>
              </a:rPr>
              <a:t>Our</a:t>
            </a:r>
            <a:endParaRPr lang="en-US" sz="8800" dirty="0">
              <a:solidFill>
                <a:srgbClr val="FBF8F3"/>
              </a:solidFill>
              <a:latin typeface="Century Gothic" panose="020B0502020202020204" pitchFamily="34" charset="0"/>
            </a:endParaRPr>
          </a:p>
        </p:txBody>
      </p:sp>
      <p:sp>
        <p:nvSpPr>
          <p:cNvPr id="5" name="TextBox 4"/>
          <p:cNvSpPr txBox="1"/>
          <p:nvPr/>
        </p:nvSpPr>
        <p:spPr>
          <a:xfrm>
            <a:off x="4337222" y="2376472"/>
            <a:ext cx="4893276" cy="1862048"/>
          </a:xfrm>
          <a:prstGeom prst="rect">
            <a:avLst/>
          </a:prstGeom>
          <a:noFill/>
        </p:spPr>
        <p:txBody>
          <a:bodyPr wrap="square" rtlCol="0">
            <a:spAutoFit/>
          </a:bodyPr>
          <a:lstStyle/>
          <a:p>
            <a:pPr algn="ctr"/>
            <a:r>
              <a:rPr lang="en-US" sz="11500" dirty="0" smtClean="0">
                <a:solidFill>
                  <a:srgbClr val="FBF8F3"/>
                </a:solidFill>
                <a:latin typeface="Century Gothic" panose="020B0502020202020204" pitchFamily="34" charset="0"/>
              </a:rPr>
              <a:t>Lives</a:t>
            </a:r>
            <a:endParaRPr lang="en-US" sz="11500" dirty="0">
              <a:solidFill>
                <a:srgbClr val="FBF8F3"/>
              </a:solidFill>
              <a:latin typeface="Century Gothic" panose="020B0502020202020204" pitchFamily="34" charset="0"/>
            </a:endParaRPr>
          </a:p>
        </p:txBody>
      </p:sp>
      <p:sp>
        <p:nvSpPr>
          <p:cNvPr id="6" name="TextBox 5"/>
          <p:cNvSpPr txBox="1"/>
          <p:nvPr/>
        </p:nvSpPr>
        <p:spPr>
          <a:xfrm>
            <a:off x="4337222" y="5267750"/>
            <a:ext cx="4481383" cy="923330"/>
          </a:xfrm>
          <a:prstGeom prst="rect">
            <a:avLst/>
          </a:prstGeom>
          <a:noFill/>
        </p:spPr>
        <p:txBody>
          <a:bodyPr wrap="square" rtlCol="0">
            <a:spAutoFit/>
          </a:bodyPr>
          <a:lstStyle/>
          <a:p>
            <a:pPr algn="ctr"/>
            <a:r>
              <a:rPr lang="en-US" sz="5400" dirty="0" smtClean="0">
                <a:solidFill>
                  <a:srgbClr val="FBF8F3"/>
                </a:solidFill>
                <a:latin typeface="Gill Sans MT" panose="020B0502020104020203" pitchFamily="34" charset="0"/>
              </a:rPr>
              <a:t>1 Peter 4:1-6</a:t>
            </a:r>
            <a:endParaRPr lang="en-US" sz="5400" dirty="0">
              <a:solidFill>
                <a:srgbClr val="FBF8F3"/>
              </a:solidFill>
              <a:latin typeface="Gill Sans MT" panose="020B0502020104020203" pitchFamily="34" charset="0"/>
            </a:endParaRPr>
          </a:p>
        </p:txBody>
      </p:sp>
    </p:spTree>
    <p:extLst>
      <p:ext uri="{BB962C8B-B14F-4D97-AF65-F5344CB8AC3E}">
        <p14:creationId xmlns:p14="http://schemas.microsoft.com/office/powerpoint/2010/main" val="304245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5909310"/>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1Peter 4:1</a:t>
            </a:r>
          </a:p>
          <a:p>
            <a:pPr algn="ctr"/>
            <a:r>
              <a:rPr lang="en-US" sz="5400" dirty="0" smtClean="0">
                <a:solidFill>
                  <a:schemeClr val="bg1"/>
                </a:solidFill>
                <a:latin typeface="Gill Sans MT" panose="020B0502020104020203" pitchFamily="34" charset="0"/>
              </a:rPr>
              <a:t>Therefore, since Christ suffered for us in the flesh, arm yourselves also with the same mind, for he who has suffered in the flesh has ceased from sin.</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6334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4247317"/>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1Peter 4:2</a:t>
            </a:r>
          </a:p>
          <a:p>
            <a:pPr algn="ctr"/>
            <a:r>
              <a:rPr lang="en-US" sz="5400" dirty="0" smtClean="0">
                <a:solidFill>
                  <a:schemeClr val="bg1"/>
                </a:solidFill>
                <a:latin typeface="Gill Sans MT" panose="020B0502020104020203" pitchFamily="34" charset="0"/>
              </a:rPr>
              <a:t>that he no longer should live the rest of his time in the flesh for the lusts of men, but for the will of God.</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571449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5" y="156519"/>
            <a:ext cx="8781535" cy="6524863"/>
          </a:xfrm>
          <a:prstGeom prst="rect">
            <a:avLst/>
          </a:prstGeom>
          <a:solidFill>
            <a:srgbClr val="957D69">
              <a:alpha val="89000"/>
            </a:srgbClr>
          </a:solidFill>
        </p:spPr>
        <p:txBody>
          <a:bodyPr wrap="square" rtlCol="0">
            <a:spAutoFit/>
          </a:bodyPr>
          <a:lstStyle/>
          <a:p>
            <a:pPr algn="ctr"/>
            <a:r>
              <a:rPr lang="en-US" sz="5400" u="sng" dirty="0" smtClean="0">
                <a:solidFill>
                  <a:srgbClr val="FFFF00"/>
                </a:solidFill>
                <a:latin typeface="Gill Sans MT" panose="020B0502020104020203" pitchFamily="34" charset="0"/>
              </a:rPr>
              <a:t>1Peter 4:3</a:t>
            </a:r>
          </a:p>
          <a:p>
            <a:pPr algn="ctr"/>
            <a:r>
              <a:rPr lang="en-US" sz="5200" dirty="0" smtClean="0">
                <a:solidFill>
                  <a:schemeClr val="bg1"/>
                </a:solidFill>
                <a:latin typeface="Gill Sans MT" panose="020B0502020104020203" pitchFamily="34" charset="0"/>
              </a:rPr>
              <a:t>For we have spent enough of our past lifetime in doing the will of the Gentiles – when we walked in lewdness, lusts, drunkenness, revelries, drinking parties, and abominable idolatries.</a:t>
            </a:r>
            <a:endParaRPr lang="en-US" sz="52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442595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713470" y="1046206"/>
            <a:ext cx="5980670" cy="4524315"/>
          </a:xfrm>
          <a:prstGeom prst="rect">
            <a:avLst/>
          </a:prstGeom>
          <a:solidFill>
            <a:srgbClr val="957D69">
              <a:alpha val="95000"/>
            </a:srgbClr>
          </a:solidFill>
        </p:spPr>
        <p:txBody>
          <a:bodyPr wrap="square" rtlCol="0">
            <a:spAutoFit/>
          </a:bodyPr>
          <a:lstStyle/>
          <a:p>
            <a:pPr algn="ctr"/>
            <a:r>
              <a:rPr lang="en-US" sz="7200" dirty="0" smtClean="0">
                <a:solidFill>
                  <a:schemeClr val="bg1"/>
                </a:solidFill>
                <a:latin typeface="Gill Sans MT" panose="020B0502020104020203" pitchFamily="34" charset="0"/>
              </a:rPr>
              <a:t>Right </a:t>
            </a:r>
            <a:r>
              <a:rPr lang="en-US" sz="7200" b="1" u="sng" dirty="0" smtClean="0">
                <a:solidFill>
                  <a:srgbClr val="FFFF00"/>
                </a:solidFill>
                <a:latin typeface="Gill Sans MT" panose="020B0502020104020203" pitchFamily="34" charset="0"/>
              </a:rPr>
              <a:t>ATTITUDES</a:t>
            </a:r>
            <a:r>
              <a:rPr lang="en-US" sz="7200" dirty="0" smtClean="0">
                <a:solidFill>
                  <a:srgbClr val="FBF8F3"/>
                </a:solidFill>
                <a:latin typeface="Gill Sans MT" panose="020B0502020104020203" pitchFamily="34" charset="0"/>
              </a:rPr>
              <a:t> </a:t>
            </a:r>
            <a:r>
              <a:rPr lang="en-US" sz="7200" dirty="0" smtClean="0">
                <a:solidFill>
                  <a:schemeClr val="bg1"/>
                </a:solidFill>
                <a:latin typeface="Gill Sans MT" panose="020B0502020104020203" pitchFamily="34" charset="0"/>
              </a:rPr>
              <a:t>lead to a right </a:t>
            </a:r>
            <a:r>
              <a:rPr lang="en-US" sz="7200" b="1" u="sng" dirty="0" smtClean="0">
                <a:solidFill>
                  <a:srgbClr val="FFFF00"/>
                </a:solidFill>
                <a:latin typeface="Gill Sans MT" panose="020B0502020104020203" pitchFamily="34" charset="0"/>
              </a:rPr>
              <a:t>LIVING</a:t>
            </a:r>
            <a:r>
              <a:rPr lang="en-US" sz="7200" dirty="0" smtClean="0">
                <a:solidFill>
                  <a:srgbClr val="FBF8F3"/>
                </a:solidFill>
                <a:latin typeface="Gill Sans MT" panose="020B0502020104020203" pitchFamily="34" charset="0"/>
              </a:rPr>
              <a:t>.</a:t>
            </a:r>
            <a:endParaRPr lang="en-US" sz="7200" dirty="0">
              <a:solidFill>
                <a:srgbClr val="FBF8F3"/>
              </a:solidFill>
              <a:latin typeface="Gill Sans MT" panose="020B0502020104020203" pitchFamily="34" charset="0"/>
            </a:endParaRPr>
          </a:p>
        </p:txBody>
      </p:sp>
    </p:spTree>
    <p:extLst>
      <p:ext uri="{BB962C8B-B14F-4D97-AF65-F5344CB8AC3E}">
        <p14:creationId xmlns:p14="http://schemas.microsoft.com/office/powerpoint/2010/main" val="2301987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713470" y="1046206"/>
            <a:ext cx="5980670" cy="4524315"/>
          </a:xfrm>
          <a:prstGeom prst="rect">
            <a:avLst/>
          </a:prstGeom>
          <a:solidFill>
            <a:srgbClr val="957D69">
              <a:alpha val="95000"/>
            </a:srgbClr>
          </a:solidFill>
        </p:spPr>
        <p:txBody>
          <a:bodyPr wrap="square" rtlCol="0">
            <a:spAutoFit/>
          </a:bodyPr>
          <a:lstStyle/>
          <a:p>
            <a:pPr algn="ctr"/>
            <a:r>
              <a:rPr lang="en-US" sz="7200" dirty="0" smtClean="0">
                <a:solidFill>
                  <a:schemeClr val="bg1"/>
                </a:solidFill>
                <a:latin typeface="Gill Sans MT" panose="020B0502020104020203" pitchFamily="34" charset="0"/>
              </a:rPr>
              <a:t>Christians should be </a:t>
            </a:r>
            <a:r>
              <a:rPr lang="en-US" sz="7200" b="1" u="sng" dirty="0" smtClean="0">
                <a:solidFill>
                  <a:srgbClr val="FFFF00"/>
                </a:solidFill>
                <a:latin typeface="Gill Sans MT" panose="020B0502020104020203" pitchFamily="34" charset="0"/>
              </a:rPr>
              <a:t>MILITANT</a:t>
            </a:r>
            <a:r>
              <a:rPr lang="en-US" sz="7200" dirty="0" smtClean="0">
                <a:solidFill>
                  <a:srgbClr val="FBF8F3"/>
                </a:solidFill>
                <a:latin typeface="Gill Sans MT" panose="020B0502020104020203" pitchFamily="34" charset="0"/>
              </a:rPr>
              <a:t> </a:t>
            </a:r>
            <a:r>
              <a:rPr lang="en-US" sz="7200" dirty="0" smtClean="0">
                <a:solidFill>
                  <a:schemeClr val="bg1"/>
                </a:solidFill>
                <a:latin typeface="Gill Sans MT" panose="020B0502020104020203" pitchFamily="34" charset="0"/>
              </a:rPr>
              <a:t>toward sin.</a:t>
            </a:r>
            <a:endParaRPr lang="en-US" sz="72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3852285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6365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729946" y="1573428"/>
            <a:ext cx="5980670" cy="3416320"/>
          </a:xfrm>
          <a:prstGeom prst="rect">
            <a:avLst/>
          </a:prstGeom>
          <a:solidFill>
            <a:srgbClr val="957D69">
              <a:alpha val="95000"/>
            </a:srgbClr>
          </a:solidFill>
        </p:spPr>
        <p:txBody>
          <a:bodyPr wrap="square" rtlCol="0">
            <a:spAutoFit/>
          </a:bodyPr>
          <a:lstStyle/>
          <a:p>
            <a:pPr algn="ctr"/>
            <a:r>
              <a:rPr lang="en-US" sz="7200" dirty="0" smtClean="0">
                <a:solidFill>
                  <a:schemeClr val="bg1"/>
                </a:solidFill>
                <a:latin typeface="Gill Sans MT" panose="020B0502020104020203" pitchFamily="34" charset="0"/>
              </a:rPr>
              <a:t>Christians are to</a:t>
            </a:r>
            <a:r>
              <a:rPr lang="en-US" sz="7200" dirty="0" smtClean="0">
                <a:solidFill>
                  <a:srgbClr val="FBF8F3"/>
                </a:solidFill>
                <a:latin typeface="Gill Sans MT" panose="020B0502020104020203" pitchFamily="34" charset="0"/>
              </a:rPr>
              <a:t> </a:t>
            </a:r>
            <a:r>
              <a:rPr lang="en-US" sz="7200" b="1" u="sng" dirty="0" smtClean="0">
                <a:solidFill>
                  <a:srgbClr val="FFFF00"/>
                </a:solidFill>
                <a:latin typeface="Gill Sans MT" panose="020B0502020104020203" pitchFamily="34" charset="0"/>
              </a:rPr>
              <a:t>ENJOY</a:t>
            </a:r>
            <a:r>
              <a:rPr lang="en-US" sz="7200" dirty="0" smtClean="0">
                <a:solidFill>
                  <a:srgbClr val="FBF8F3"/>
                </a:solidFill>
                <a:latin typeface="Gill Sans MT" panose="020B0502020104020203" pitchFamily="34" charset="0"/>
              </a:rPr>
              <a:t> </a:t>
            </a:r>
            <a:r>
              <a:rPr lang="en-US" sz="7200" dirty="0" smtClean="0">
                <a:solidFill>
                  <a:schemeClr val="bg1"/>
                </a:solidFill>
                <a:latin typeface="Gill Sans MT" panose="020B0502020104020203" pitchFamily="34" charset="0"/>
              </a:rPr>
              <a:t>the will of God.</a:t>
            </a:r>
            <a:endParaRPr lang="en-US" sz="72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3336860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TotalTime>
  <Words>441</Words>
  <Application>Microsoft Office PowerPoint</Application>
  <PresentationFormat>On-screen Show (4:3)</PresentationFormat>
  <Paragraphs>40</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Century Gothic</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7</cp:revision>
  <dcterms:created xsi:type="dcterms:W3CDTF">2018-04-12T18:21:05Z</dcterms:created>
  <dcterms:modified xsi:type="dcterms:W3CDTF">2018-04-13T14:47:50Z</dcterms:modified>
</cp:coreProperties>
</file>