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EE61"/>
    <a:srgbClr val="FDFD71"/>
    <a:srgbClr val="D3A22C"/>
    <a:srgbClr val="E8BF3F"/>
    <a:srgbClr val="0408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F34664-3E13-4850-A932-7285FA5306C3}"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375524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F34664-3E13-4850-A932-7285FA5306C3}"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973801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F34664-3E13-4850-A932-7285FA5306C3}"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376978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F34664-3E13-4850-A932-7285FA5306C3}"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8213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F34664-3E13-4850-A932-7285FA5306C3}"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320478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F34664-3E13-4850-A932-7285FA5306C3}"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212829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F34664-3E13-4850-A932-7285FA5306C3}"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1180517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F34664-3E13-4850-A932-7285FA5306C3}"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169625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34664-3E13-4850-A932-7285FA5306C3}"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259070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34664-3E13-4850-A932-7285FA5306C3}"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247043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34664-3E13-4850-A932-7285FA5306C3}"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14A8F-73BA-4BF2-8494-1B4B2DC1B19E}" type="slidenum">
              <a:rPr lang="en-US" smtClean="0"/>
              <a:t>‹#›</a:t>
            </a:fld>
            <a:endParaRPr lang="en-US"/>
          </a:p>
        </p:txBody>
      </p:sp>
    </p:spTree>
    <p:extLst>
      <p:ext uri="{BB962C8B-B14F-4D97-AF65-F5344CB8AC3E}">
        <p14:creationId xmlns:p14="http://schemas.microsoft.com/office/powerpoint/2010/main" val="161758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34664-3E13-4850-A932-7285FA5306C3}" type="datetimeFigureOut">
              <a:rPr lang="en-US" smtClean="0"/>
              <a:t>4/19/2018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14A8F-73BA-4BF2-8494-1B4B2DC1B19E}" type="slidenum">
              <a:rPr lang="en-US" smtClean="0"/>
              <a:t>‹#›</a:t>
            </a:fld>
            <a:endParaRPr lang="en-US"/>
          </a:p>
        </p:txBody>
      </p:sp>
    </p:spTree>
    <p:extLst>
      <p:ext uri="{BB962C8B-B14F-4D97-AF65-F5344CB8AC3E}">
        <p14:creationId xmlns:p14="http://schemas.microsoft.com/office/powerpoint/2010/main" val="4022239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713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4:12</a:t>
            </a:r>
          </a:p>
          <a:p>
            <a:pPr algn="ctr"/>
            <a:r>
              <a:rPr lang="en-US" sz="5400" b="1" dirty="0" smtClean="0">
                <a:latin typeface="Swiss 721 Condensed" panose="02000506040000020004" pitchFamily="2" charset="0"/>
              </a:rPr>
              <a:t>Beloved, do not think it strange concerning the fiery trial which is to try you, as though some strange thing happened to you;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2568468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1210962"/>
            <a:ext cx="8048368" cy="4524315"/>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must not be </a:t>
            </a:r>
            <a:r>
              <a:rPr lang="en-US" sz="7200" b="1" u="sng" dirty="0" smtClean="0">
                <a:solidFill>
                  <a:srgbClr val="FDEE61"/>
                </a:solidFill>
                <a:latin typeface="Swiss 721 Condensed" panose="02000506040000020004" pitchFamily="2" charset="0"/>
              </a:rPr>
              <a:t>SURPRISED</a:t>
            </a:r>
            <a:r>
              <a:rPr lang="en-US" sz="7200" dirty="0" smtClean="0">
                <a:solidFill>
                  <a:schemeClr val="bg1"/>
                </a:solidFill>
                <a:latin typeface="Swiss 721 Condensed" panose="02000506040000020004" pitchFamily="2" charset="0"/>
              </a:rPr>
              <a:t> that we will face trials and suffering.</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460308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078313"/>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4:13</a:t>
            </a:r>
          </a:p>
          <a:p>
            <a:pPr algn="ctr"/>
            <a:r>
              <a:rPr lang="en-US" sz="5400" b="1" dirty="0" smtClean="0">
                <a:latin typeface="Swiss 721 Condensed" panose="02000506040000020004" pitchFamily="2" charset="0"/>
              </a:rPr>
              <a:t>but rejoice to the extent that you partake of Christ’s sufferings, that when His glory is revealed, you may also be glad with exceeding joy.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2633000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1210962"/>
            <a:ext cx="8048368" cy="4524315"/>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are to </a:t>
            </a:r>
            <a:r>
              <a:rPr lang="en-US" sz="7200" b="1" u="sng" dirty="0" smtClean="0">
                <a:solidFill>
                  <a:srgbClr val="FDEE61"/>
                </a:solidFill>
                <a:latin typeface="Swiss 721 Condensed" panose="02000506040000020004" pitchFamily="2" charset="0"/>
              </a:rPr>
              <a:t>REJOICE</a:t>
            </a:r>
            <a:r>
              <a:rPr lang="en-US" sz="7200" dirty="0" smtClean="0">
                <a:solidFill>
                  <a:schemeClr val="bg1"/>
                </a:solidFill>
                <a:latin typeface="Swiss 721 Condensed" panose="02000506040000020004" pitchFamily="2" charset="0"/>
              </a:rPr>
              <a:t> that they share in Christ’s sufferings.</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744150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90931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4:14</a:t>
            </a:r>
          </a:p>
          <a:p>
            <a:pPr algn="ctr"/>
            <a:r>
              <a:rPr lang="en-US" sz="5400" b="1" dirty="0" smtClean="0">
                <a:latin typeface="Swiss 721 Condensed" panose="02000506040000020004" pitchFamily="2" charset="0"/>
              </a:rPr>
              <a:t>If you are reproached for the name of Christ, blessed are you, for the Spirit of glory and of God rests upon you. On their part He is blasphemed, but on your part He is glorified.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3512243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1210962"/>
            <a:ext cx="8048368" cy="4524315"/>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should see suffering for Christ as a </a:t>
            </a:r>
            <a:r>
              <a:rPr lang="en-US" sz="7200" b="1" u="sng" dirty="0" smtClean="0">
                <a:solidFill>
                  <a:srgbClr val="FDEE61"/>
                </a:solidFill>
                <a:latin typeface="Swiss 721 Condensed" panose="02000506040000020004" pitchFamily="2" charset="0"/>
              </a:rPr>
              <a:t>PRIVILEGE</a:t>
            </a:r>
            <a:r>
              <a:rPr lang="en-US" sz="7200" dirty="0" smtClean="0">
                <a:solidFill>
                  <a:schemeClr val="bg1"/>
                </a:solidFill>
                <a:latin typeface="Swiss 721 Condensed" panose="02000506040000020004" pitchFamily="2" charset="0"/>
              </a:rPr>
              <a:t> and not </a:t>
            </a:r>
          </a:p>
          <a:p>
            <a:pPr algn="ctr"/>
            <a:r>
              <a:rPr lang="en-US" sz="7200" dirty="0" smtClean="0">
                <a:solidFill>
                  <a:schemeClr val="bg1"/>
                </a:solidFill>
                <a:latin typeface="Swiss 721 Condensed" panose="02000506040000020004" pitchFamily="2" charset="0"/>
              </a:rPr>
              <a:t>a </a:t>
            </a:r>
            <a:r>
              <a:rPr lang="en-US" sz="7200" b="1" u="sng" dirty="0" smtClean="0">
                <a:solidFill>
                  <a:srgbClr val="FDEE61"/>
                </a:solidFill>
                <a:latin typeface="Swiss 721 Condensed" panose="02000506040000020004" pitchFamily="2" charset="0"/>
              </a:rPr>
              <a:t>PENALTY</a:t>
            </a:r>
            <a:r>
              <a:rPr lang="en-US" sz="7200" dirty="0" smtClean="0">
                <a:solidFill>
                  <a:schemeClr val="bg1"/>
                </a:solidFill>
                <a:latin typeface="Swiss 721 Condensed" panose="02000506040000020004" pitchFamily="2" charset="0"/>
              </a:rPr>
              <a:t>.</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289172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4:15</a:t>
            </a:r>
          </a:p>
          <a:p>
            <a:pPr algn="ctr"/>
            <a:r>
              <a:rPr lang="en-US" sz="5400" b="1" dirty="0" smtClean="0">
                <a:latin typeface="Swiss 721 Condensed" panose="02000506040000020004" pitchFamily="2" charset="0"/>
              </a:rPr>
              <a:t>But let none of you suffer as a murderer, a thief, an evildoer, or as a busybody in other people’s matters.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685056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634313"/>
            <a:ext cx="8048368" cy="5632311"/>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are not to do anything that would cause them to be called </a:t>
            </a:r>
            <a:r>
              <a:rPr lang="en-US" sz="7200" b="1" u="sng" dirty="0" smtClean="0">
                <a:solidFill>
                  <a:srgbClr val="FDEE61"/>
                </a:solidFill>
                <a:latin typeface="Swiss 721 Condensed" panose="02000506040000020004" pitchFamily="2" charset="0"/>
              </a:rPr>
              <a:t>CRIMINALS</a:t>
            </a:r>
            <a:r>
              <a:rPr lang="en-US" sz="7200" dirty="0" smtClean="0">
                <a:solidFill>
                  <a:schemeClr val="bg1"/>
                </a:solidFill>
                <a:latin typeface="Swiss 721 Condensed" panose="02000506040000020004" pitchFamily="2" charset="0"/>
              </a:rPr>
              <a:t> or </a:t>
            </a:r>
            <a:r>
              <a:rPr lang="en-US" sz="7200" b="1" u="sng" dirty="0" smtClean="0">
                <a:solidFill>
                  <a:srgbClr val="FDEE61"/>
                </a:solidFill>
                <a:latin typeface="Swiss 721 Condensed" panose="02000506040000020004" pitchFamily="2" charset="0"/>
              </a:rPr>
              <a:t>BUSYBODIES</a:t>
            </a:r>
            <a:r>
              <a:rPr lang="en-US" sz="7200" dirty="0" smtClean="0">
                <a:solidFill>
                  <a:schemeClr val="bg1"/>
                </a:solidFill>
                <a:latin typeface="Swiss 721 Condensed" panose="02000506040000020004" pitchFamily="2" charset="0"/>
              </a:rPr>
              <a:t>.</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656955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4:16</a:t>
            </a:r>
          </a:p>
          <a:p>
            <a:pPr algn="ctr"/>
            <a:r>
              <a:rPr lang="en-US" sz="5400" b="1" dirty="0" smtClean="0">
                <a:latin typeface="Swiss 721 Condensed" panose="02000506040000020004" pitchFamily="2" charset="0"/>
              </a:rPr>
              <a:t>Yet if anyone suffers as a Christian, let him not be ashamed, but let him glorify God in this matter.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213468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1680519"/>
            <a:ext cx="8048368" cy="3416320"/>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should not be </a:t>
            </a:r>
            <a:r>
              <a:rPr lang="en-US" sz="7200" b="1" u="sng" dirty="0" smtClean="0">
                <a:solidFill>
                  <a:srgbClr val="FDEE61"/>
                </a:solidFill>
                <a:latin typeface="Swiss 721 Condensed" panose="02000506040000020004" pitchFamily="2" charset="0"/>
              </a:rPr>
              <a:t>ASHAMED</a:t>
            </a:r>
            <a:r>
              <a:rPr lang="en-US" sz="7200" dirty="0" smtClean="0">
                <a:solidFill>
                  <a:schemeClr val="bg1"/>
                </a:solidFill>
                <a:latin typeface="Swiss 721 Condensed" panose="02000506040000020004" pitchFamily="2" charset="0"/>
              </a:rPr>
              <a:t> of suffering for Christ.</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4293183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4:12</a:t>
            </a:r>
          </a:p>
          <a:p>
            <a:pPr algn="ctr"/>
            <a:r>
              <a:rPr lang="en-US" sz="5400" b="1" dirty="0" smtClean="0">
                <a:latin typeface="Swiss 721 Condensed" panose="02000506040000020004" pitchFamily="2" charset="0"/>
              </a:rPr>
              <a:t>Beloved, do not think it strange concerning the fiery trial which is to try you, as though some strange thing happened to you;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188809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90931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4:17</a:t>
            </a:r>
          </a:p>
          <a:p>
            <a:pPr algn="ctr"/>
            <a:r>
              <a:rPr lang="en-US" sz="5400" b="1" dirty="0" smtClean="0">
                <a:latin typeface="Swiss 721 Condensed" panose="02000506040000020004" pitchFamily="2" charset="0"/>
              </a:rPr>
              <a:t>For the time has come for judgment to begin at the house of God; and if it begins with us first, what will be the end of those who do not obey the gospel of God?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2624325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341632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4:18</a:t>
            </a:r>
          </a:p>
          <a:p>
            <a:pPr algn="ctr"/>
            <a:r>
              <a:rPr lang="en-US" sz="5400" b="1" dirty="0" smtClean="0">
                <a:latin typeface="Swiss 721 Condensed" panose="02000506040000020004" pitchFamily="2" charset="0"/>
              </a:rPr>
              <a:t>Now “If the righteous one is scarcely saved, Where will the ungodly and the sinner appear?”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7984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43697" y="1680519"/>
            <a:ext cx="8048368" cy="3416320"/>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faith is often </a:t>
            </a:r>
            <a:r>
              <a:rPr lang="en-US" sz="7200" b="1" u="sng" dirty="0" smtClean="0">
                <a:solidFill>
                  <a:srgbClr val="FDEE61"/>
                </a:solidFill>
                <a:latin typeface="Swiss 721 Condensed" panose="02000506040000020004" pitchFamily="2" charset="0"/>
              </a:rPr>
              <a:t>REFINED</a:t>
            </a:r>
            <a:r>
              <a:rPr lang="en-US" sz="7200" dirty="0" smtClean="0">
                <a:solidFill>
                  <a:schemeClr val="bg1"/>
                </a:solidFill>
                <a:latin typeface="Swiss 721 Condensed" panose="02000506040000020004" pitchFamily="2" charset="0"/>
              </a:rPr>
              <a:t> by trials and suffering.</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599020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Hebrews 12:7</a:t>
            </a:r>
          </a:p>
          <a:p>
            <a:pPr algn="ctr"/>
            <a:r>
              <a:rPr lang="en-US" sz="5400" b="1" dirty="0" smtClean="0">
                <a:latin typeface="Swiss 721 Condensed" panose="02000506040000020004" pitchFamily="2" charset="0"/>
              </a:rPr>
              <a:t>If you endure chastening, God deals with you as with sons; for what son is there whom a father does not chasten?</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0178703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0"/>
            <a:ext cx="8128000" cy="6858000"/>
          </a:xfrm>
          <a:prstGeom prst="rect">
            <a:avLst/>
          </a:prstGeom>
        </p:spPr>
      </p:pic>
    </p:spTree>
    <p:extLst>
      <p:ext uri="{BB962C8B-B14F-4D97-AF65-F5344CB8AC3E}">
        <p14:creationId xmlns:p14="http://schemas.microsoft.com/office/powerpoint/2010/main" val="3656554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078313"/>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4:19</a:t>
            </a:r>
          </a:p>
          <a:p>
            <a:pPr algn="ctr"/>
            <a:r>
              <a:rPr lang="en-US" sz="5400" b="1" dirty="0" smtClean="0">
                <a:latin typeface="Swiss 721 Condensed" panose="02000506040000020004" pitchFamily="2" charset="0"/>
              </a:rPr>
              <a:t>Therefore let those who suffer according to the will of God commit their souls to Him in doing good, as to a faithful Creator.</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23047825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35459" y="1252151"/>
            <a:ext cx="8048368" cy="4524315"/>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can be confident in their trials because they are </a:t>
            </a:r>
            <a:r>
              <a:rPr lang="en-US" sz="7200" b="1" u="sng" dirty="0" smtClean="0">
                <a:solidFill>
                  <a:srgbClr val="FDEE61"/>
                </a:solidFill>
                <a:latin typeface="Swiss 721 Condensed" panose="02000506040000020004" pitchFamily="2" charset="0"/>
              </a:rPr>
              <a:t>FILTERED</a:t>
            </a:r>
            <a:r>
              <a:rPr lang="en-US" sz="7200" dirty="0" smtClean="0">
                <a:solidFill>
                  <a:schemeClr val="bg1"/>
                </a:solidFill>
                <a:latin typeface="Swiss 721 Condensed" panose="02000506040000020004" pitchFamily="2" charset="0"/>
              </a:rPr>
              <a:t> by God.</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63131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510745" y="1696994"/>
            <a:ext cx="8048368" cy="3416320"/>
          </a:xfrm>
          <a:prstGeom prst="rect">
            <a:avLst/>
          </a:prstGeom>
          <a:solidFill>
            <a:schemeClr val="tx1">
              <a:alpha val="83000"/>
            </a:schemeClr>
          </a:solidFill>
        </p:spPr>
        <p:txBody>
          <a:bodyPr wrap="square" rtlCol="0">
            <a:spAutoFit/>
          </a:bodyPr>
          <a:lstStyle/>
          <a:p>
            <a:pPr algn="ctr"/>
            <a:r>
              <a:rPr lang="en-US" sz="7200" dirty="0" smtClean="0">
                <a:solidFill>
                  <a:schemeClr val="bg1"/>
                </a:solidFill>
                <a:latin typeface="Swiss 721 Condensed" panose="02000506040000020004" pitchFamily="2" charset="0"/>
              </a:rPr>
              <a:t>Christians are to </a:t>
            </a:r>
            <a:r>
              <a:rPr lang="en-US" sz="7200" b="1" u="sng" dirty="0" smtClean="0">
                <a:solidFill>
                  <a:srgbClr val="FDEE61"/>
                </a:solidFill>
                <a:latin typeface="Swiss 721 Condensed" panose="02000506040000020004" pitchFamily="2" charset="0"/>
              </a:rPr>
              <a:t>ENTRUST</a:t>
            </a:r>
            <a:r>
              <a:rPr lang="en-US" sz="7200" dirty="0" smtClean="0">
                <a:solidFill>
                  <a:schemeClr val="bg1"/>
                </a:solidFill>
                <a:latin typeface="Swiss 721 Condensed" panose="02000506040000020004" pitchFamily="2" charset="0"/>
              </a:rPr>
              <a:t> by </a:t>
            </a:r>
            <a:r>
              <a:rPr lang="en-US" sz="7200" b="1" u="sng" dirty="0" smtClean="0">
                <a:solidFill>
                  <a:srgbClr val="FDEE61"/>
                </a:solidFill>
                <a:latin typeface="Swiss 721 Condensed" panose="02000506040000020004" pitchFamily="2" charset="0"/>
              </a:rPr>
              <a:t>FAITH</a:t>
            </a:r>
            <a:r>
              <a:rPr lang="en-US" sz="7200" dirty="0" smtClean="0">
                <a:solidFill>
                  <a:schemeClr val="bg1"/>
                </a:solidFill>
                <a:latin typeface="Swiss 721 Condensed" panose="02000506040000020004" pitchFamily="2" charset="0"/>
              </a:rPr>
              <a:t> themselves to God.</a:t>
            </a:r>
            <a:endParaRPr lang="en-US" sz="7200"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5685978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8025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9646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078313"/>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4:13</a:t>
            </a:r>
          </a:p>
          <a:p>
            <a:pPr algn="ctr"/>
            <a:r>
              <a:rPr lang="en-US" sz="5400" b="1" dirty="0" smtClean="0">
                <a:latin typeface="Swiss 721 Condensed" panose="02000506040000020004" pitchFamily="2" charset="0"/>
              </a:rPr>
              <a:t>but rejoice to the extent that you partake of Christ’s sufferings, that when His glory is revealed, you may also be glad with exceeding joy.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4252112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90931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4:14</a:t>
            </a:r>
          </a:p>
          <a:p>
            <a:pPr algn="ctr"/>
            <a:r>
              <a:rPr lang="en-US" sz="5400" b="1" dirty="0" smtClean="0">
                <a:latin typeface="Swiss 721 Condensed" panose="02000506040000020004" pitchFamily="2" charset="0"/>
              </a:rPr>
              <a:t>If you are reproached for the name of Christ, blessed are you, for the Spirit of glory and of God rests upon you. On their part He is blasphemed, but on your part He is glorified.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4273236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4:15</a:t>
            </a:r>
          </a:p>
          <a:p>
            <a:pPr algn="ctr"/>
            <a:r>
              <a:rPr lang="en-US" sz="5400" b="1" dirty="0" smtClean="0">
                <a:latin typeface="Swiss 721 Condensed" panose="02000506040000020004" pitchFamily="2" charset="0"/>
              </a:rPr>
              <a:t>But let none of you suffer as a murderer, a thief, an evildoer, or as a busybody in other people’s matters.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695667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4247317"/>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4:16</a:t>
            </a:r>
          </a:p>
          <a:p>
            <a:pPr algn="ctr"/>
            <a:r>
              <a:rPr lang="en-US" sz="5400" b="1" dirty="0" smtClean="0">
                <a:latin typeface="Swiss 721 Condensed" panose="02000506040000020004" pitchFamily="2" charset="0"/>
              </a:rPr>
              <a:t>Yet if anyone suffers as a Christian, let him not be ashamed, but let him glorify God in this matter.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807389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90931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4:17</a:t>
            </a:r>
          </a:p>
          <a:p>
            <a:pPr algn="ctr"/>
            <a:r>
              <a:rPr lang="en-US" sz="5400" b="1" dirty="0" smtClean="0">
                <a:latin typeface="Swiss 721 Condensed" panose="02000506040000020004" pitchFamily="2" charset="0"/>
              </a:rPr>
              <a:t>For the time has come for judgment to begin at the house of God; and if it begins with us first, what will be the end of those who do not obey the gospel of God?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77459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3416320"/>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4:18</a:t>
            </a:r>
          </a:p>
          <a:p>
            <a:pPr algn="ctr"/>
            <a:r>
              <a:rPr lang="en-US" sz="5400" b="1" dirty="0" smtClean="0">
                <a:latin typeface="Swiss 721 Condensed" panose="02000506040000020004" pitchFamily="2" charset="0"/>
              </a:rPr>
              <a:t>Now “If the righteous one is scarcely saved, Where will the ungodly and the sinner appear?” </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177087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extBox 1"/>
          <p:cNvSpPr txBox="1"/>
          <p:nvPr/>
        </p:nvSpPr>
        <p:spPr>
          <a:xfrm>
            <a:off x="164757" y="172995"/>
            <a:ext cx="8765059" cy="5078313"/>
          </a:xfrm>
          <a:prstGeom prst="rect">
            <a:avLst/>
          </a:prstGeom>
          <a:noFill/>
        </p:spPr>
        <p:txBody>
          <a:bodyPr wrap="square" rtlCol="0">
            <a:spAutoFit/>
          </a:bodyPr>
          <a:lstStyle/>
          <a:p>
            <a:pPr algn="ctr"/>
            <a:r>
              <a:rPr lang="en-US" sz="5400" b="1" u="sng" dirty="0" smtClean="0">
                <a:solidFill>
                  <a:srgbClr val="0408BC"/>
                </a:solidFill>
                <a:latin typeface="Swiss 721 Condensed" panose="02000506040000020004" pitchFamily="2" charset="0"/>
              </a:rPr>
              <a:t>1 Peter 4:19</a:t>
            </a:r>
          </a:p>
          <a:p>
            <a:pPr algn="ctr"/>
            <a:r>
              <a:rPr lang="en-US" sz="5400" b="1" dirty="0" smtClean="0">
                <a:latin typeface="Swiss 721 Condensed" panose="02000506040000020004" pitchFamily="2" charset="0"/>
              </a:rPr>
              <a:t>Therefore let those who suffer according to the will of God commit their souls to Him in doing good, as to a faithful Creator.</a:t>
            </a:r>
            <a:endParaRPr lang="en-US" sz="5400" b="1" dirty="0">
              <a:latin typeface="Swiss 721 Condensed" panose="02000506040000020004" pitchFamily="2" charset="0"/>
            </a:endParaRPr>
          </a:p>
        </p:txBody>
      </p:sp>
    </p:spTree>
    <p:extLst>
      <p:ext uri="{BB962C8B-B14F-4D97-AF65-F5344CB8AC3E}">
        <p14:creationId xmlns:p14="http://schemas.microsoft.com/office/powerpoint/2010/main" val="3752469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629</Words>
  <Application>Microsoft Office PowerPoint</Application>
  <PresentationFormat>On-screen Show (4:3)</PresentationFormat>
  <Paragraphs>43</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2018-04-19T14:47:45Z</dcterms:created>
  <dcterms:modified xsi:type="dcterms:W3CDTF">2018-04-19T15:36:49Z</dcterms:modified>
</cp:coreProperties>
</file>